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3"/>
  </p:notesMasterIdLst>
  <p:sldIdLst>
    <p:sldId id="288" r:id="rId2"/>
    <p:sldId id="280" r:id="rId3"/>
    <p:sldId id="289" r:id="rId4"/>
    <p:sldId id="329" r:id="rId5"/>
    <p:sldId id="258" r:id="rId6"/>
    <p:sldId id="328" r:id="rId7"/>
    <p:sldId id="273" r:id="rId8"/>
    <p:sldId id="274" r:id="rId9"/>
    <p:sldId id="275" r:id="rId10"/>
    <p:sldId id="276" r:id="rId11"/>
    <p:sldId id="257" r:id="rId12"/>
    <p:sldId id="256" r:id="rId13"/>
    <p:sldId id="331" r:id="rId14"/>
    <p:sldId id="264" r:id="rId15"/>
    <p:sldId id="268" r:id="rId16"/>
    <p:sldId id="330" r:id="rId17"/>
    <p:sldId id="324" r:id="rId18"/>
    <p:sldId id="325" r:id="rId19"/>
    <p:sldId id="326" r:id="rId20"/>
    <p:sldId id="332" r:id="rId21"/>
    <p:sldId id="333" r:id="rId22"/>
    <p:sldId id="334" r:id="rId23"/>
    <p:sldId id="335" r:id="rId24"/>
    <p:sldId id="336" r:id="rId25"/>
    <p:sldId id="337" r:id="rId26"/>
    <p:sldId id="340" r:id="rId27"/>
    <p:sldId id="309" r:id="rId28"/>
    <p:sldId id="341" r:id="rId29"/>
    <p:sldId id="338" r:id="rId30"/>
    <p:sldId id="339" r:id="rId31"/>
    <p:sldId id="277" r:id="rId32"/>
  </p:sldIdLst>
  <p:sldSz cx="12192000" cy="6858000"/>
  <p:notesSz cx="6858000" cy="9144000"/>
  <p:embeddedFontLst>
    <p:embeddedFont>
      <p:font typeface="Castellar" panose="020A0402060406010301" pitchFamily="18" charset="77"/>
      <p:regular r:id="rId34"/>
    </p:embeddedFont>
    <p:embeddedFont>
      <p:font typeface="Century Gothic" panose="020B0502020202020204" pitchFamily="34" charset="0"/>
      <p:regular r:id="rId35"/>
      <p:bold r:id="rId36"/>
      <p:italic r:id="rId37"/>
      <p:boldItalic r:id="rId38"/>
    </p:embeddedFont>
    <p:embeddedFont>
      <p:font typeface="Chalkduster" panose="03050602040202020205" pitchFamily="66" charset="77"/>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EC830A-214F-6A95-A924-79344AE7B2DA}" name="Jamie Jensen" initials="JJ" userId="S::jamie.jensen@newporthealthcare.com::ab946dce-b349-498a-82b5-0f4eb2be4c2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1ABAC"/>
    <a:srgbClr val="94C1BD"/>
    <a:srgbClr val="C57C7D"/>
    <a:srgbClr val="272D5A"/>
    <a:srgbClr val="8BB7B7"/>
    <a:srgbClr val="FFFFFF"/>
    <a:srgbClr val="436A63"/>
    <a:srgbClr val="23314E"/>
    <a:srgbClr val="16182C"/>
    <a:srgbClr val="E2B2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61"/>
    <p:restoredTop sz="94629"/>
  </p:normalViewPr>
  <p:slideViewPr>
    <p:cSldViewPr snapToGrid="0" snapToObjects="1">
      <p:cViewPr varScale="1">
        <p:scale>
          <a:sx n="99" d="100"/>
          <a:sy n="99" d="100"/>
        </p:scale>
        <p:origin x="7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DA95E-1C85-A049-A4E8-763686AFF6E2}" type="datetimeFigureOut">
              <a:rPr lang="en-US" smtClean="0"/>
              <a:t>4/23/24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1E9B1-DCD8-FB4E-8410-D01EC13F4D35}" type="slidenum">
              <a:rPr lang="en-US" smtClean="0"/>
              <a:t>‹#›</a:t>
            </a:fld>
            <a:endParaRPr lang="en-US"/>
          </a:p>
        </p:txBody>
      </p:sp>
    </p:spTree>
    <p:extLst>
      <p:ext uri="{BB962C8B-B14F-4D97-AF65-F5344CB8AC3E}">
        <p14:creationId xmlns:p14="http://schemas.microsoft.com/office/powerpoint/2010/main" val="3211676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31E9B1-DCD8-FB4E-8410-D01EC13F4D35}" type="slidenum">
              <a:rPr lang="en-US" smtClean="0"/>
              <a:t>31</a:t>
            </a:fld>
            <a:endParaRPr lang="en-US"/>
          </a:p>
        </p:txBody>
      </p:sp>
    </p:spTree>
    <p:extLst>
      <p:ext uri="{BB962C8B-B14F-4D97-AF65-F5344CB8AC3E}">
        <p14:creationId xmlns:p14="http://schemas.microsoft.com/office/powerpoint/2010/main" val="198748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1DB8-AD6C-2640-B2C9-EE365DC2D1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47334B-7884-7D4C-863A-3C91E9609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72D8A-AE3D-F248-8953-8FCA0A5149E6}"/>
              </a:ext>
            </a:extLst>
          </p:cNvPr>
          <p:cNvSpPr>
            <a:spLocks noGrp="1"/>
          </p:cNvSpPr>
          <p:nvPr>
            <p:ph type="dt" sz="half" idx="10"/>
          </p:nvPr>
        </p:nvSpPr>
        <p:spPr/>
        <p:txBody>
          <a:bodyPr/>
          <a:lstStyle/>
          <a:p>
            <a:fld id="{1D045512-2D5D-A042-A175-2CC03A4D98E3}" type="datetimeFigureOut">
              <a:rPr lang="en-US" smtClean="0"/>
              <a:t>4/23/24</a:t>
            </a:fld>
            <a:endParaRPr lang="en-US"/>
          </a:p>
        </p:txBody>
      </p:sp>
      <p:sp>
        <p:nvSpPr>
          <p:cNvPr id="5" name="Footer Placeholder 4">
            <a:extLst>
              <a:ext uri="{FF2B5EF4-FFF2-40B4-BE49-F238E27FC236}">
                <a16:creationId xmlns:a16="http://schemas.microsoft.com/office/drawing/2014/main" id="{64805B7C-2518-FF45-8778-2EC969EFE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C49DE-C57E-824E-9C4C-085DED232EDB}"/>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1886193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92BE-7595-ED4C-A269-1E28A62958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EF7F6-1BCC-6343-A9D3-6B55302C5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8BD5DE-3E33-A840-9C63-57144D76F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D20D6-DED3-1640-9909-56455E1F1532}"/>
              </a:ext>
            </a:extLst>
          </p:cNvPr>
          <p:cNvSpPr>
            <a:spLocks noGrp="1"/>
          </p:cNvSpPr>
          <p:nvPr>
            <p:ph type="dt" sz="half" idx="10"/>
          </p:nvPr>
        </p:nvSpPr>
        <p:spPr/>
        <p:txBody>
          <a:bodyPr/>
          <a:lstStyle/>
          <a:p>
            <a:fld id="{1D045512-2D5D-A042-A175-2CC03A4D98E3}" type="datetimeFigureOut">
              <a:rPr lang="en-US" smtClean="0"/>
              <a:t>4/23/24</a:t>
            </a:fld>
            <a:endParaRPr lang="en-US"/>
          </a:p>
        </p:txBody>
      </p:sp>
      <p:sp>
        <p:nvSpPr>
          <p:cNvPr id="6" name="Footer Placeholder 5">
            <a:extLst>
              <a:ext uri="{FF2B5EF4-FFF2-40B4-BE49-F238E27FC236}">
                <a16:creationId xmlns:a16="http://schemas.microsoft.com/office/drawing/2014/main" id="{6C369338-6DA1-C14B-B635-A246583A1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D64B7-D4A1-D648-A814-B6353AA9FD6F}"/>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416021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1342-278C-4C4B-8D1B-52C1DDEFE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7A5B6D-DE0F-3547-AA26-8F660146A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F00F5C-50A6-2246-A9D3-DC4856ED3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CF3713-CCC2-2941-AFC7-952358297071}"/>
              </a:ext>
            </a:extLst>
          </p:cNvPr>
          <p:cNvSpPr>
            <a:spLocks noGrp="1"/>
          </p:cNvSpPr>
          <p:nvPr>
            <p:ph type="dt" sz="half" idx="10"/>
          </p:nvPr>
        </p:nvSpPr>
        <p:spPr/>
        <p:txBody>
          <a:bodyPr/>
          <a:lstStyle/>
          <a:p>
            <a:fld id="{1D045512-2D5D-A042-A175-2CC03A4D98E3}" type="datetimeFigureOut">
              <a:rPr lang="en-US" smtClean="0"/>
              <a:t>4/23/24</a:t>
            </a:fld>
            <a:endParaRPr lang="en-US"/>
          </a:p>
        </p:txBody>
      </p:sp>
      <p:sp>
        <p:nvSpPr>
          <p:cNvPr id="6" name="Footer Placeholder 5">
            <a:extLst>
              <a:ext uri="{FF2B5EF4-FFF2-40B4-BE49-F238E27FC236}">
                <a16:creationId xmlns:a16="http://schemas.microsoft.com/office/drawing/2014/main" id="{FED5194E-4A32-5B40-ACE1-92DA33A140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16FD6-D072-414B-A633-E709DA414E42}"/>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668204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42C9-C626-264E-9118-C909D62803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DDAA8E-7BB1-AA4C-958F-ABA9A83313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27E99-9DCB-3547-A6A2-8F462E2A7DD7}"/>
              </a:ext>
            </a:extLst>
          </p:cNvPr>
          <p:cNvSpPr>
            <a:spLocks noGrp="1"/>
          </p:cNvSpPr>
          <p:nvPr>
            <p:ph type="dt" sz="half" idx="10"/>
          </p:nvPr>
        </p:nvSpPr>
        <p:spPr/>
        <p:txBody>
          <a:bodyPr/>
          <a:lstStyle/>
          <a:p>
            <a:fld id="{1D045512-2D5D-A042-A175-2CC03A4D98E3}" type="datetimeFigureOut">
              <a:rPr lang="en-US" smtClean="0"/>
              <a:t>4/23/24</a:t>
            </a:fld>
            <a:endParaRPr lang="en-US"/>
          </a:p>
        </p:txBody>
      </p:sp>
      <p:sp>
        <p:nvSpPr>
          <p:cNvPr id="5" name="Footer Placeholder 4">
            <a:extLst>
              <a:ext uri="{FF2B5EF4-FFF2-40B4-BE49-F238E27FC236}">
                <a16:creationId xmlns:a16="http://schemas.microsoft.com/office/drawing/2014/main" id="{3857C344-2F00-144A-8E13-543648369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77395-50B3-8F4F-9CA9-CA3F89CAA0F4}"/>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621759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7107A-5B93-DB4D-AEA7-DD07ADC0E6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08DF31-4666-8B41-B036-B7558B0A54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7D2A3-B4EE-B14B-943E-5589767345A2}"/>
              </a:ext>
            </a:extLst>
          </p:cNvPr>
          <p:cNvSpPr>
            <a:spLocks noGrp="1"/>
          </p:cNvSpPr>
          <p:nvPr>
            <p:ph type="dt" sz="half" idx="10"/>
          </p:nvPr>
        </p:nvSpPr>
        <p:spPr/>
        <p:txBody>
          <a:bodyPr/>
          <a:lstStyle/>
          <a:p>
            <a:fld id="{1D045512-2D5D-A042-A175-2CC03A4D98E3}" type="datetimeFigureOut">
              <a:rPr lang="en-US" smtClean="0"/>
              <a:t>4/23/24</a:t>
            </a:fld>
            <a:endParaRPr lang="en-US"/>
          </a:p>
        </p:txBody>
      </p:sp>
      <p:sp>
        <p:nvSpPr>
          <p:cNvPr id="5" name="Footer Placeholder 4">
            <a:extLst>
              <a:ext uri="{FF2B5EF4-FFF2-40B4-BE49-F238E27FC236}">
                <a16:creationId xmlns:a16="http://schemas.microsoft.com/office/drawing/2014/main" id="{E3C0EA7B-ED21-1448-82F0-7669729E3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7C605-32ED-1449-9778-9A3ED8AE62FA}"/>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247597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CE247-CA36-284C-B3A2-12A9ED7D40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9C9BA2-D54E-CE4C-9008-BE0C74C976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DD2BC-6448-8C42-803B-319B964651C0}"/>
              </a:ext>
            </a:extLst>
          </p:cNvPr>
          <p:cNvSpPr>
            <a:spLocks noGrp="1"/>
          </p:cNvSpPr>
          <p:nvPr>
            <p:ph type="dt" sz="half" idx="10"/>
          </p:nvPr>
        </p:nvSpPr>
        <p:spPr/>
        <p:txBody>
          <a:bodyPr/>
          <a:lstStyle/>
          <a:p>
            <a:fld id="{1D045512-2D5D-A042-A175-2CC03A4D98E3}" type="datetimeFigureOut">
              <a:rPr lang="en-US" smtClean="0"/>
              <a:t>4/23/24</a:t>
            </a:fld>
            <a:endParaRPr lang="en-US"/>
          </a:p>
        </p:txBody>
      </p:sp>
      <p:sp>
        <p:nvSpPr>
          <p:cNvPr id="5" name="Footer Placeholder 4">
            <a:extLst>
              <a:ext uri="{FF2B5EF4-FFF2-40B4-BE49-F238E27FC236}">
                <a16:creationId xmlns:a16="http://schemas.microsoft.com/office/drawing/2014/main" id="{283078EB-B649-4E41-A27E-E004579F2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377CD-9DDD-C947-916D-7715C8B5FE83}"/>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318510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9DAD9-948B-D449-8E78-9C844144E1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C1C919-7923-7345-AC93-3E254C761A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5BC7B1-C1FE-A54E-880B-1636E6839F2E}"/>
              </a:ext>
            </a:extLst>
          </p:cNvPr>
          <p:cNvSpPr>
            <a:spLocks noGrp="1"/>
          </p:cNvSpPr>
          <p:nvPr>
            <p:ph type="dt" sz="half" idx="10"/>
          </p:nvPr>
        </p:nvSpPr>
        <p:spPr/>
        <p:txBody>
          <a:bodyPr/>
          <a:lstStyle/>
          <a:p>
            <a:fld id="{1D045512-2D5D-A042-A175-2CC03A4D98E3}" type="datetimeFigureOut">
              <a:rPr lang="en-US" smtClean="0"/>
              <a:t>4/23/24</a:t>
            </a:fld>
            <a:endParaRPr lang="en-US"/>
          </a:p>
        </p:txBody>
      </p:sp>
      <p:sp>
        <p:nvSpPr>
          <p:cNvPr id="5" name="Footer Placeholder 4">
            <a:extLst>
              <a:ext uri="{FF2B5EF4-FFF2-40B4-BE49-F238E27FC236}">
                <a16:creationId xmlns:a16="http://schemas.microsoft.com/office/drawing/2014/main" id="{A9BEE6A7-27AC-5B4B-8FF4-5E9788979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761F3-C298-8541-89B1-9B06382ECDDA}"/>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406549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F885-001B-6748-AC2E-7A15DA98E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4D27C-413C-8F40-A70D-09BF010792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F4BD50-982C-E944-BFD8-A92C68890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CD841B-44D8-C24E-AD09-8797912EF0BF}"/>
              </a:ext>
            </a:extLst>
          </p:cNvPr>
          <p:cNvSpPr>
            <a:spLocks noGrp="1"/>
          </p:cNvSpPr>
          <p:nvPr>
            <p:ph type="dt" sz="half" idx="10"/>
          </p:nvPr>
        </p:nvSpPr>
        <p:spPr/>
        <p:txBody>
          <a:bodyPr/>
          <a:lstStyle/>
          <a:p>
            <a:fld id="{1D045512-2D5D-A042-A175-2CC03A4D98E3}" type="datetimeFigureOut">
              <a:rPr lang="en-US" smtClean="0"/>
              <a:t>4/23/24</a:t>
            </a:fld>
            <a:endParaRPr lang="en-US"/>
          </a:p>
        </p:txBody>
      </p:sp>
      <p:sp>
        <p:nvSpPr>
          <p:cNvPr id="6" name="Footer Placeholder 5">
            <a:extLst>
              <a:ext uri="{FF2B5EF4-FFF2-40B4-BE49-F238E27FC236}">
                <a16:creationId xmlns:a16="http://schemas.microsoft.com/office/drawing/2014/main" id="{7717BDAF-B211-3847-8612-7567729572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62E51-C7FA-6C4D-AA09-C4BDDE127345}"/>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950434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7B6EB-40F9-7D42-87AC-5FD2F19C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6E7D26-12AA-3841-8B06-EA810ADD1E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F1A537-3BE4-BB46-8697-F620FEB278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365409-B66C-3F4C-ACE7-E24E4AD511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B077DE-DDA4-D04C-B11D-6F2EE130CF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A821B9-989C-B946-A2D3-4F05CD70A23C}"/>
              </a:ext>
            </a:extLst>
          </p:cNvPr>
          <p:cNvSpPr>
            <a:spLocks noGrp="1"/>
          </p:cNvSpPr>
          <p:nvPr>
            <p:ph type="dt" sz="half" idx="10"/>
          </p:nvPr>
        </p:nvSpPr>
        <p:spPr/>
        <p:txBody>
          <a:bodyPr/>
          <a:lstStyle/>
          <a:p>
            <a:fld id="{1D045512-2D5D-A042-A175-2CC03A4D98E3}" type="datetimeFigureOut">
              <a:rPr lang="en-US" smtClean="0"/>
              <a:t>4/23/24</a:t>
            </a:fld>
            <a:endParaRPr lang="en-US"/>
          </a:p>
        </p:txBody>
      </p:sp>
      <p:sp>
        <p:nvSpPr>
          <p:cNvPr id="8" name="Footer Placeholder 7">
            <a:extLst>
              <a:ext uri="{FF2B5EF4-FFF2-40B4-BE49-F238E27FC236}">
                <a16:creationId xmlns:a16="http://schemas.microsoft.com/office/drawing/2014/main" id="{4C06B670-F206-F747-BB78-BE2560EEEC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4E39D1-A343-8E41-BDFC-2C9362C7710F}"/>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50601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6E5A-99E6-5B41-BF7F-2742B07AB5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496362-FDFE-6C40-A4FA-D8EFD35DAA71}"/>
              </a:ext>
            </a:extLst>
          </p:cNvPr>
          <p:cNvSpPr>
            <a:spLocks noGrp="1"/>
          </p:cNvSpPr>
          <p:nvPr>
            <p:ph type="dt" sz="half" idx="10"/>
          </p:nvPr>
        </p:nvSpPr>
        <p:spPr/>
        <p:txBody>
          <a:bodyPr/>
          <a:lstStyle/>
          <a:p>
            <a:fld id="{1D045512-2D5D-A042-A175-2CC03A4D98E3}" type="datetimeFigureOut">
              <a:rPr lang="en-US" smtClean="0"/>
              <a:t>4/23/24</a:t>
            </a:fld>
            <a:endParaRPr lang="en-US"/>
          </a:p>
        </p:txBody>
      </p:sp>
      <p:sp>
        <p:nvSpPr>
          <p:cNvPr id="4" name="Footer Placeholder 3">
            <a:extLst>
              <a:ext uri="{FF2B5EF4-FFF2-40B4-BE49-F238E27FC236}">
                <a16:creationId xmlns:a16="http://schemas.microsoft.com/office/drawing/2014/main" id="{CBA49C71-D88D-8047-A01A-276885100E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706DF7-56DB-5947-98F4-554FF4324242}"/>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62111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DFE3DF-7334-3547-949B-031097E866A3}"/>
              </a:ext>
            </a:extLst>
          </p:cNvPr>
          <p:cNvSpPr>
            <a:spLocks noGrp="1"/>
          </p:cNvSpPr>
          <p:nvPr>
            <p:ph type="pic" sz="quarter" idx="10"/>
          </p:nvPr>
        </p:nvSpPr>
        <p:spPr>
          <a:xfrm>
            <a:off x="0" y="0"/>
            <a:ext cx="12192000" cy="3200400"/>
          </a:xfrm>
        </p:spPr>
        <p:txBody>
          <a:bodyPr/>
          <a:lstStyle/>
          <a:p>
            <a:endParaRPr lang="en-US"/>
          </a:p>
        </p:txBody>
      </p:sp>
    </p:spTree>
    <p:extLst>
      <p:ext uri="{BB962C8B-B14F-4D97-AF65-F5344CB8AC3E}">
        <p14:creationId xmlns:p14="http://schemas.microsoft.com/office/powerpoint/2010/main" val="371225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AA114-A4D3-EC40-BAD1-56CB70A87DBA}"/>
              </a:ext>
            </a:extLst>
          </p:cNvPr>
          <p:cNvSpPr>
            <a:spLocks noGrp="1"/>
          </p:cNvSpPr>
          <p:nvPr>
            <p:ph type="dt" sz="half" idx="10"/>
          </p:nvPr>
        </p:nvSpPr>
        <p:spPr/>
        <p:txBody>
          <a:bodyPr/>
          <a:lstStyle/>
          <a:p>
            <a:fld id="{1D045512-2D5D-A042-A175-2CC03A4D98E3}" type="datetimeFigureOut">
              <a:rPr lang="en-US" smtClean="0"/>
              <a:t>4/23/24</a:t>
            </a:fld>
            <a:endParaRPr lang="en-US"/>
          </a:p>
        </p:txBody>
      </p:sp>
      <p:sp>
        <p:nvSpPr>
          <p:cNvPr id="3" name="Footer Placeholder 2">
            <a:extLst>
              <a:ext uri="{FF2B5EF4-FFF2-40B4-BE49-F238E27FC236}">
                <a16:creationId xmlns:a16="http://schemas.microsoft.com/office/drawing/2014/main" id="{76AACC76-A833-7142-A056-6E5808689E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5F61E4-DD59-D348-A51B-30DF060D078B}"/>
              </a:ext>
            </a:extLst>
          </p:cNvPr>
          <p:cNvSpPr>
            <a:spLocks noGrp="1"/>
          </p:cNvSpPr>
          <p:nvPr>
            <p:ph type="sldNum" sz="quarter" idx="12"/>
          </p:nvPr>
        </p:nvSpPr>
        <p:spPr/>
        <p:txBody>
          <a:bodyPr/>
          <a:lstStyle/>
          <a:p>
            <a:fld id="{D064DC65-FE14-D847-AFC8-221B61B4AF9A}" type="slidenum">
              <a:rPr lang="en-US" smtClean="0"/>
              <a:t>‹#›</a:t>
            </a:fld>
            <a:endParaRPr lang="en-US"/>
          </a:p>
        </p:txBody>
      </p:sp>
    </p:spTree>
    <p:extLst>
      <p:ext uri="{BB962C8B-B14F-4D97-AF65-F5344CB8AC3E}">
        <p14:creationId xmlns:p14="http://schemas.microsoft.com/office/powerpoint/2010/main" val="1049492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Design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A54ABE8-4D69-5446-A786-3E183F78F680}"/>
              </a:ext>
            </a:extLst>
          </p:cNvPr>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2843899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65C50-0CFE-BE4C-91C1-65BA20A99E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38E4D5-80A4-FD4F-A55B-B90492B9E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7DEA6-D267-FA4D-934E-1C3219826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45512-2D5D-A042-A175-2CC03A4D98E3}" type="datetimeFigureOut">
              <a:rPr lang="en-US" smtClean="0"/>
              <a:t>4/23/24</a:t>
            </a:fld>
            <a:endParaRPr lang="en-US"/>
          </a:p>
        </p:txBody>
      </p:sp>
      <p:sp>
        <p:nvSpPr>
          <p:cNvPr id="5" name="Footer Placeholder 4">
            <a:extLst>
              <a:ext uri="{FF2B5EF4-FFF2-40B4-BE49-F238E27FC236}">
                <a16:creationId xmlns:a16="http://schemas.microsoft.com/office/drawing/2014/main" id="{4016EAC2-7258-5442-9C90-998430322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10F96F-5BE4-7643-8A19-9F1B462803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4DC65-FE14-D847-AFC8-221B61B4AF9A}" type="slidenum">
              <a:rPr lang="en-US" smtClean="0"/>
              <a:t>‹#›</a:t>
            </a:fld>
            <a:endParaRPr lang="en-US"/>
          </a:p>
        </p:txBody>
      </p:sp>
    </p:spTree>
    <p:extLst>
      <p:ext uri="{BB962C8B-B14F-4D97-AF65-F5344CB8AC3E}">
        <p14:creationId xmlns:p14="http://schemas.microsoft.com/office/powerpoint/2010/main" val="1511353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60"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25.svg"/></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pcl.sitehost.iu.edu/rgoldsto/courses/dunloskyimprovinglearning.pdf" TargetMode="External"/><Relationship Id="rId7" Type="http://schemas.openxmlformats.org/officeDocument/2006/relationships/hyperlink" Target="https://youtu.be/sZmElSGKBG8"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s://www.edutopia.org/article/5-research-backed-studying-techniques" TargetMode="External"/><Relationship Id="rId5" Type="http://schemas.openxmlformats.org/officeDocument/2006/relationships/hyperlink" Target="https://learningcenter.unc.edu/tips-and-tools/studying-101-study-smarter-not-harder/" TargetMode="External"/><Relationship Id="rId4" Type="http://schemas.openxmlformats.org/officeDocument/2006/relationships/hyperlink" Target="https://collegeinfogeek.com/learni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Books stacked on a wooden table">
            <a:extLst>
              <a:ext uri="{FF2B5EF4-FFF2-40B4-BE49-F238E27FC236}">
                <a16:creationId xmlns:a16="http://schemas.microsoft.com/office/drawing/2014/main" id="{A73C308F-850F-31DA-F5BD-679EBF8AFD9D}"/>
              </a:ext>
            </a:extLst>
          </p:cNvPr>
          <p:cNvPicPr>
            <a:picLocks noChangeAspect="1"/>
          </p:cNvPicPr>
          <p:nvPr/>
        </p:nvPicPr>
        <p:blipFill rotWithShape="1">
          <a:blip r:embed="rId2">
            <a:alphaModFix amt="50000"/>
          </a:blip>
          <a:srcRect r="-1" b="15708"/>
          <a:stretch/>
        </p:blipFill>
        <p:spPr>
          <a:xfrm>
            <a:off x="20" y="10"/>
            <a:ext cx="12188930" cy="6857990"/>
          </a:xfrm>
          <a:prstGeom prst="rect">
            <a:avLst/>
          </a:prstGeom>
          <a:noFill/>
          <a:scene3d>
            <a:camera prst="orthographicFront"/>
            <a:lightRig rig="threePt" dir="t"/>
          </a:scene3d>
          <a:sp3d>
            <a:bevelT prst="angle"/>
          </a:sp3d>
        </p:spPr>
      </p:pic>
      <p:sp>
        <p:nvSpPr>
          <p:cNvPr id="2" name="Title 1">
            <a:extLst>
              <a:ext uri="{FF2B5EF4-FFF2-40B4-BE49-F238E27FC236}">
                <a16:creationId xmlns:a16="http://schemas.microsoft.com/office/drawing/2014/main" id="{4566319D-E855-A106-AEBE-49DF2793817F}"/>
              </a:ext>
            </a:extLst>
          </p:cNvPr>
          <p:cNvSpPr>
            <a:spLocks noGrp="1"/>
          </p:cNvSpPr>
          <p:nvPr>
            <p:ph type="ctrTitle"/>
          </p:nvPr>
        </p:nvSpPr>
        <p:spPr>
          <a:xfrm>
            <a:off x="1227433" y="2396989"/>
            <a:ext cx="9734103" cy="2064022"/>
          </a:xfrm>
        </p:spPr>
        <p:txBody>
          <a:bodyPr>
            <a:normAutofit fontScale="90000"/>
          </a:bodyPr>
          <a:lstStyle/>
          <a:p>
            <a:pPr>
              <a:lnSpc>
                <a:spcPct val="150000"/>
              </a:lnSpc>
            </a:pPr>
            <a:r>
              <a:rPr lang="en-US" sz="6600" dirty="0">
                <a:solidFill>
                  <a:srgbClr val="FFFFFF"/>
                </a:solidFill>
                <a:latin typeface="Baskerville" panose="02020502070401020303" pitchFamily="18" charset="0"/>
                <a:ea typeface="Baskerville" panose="02020502070401020303" pitchFamily="18" charset="0"/>
              </a:rPr>
              <a:t>Module One:</a:t>
            </a:r>
            <a:br>
              <a:rPr lang="en-US" sz="6600" dirty="0">
                <a:solidFill>
                  <a:srgbClr val="FFFFFF"/>
                </a:solidFill>
                <a:latin typeface="Baskerville" panose="02020502070401020303" pitchFamily="18" charset="0"/>
                <a:ea typeface="Baskerville" panose="02020502070401020303" pitchFamily="18" charset="0"/>
              </a:rPr>
            </a:br>
            <a:r>
              <a:rPr lang="en-US" sz="6600" dirty="0">
                <a:solidFill>
                  <a:srgbClr val="FFFFFF"/>
                </a:solidFill>
                <a:latin typeface="Baskerville" panose="02020502070401020303" pitchFamily="18" charset="0"/>
                <a:ea typeface="Baskerville" panose="02020502070401020303" pitchFamily="18" charset="0"/>
              </a:rPr>
              <a:t>What is Learning?</a:t>
            </a:r>
          </a:p>
        </p:txBody>
      </p:sp>
    </p:spTree>
    <p:extLst>
      <p:ext uri="{BB962C8B-B14F-4D97-AF65-F5344CB8AC3E}">
        <p14:creationId xmlns:p14="http://schemas.microsoft.com/office/powerpoint/2010/main" val="4093522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ck of multicolored books">
            <a:extLst>
              <a:ext uri="{FF2B5EF4-FFF2-40B4-BE49-F238E27FC236}">
                <a16:creationId xmlns:a16="http://schemas.microsoft.com/office/drawing/2014/main" id="{3D59D6AD-611D-9C87-5067-8A275ADF8483}"/>
              </a:ext>
            </a:extLst>
          </p:cNvPr>
          <p:cNvPicPr>
            <a:picLocks noChangeAspect="1"/>
          </p:cNvPicPr>
          <p:nvPr/>
        </p:nvPicPr>
        <p:blipFill rotWithShape="1">
          <a:blip r:embed="rId2">
            <a:alphaModFix amt="59000"/>
          </a:blip>
          <a:srcRect l="53460" r="26790"/>
          <a:stretch/>
        </p:blipFill>
        <p:spPr>
          <a:xfrm>
            <a:off x="6938682" y="12693"/>
            <a:ext cx="5253318" cy="6858000"/>
          </a:xfrm>
          <a:prstGeom prst="rect">
            <a:avLst/>
          </a:prstGeom>
        </p:spPr>
      </p:pic>
      <p:sp>
        <p:nvSpPr>
          <p:cNvPr id="2" name="TextBox 1">
            <a:extLst>
              <a:ext uri="{FF2B5EF4-FFF2-40B4-BE49-F238E27FC236}">
                <a16:creationId xmlns:a16="http://schemas.microsoft.com/office/drawing/2014/main" id="{8AEA999A-5A44-8B59-BBE2-06150864F5F8}"/>
              </a:ext>
            </a:extLst>
          </p:cNvPr>
          <p:cNvSpPr txBox="1"/>
          <p:nvPr/>
        </p:nvSpPr>
        <p:spPr>
          <a:xfrm>
            <a:off x="603733" y="1435886"/>
            <a:ext cx="5171606" cy="1508105"/>
          </a:xfrm>
          <a:prstGeom prst="rect">
            <a:avLst/>
          </a:prstGeom>
          <a:noFill/>
        </p:spPr>
        <p:txBody>
          <a:bodyPr wrap="square" rtlCol="0">
            <a:spAutoFit/>
          </a:bodyPr>
          <a:lstStyle/>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Varied</a:t>
            </a:r>
          </a:p>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Practice</a:t>
            </a:r>
          </a:p>
        </p:txBody>
      </p:sp>
      <p:sp>
        <p:nvSpPr>
          <p:cNvPr id="7" name="TextBox 6">
            <a:extLst>
              <a:ext uri="{FF2B5EF4-FFF2-40B4-BE49-F238E27FC236}">
                <a16:creationId xmlns:a16="http://schemas.microsoft.com/office/drawing/2014/main" id="{3328B7A9-35B6-51A9-B5B2-9DC43A407C5C}"/>
              </a:ext>
            </a:extLst>
          </p:cNvPr>
          <p:cNvSpPr txBox="1"/>
          <p:nvPr/>
        </p:nvSpPr>
        <p:spPr>
          <a:xfrm>
            <a:off x="7546769" y="1543608"/>
            <a:ext cx="4039590" cy="646331"/>
          </a:xfrm>
          <a:prstGeom prst="rect">
            <a:avLst/>
          </a:prstGeom>
          <a:noFill/>
        </p:spPr>
        <p:txBody>
          <a:bodyPr wrap="square" rtlCol="0">
            <a:spAutoFit/>
          </a:bodyPr>
          <a:lstStyle/>
          <a:p>
            <a:endParaRPr lang="en-US" sz="3600">
              <a:solidFill>
                <a:srgbClr val="272D5A"/>
              </a:solidFill>
              <a:latin typeface="Baskerville" panose="02020502070401020303" pitchFamily="18" charset="0"/>
              <a:ea typeface="Baskerville" panose="02020502070401020303" pitchFamily="18" charset="0"/>
            </a:endParaRPr>
          </a:p>
        </p:txBody>
      </p:sp>
      <p:sp>
        <p:nvSpPr>
          <p:cNvPr id="9" name="Rectangle 8">
            <a:extLst>
              <a:ext uri="{FF2B5EF4-FFF2-40B4-BE49-F238E27FC236}">
                <a16:creationId xmlns:a16="http://schemas.microsoft.com/office/drawing/2014/main" id="{CA9DCE6C-8842-B87F-7B00-63387A542A65}"/>
              </a:ext>
            </a:extLst>
          </p:cNvPr>
          <p:cNvSpPr/>
          <p:nvPr/>
        </p:nvSpPr>
        <p:spPr>
          <a:xfrm>
            <a:off x="6938683" y="3847605"/>
            <a:ext cx="5253318" cy="3023088"/>
          </a:xfrm>
          <a:prstGeom prst="rect">
            <a:avLst/>
          </a:prstGeom>
          <a:solidFill>
            <a:srgbClr val="58687F">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2925DF5-C857-5659-F00D-256331BC1945}"/>
              </a:ext>
            </a:extLst>
          </p:cNvPr>
          <p:cNvSpPr txBox="1"/>
          <p:nvPr/>
        </p:nvSpPr>
        <p:spPr>
          <a:xfrm>
            <a:off x="603733" y="3190733"/>
            <a:ext cx="5753595" cy="1938992"/>
          </a:xfrm>
          <a:prstGeom prst="rect">
            <a:avLst/>
          </a:prstGeom>
          <a:noFill/>
        </p:spPr>
        <p:txBody>
          <a:bodyPr wrap="square" rtlCol="0">
            <a:spAutoFit/>
          </a:bodyPr>
          <a:lstStyle/>
          <a:p>
            <a:r>
              <a:rPr lang="en-US" sz="2400" dirty="0">
                <a:solidFill>
                  <a:srgbClr val="272D5A"/>
                </a:solidFill>
                <a:latin typeface="Century Gothic" panose="020B0502020202020204" pitchFamily="34" charset="0"/>
                <a:ea typeface="Baskerville" panose="02020502070401020303" pitchFamily="18" charset="0"/>
              </a:rPr>
              <a:t>Varied practice means including different conditions when practicing knowledge or skills. Solving a problem only one way limits the ability to solve similar problems with other factors. </a:t>
            </a:r>
          </a:p>
        </p:txBody>
      </p:sp>
      <p:sp>
        <p:nvSpPr>
          <p:cNvPr id="6" name="TextBox 5">
            <a:extLst>
              <a:ext uri="{FF2B5EF4-FFF2-40B4-BE49-F238E27FC236}">
                <a16:creationId xmlns:a16="http://schemas.microsoft.com/office/drawing/2014/main" id="{6E317B14-E658-1F26-025C-F73AE31367DC}"/>
              </a:ext>
            </a:extLst>
          </p:cNvPr>
          <p:cNvSpPr txBox="1"/>
          <p:nvPr/>
        </p:nvSpPr>
        <p:spPr>
          <a:xfrm>
            <a:off x="7021508" y="4621894"/>
            <a:ext cx="5087666" cy="1015663"/>
          </a:xfrm>
          <a:prstGeom prst="rect">
            <a:avLst/>
          </a:prstGeom>
          <a:noFill/>
        </p:spPr>
        <p:txBody>
          <a:bodyPr wrap="square" rtlCol="0">
            <a:spAutoFit/>
          </a:bodyPr>
          <a:lstStyle/>
          <a:p>
            <a:pPr algn="ctr"/>
            <a:r>
              <a:rPr lang="en-US" sz="2000" dirty="0">
                <a:solidFill>
                  <a:schemeClr val="bg1"/>
                </a:solidFill>
                <a:latin typeface="Century Gothic" panose="020B0502020202020204" pitchFamily="34" charset="0"/>
                <a:ea typeface="Baskerville" panose="02020502070401020303" pitchFamily="18" charset="0"/>
              </a:rPr>
              <a:t>Varied practice improves your ability to transfer learning from one situation and apply it successfully to another.</a:t>
            </a:r>
          </a:p>
        </p:txBody>
      </p:sp>
    </p:spTree>
    <p:extLst>
      <p:ext uri="{BB962C8B-B14F-4D97-AF65-F5344CB8AC3E}">
        <p14:creationId xmlns:p14="http://schemas.microsoft.com/office/powerpoint/2010/main" val="4236147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457D41-F213-8FDB-DC44-95280877D492}"/>
              </a:ext>
            </a:extLst>
          </p:cNvPr>
          <p:cNvSpPr/>
          <p:nvPr/>
        </p:nvSpPr>
        <p:spPr>
          <a:xfrm>
            <a:off x="0" y="0"/>
            <a:ext cx="12192000" cy="6858000"/>
          </a:xfrm>
          <a:prstGeom prst="rect">
            <a:avLst/>
          </a:prstGeom>
          <a:solidFill>
            <a:srgbClr val="436A63">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0FA9D77-542E-8545-89F6-48DEA4F6FDFE}"/>
              </a:ext>
            </a:extLst>
          </p:cNvPr>
          <p:cNvSpPr/>
          <p:nvPr/>
        </p:nvSpPr>
        <p:spPr>
          <a:xfrm>
            <a:off x="1947620" y="5193569"/>
            <a:ext cx="8296759" cy="1015663"/>
          </a:xfrm>
          <a:prstGeom prst="rect">
            <a:avLst/>
          </a:prstGeom>
          <a:noFill/>
        </p:spPr>
        <p:txBody>
          <a:bodyPr wrap="none" lIns="91440" tIns="45720" rIns="91440" bIns="45720">
            <a:spAutoFit/>
          </a:bodyPr>
          <a:lstStyle/>
          <a:p>
            <a:pPr algn="ctr"/>
            <a:r>
              <a:rPr lang="en-US" sz="6000" b="1" cap="none" spc="50" dirty="0">
                <a:ln w="0">
                  <a:noFill/>
                </a:ln>
                <a:solidFill>
                  <a:srgbClr val="FFFFFF"/>
                </a:solidFill>
                <a:effectLst>
                  <a:innerShdw blurRad="63500" dist="50800" dir="13500000">
                    <a:srgbClr val="000000">
                      <a:alpha val="50000"/>
                    </a:srgbClr>
                  </a:innerShdw>
                </a:effectLst>
                <a:latin typeface="Baskerville" panose="02020502070401020303" pitchFamily="18" charset="0"/>
                <a:ea typeface="Baskerville" panose="02020502070401020303" pitchFamily="18" charset="0"/>
              </a:rPr>
              <a:t>Executive Functioning</a:t>
            </a:r>
          </a:p>
        </p:txBody>
      </p:sp>
      <p:sp>
        <p:nvSpPr>
          <p:cNvPr id="5" name="TextBox 4">
            <a:extLst>
              <a:ext uri="{FF2B5EF4-FFF2-40B4-BE49-F238E27FC236}">
                <a16:creationId xmlns:a16="http://schemas.microsoft.com/office/drawing/2014/main" id="{3CB7899F-2348-CC47-9584-BFD5E03A4B70}"/>
              </a:ext>
            </a:extLst>
          </p:cNvPr>
          <p:cNvSpPr txBox="1"/>
          <p:nvPr/>
        </p:nvSpPr>
        <p:spPr>
          <a:xfrm>
            <a:off x="3494069" y="6209232"/>
            <a:ext cx="5203860" cy="523220"/>
          </a:xfrm>
          <a:prstGeom prst="rect">
            <a:avLst/>
          </a:prstGeom>
          <a:noFill/>
        </p:spPr>
        <p:txBody>
          <a:bodyPr wrap="none" rtlCol="0">
            <a:spAutoFit/>
          </a:bodyPr>
          <a:lstStyle/>
          <a:p>
            <a:r>
              <a:rPr lang="en-US" sz="2800" dirty="0">
                <a:solidFill>
                  <a:srgbClr val="FFFFFF"/>
                </a:solidFill>
                <a:latin typeface="Chalkduster" panose="03050602040202020205" pitchFamily="66" charset="77"/>
              </a:rPr>
              <a:t>How we get things done.</a:t>
            </a:r>
          </a:p>
        </p:txBody>
      </p:sp>
    </p:spTree>
    <p:extLst>
      <p:ext uri="{BB962C8B-B14F-4D97-AF65-F5344CB8AC3E}">
        <p14:creationId xmlns:p14="http://schemas.microsoft.com/office/powerpoint/2010/main" val="4268927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Donut 77">
            <a:extLst>
              <a:ext uri="{FF2B5EF4-FFF2-40B4-BE49-F238E27FC236}">
                <a16:creationId xmlns:a16="http://schemas.microsoft.com/office/drawing/2014/main" id="{3891EF64-CB11-8E4D-ABE6-89FBC95A1D69}"/>
              </a:ext>
            </a:extLst>
          </p:cNvPr>
          <p:cNvSpPr/>
          <p:nvPr/>
        </p:nvSpPr>
        <p:spPr>
          <a:xfrm>
            <a:off x="4007830" y="1410171"/>
            <a:ext cx="4218966" cy="4023798"/>
          </a:xfrm>
          <a:prstGeom prst="donut">
            <a:avLst>
              <a:gd name="adj" fmla="val 378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5" name="TextBox 4">
            <a:extLst>
              <a:ext uri="{FF2B5EF4-FFF2-40B4-BE49-F238E27FC236}">
                <a16:creationId xmlns:a16="http://schemas.microsoft.com/office/drawing/2014/main" id="{1A5BED1C-8546-4F46-B5AA-BD50CC693A56}"/>
              </a:ext>
            </a:extLst>
          </p:cNvPr>
          <p:cNvSpPr txBox="1"/>
          <p:nvPr/>
        </p:nvSpPr>
        <p:spPr>
          <a:xfrm>
            <a:off x="8457910" y="1025358"/>
            <a:ext cx="170754" cy="339361"/>
          </a:xfrm>
          <a:prstGeom prst="rect">
            <a:avLst/>
          </a:prstGeom>
          <a:noFill/>
        </p:spPr>
        <p:txBody>
          <a:bodyPr wrap="square" rtlCol="0">
            <a:spAutoFit/>
          </a:bodyPr>
          <a:lstStyle/>
          <a:p>
            <a:endParaRPr lang="en-US"/>
          </a:p>
        </p:txBody>
      </p:sp>
      <p:sp>
        <p:nvSpPr>
          <p:cNvPr id="42" name="Donut 26">
            <a:extLst>
              <a:ext uri="{FF2B5EF4-FFF2-40B4-BE49-F238E27FC236}">
                <a16:creationId xmlns:a16="http://schemas.microsoft.com/office/drawing/2014/main" id="{DA0B0050-A0D5-314E-9278-DF7CE2ACEFC1}"/>
              </a:ext>
            </a:extLst>
          </p:cNvPr>
          <p:cNvSpPr/>
          <p:nvPr/>
        </p:nvSpPr>
        <p:spPr>
          <a:xfrm>
            <a:off x="3594685" y="914422"/>
            <a:ext cx="5045257" cy="5015299"/>
          </a:xfrm>
          <a:prstGeom prst="donut">
            <a:avLst>
              <a:gd name="adj" fmla="val 378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pic>
        <p:nvPicPr>
          <p:cNvPr id="31" name="Graphic 30" descr="Brain in head with solid fill">
            <a:extLst>
              <a:ext uri="{FF2B5EF4-FFF2-40B4-BE49-F238E27FC236}">
                <a16:creationId xmlns:a16="http://schemas.microsoft.com/office/drawing/2014/main" id="{2DD63C17-C6F6-8442-9A4F-CFF4AC1235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0723" y="1593409"/>
            <a:ext cx="3679171" cy="3657324"/>
          </a:xfrm>
          <a:prstGeom prst="rect">
            <a:avLst/>
          </a:prstGeom>
        </p:spPr>
      </p:pic>
      <p:sp>
        <p:nvSpPr>
          <p:cNvPr id="32" name="Oval 31">
            <a:extLst>
              <a:ext uri="{FF2B5EF4-FFF2-40B4-BE49-F238E27FC236}">
                <a16:creationId xmlns:a16="http://schemas.microsoft.com/office/drawing/2014/main" id="{DC00E479-8FD1-D545-A611-3FB182A152A3}"/>
              </a:ext>
            </a:extLst>
          </p:cNvPr>
          <p:cNvSpPr/>
          <p:nvPr/>
        </p:nvSpPr>
        <p:spPr>
          <a:xfrm>
            <a:off x="3318866" y="2254517"/>
            <a:ext cx="878362" cy="873146"/>
          </a:xfrm>
          <a:prstGeom prst="ellipse">
            <a:avLst/>
          </a:prstGeom>
          <a:solidFill>
            <a:srgbClr val="27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D96A01B-263C-1646-B5D2-A2B3C53BAD10}"/>
              </a:ext>
            </a:extLst>
          </p:cNvPr>
          <p:cNvSpPr/>
          <p:nvPr/>
        </p:nvSpPr>
        <p:spPr>
          <a:xfrm>
            <a:off x="7945075" y="3714051"/>
            <a:ext cx="878362" cy="873146"/>
          </a:xfrm>
          <a:prstGeom prst="ellipse">
            <a:avLst/>
          </a:prstGeom>
          <a:solidFill>
            <a:srgbClr val="94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E24438F-F04D-674A-93ED-9547BAAF3331}"/>
              </a:ext>
            </a:extLst>
          </p:cNvPr>
          <p:cNvSpPr/>
          <p:nvPr/>
        </p:nvSpPr>
        <p:spPr>
          <a:xfrm>
            <a:off x="5678132" y="5396068"/>
            <a:ext cx="878362" cy="873146"/>
          </a:xfrm>
          <a:prstGeom prst="ellipse">
            <a:avLst/>
          </a:prstGeom>
          <a:solidFill>
            <a:srgbClr val="27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0BECB16-C42B-644F-8B36-2D7919EA6A99}"/>
              </a:ext>
            </a:extLst>
          </p:cNvPr>
          <p:cNvSpPr/>
          <p:nvPr/>
        </p:nvSpPr>
        <p:spPr>
          <a:xfrm>
            <a:off x="4070566" y="4884042"/>
            <a:ext cx="878362" cy="873146"/>
          </a:xfrm>
          <a:prstGeom prst="ellipse">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C7A9B45-32F5-3B4F-B81C-4DCF2F0B4B1F}"/>
              </a:ext>
            </a:extLst>
          </p:cNvPr>
          <p:cNvSpPr/>
          <p:nvPr/>
        </p:nvSpPr>
        <p:spPr>
          <a:xfrm>
            <a:off x="7994771" y="2267769"/>
            <a:ext cx="878362" cy="873146"/>
          </a:xfrm>
          <a:prstGeom prst="ellipse">
            <a:avLst/>
          </a:prstGeom>
          <a:solidFill>
            <a:srgbClr val="272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B25A210-9C09-0841-8C4D-B7143AD786D0}"/>
              </a:ext>
            </a:extLst>
          </p:cNvPr>
          <p:cNvSpPr/>
          <p:nvPr/>
        </p:nvSpPr>
        <p:spPr>
          <a:xfrm>
            <a:off x="7181532" y="4886828"/>
            <a:ext cx="878362" cy="873146"/>
          </a:xfrm>
          <a:prstGeom prst="ellipse">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F8D1675-6390-1A46-9906-9F28B8BC9639}"/>
              </a:ext>
            </a:extLst>
          </p:cNvPr>
          <p:cNvSpPr/>
          <p:nvPr/>
        </p:nvSpPr>
        <p:spPr>
          <a:xfrm>
            <a:off x="7066713" y="1051537"/>
            <a:ext cx="878362" cy="873146"/>
          </a:xfrm>
          <a:prstGeom prst="ellipse">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05EB3A8-F4C6-C142-B7C4-6B5A6F2989DC}"/>
              </a:ext>
            </a:extLst>
          </p:cNvPr>
          <p:cNvSpPr/>
          <p:nvPr/>
        </p:nvSpPr>
        <p:spPr>
          <a:xfrm>
            <a:off x="3318866" y="3714051"/>
            <a:ext cx="878362" cy="873146"/>
          </a:xfrm>
          <a:prstGeom prst="ellipse">
            <a:avLst/>
          </a:prstGeom>
          <a:solidFill>
            <a:srgbClr val="94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2674EA2-724B-F04C-BA6E-D85AA9C84190}"/>
              </a:ext>
            </a:extLst>
          </p:cNvPr>
          <p:cNvSpPr/>
          <p:nvPr/>
        </p:nvSpPr>
        <p:spPr>
          <a:xfrm>
            <a:off x="4197228" y="1156836"/>
            <a:ext cx="878362" cy="873146"/>
          </a:xfrm>
          <a:prstGeom prst="ellipse">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16EE5F9-9D74-7D46-87C6-E1BB85134B71}"/>
              </a:ext>
            </a:extLst>
          </p:cNvPr>
          <p:cNvSpPr/>
          <p:nvPr/>
        </p:nvSpPr>
        <p:spPr>
          <a:xfrm>
            <a:off x="5678132" y="588785"/>
            <a:ext cx="878362" cy="873146"/>
          </a:xfrm>
          <a:prstGeom prst="ellipse">
            <a:avLst/>
          </a:prstGeom>
          <a:solidFill>
            <a:srgbClr val="94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D36DAEB-DF76-C14E-9887-F45BA9F14491}"/>
              </a:ext>
            </a:extLst>
          </p:cNvPr>
          <p:cNvSpPr txBox="1"/>
          <p:nvPr/>
        </p:nvSpPr>
        <p:spPr>
          <a:xfrm>
            <a:off x="5135313" y="89369"/>
            <a:ext cx="1963999" cy="461665"/>
          </a:xfrm>
          <a:prstGeom prst="rect">
            <a:avLst/>
          </a:prstGeom>
          <a:noFill/>
        </p:spPr>
        <p:txBody>
          <a:bodyPr wrap="none" rtlCol="0">
            <a:spAutoFit/>
          </a:bodyPr>
          <a:lstStyle/>
          <a:p>
            <a:r>
              <a:rPr lang="en-US" sz="2400" b="1">
                <a:solidFill>
                  <a:srgbClr val="6E8DAE"/>
                </a:solidFill>
                <a:latin typeface="Optima" panose="02000503060000020004" pitchFamily="2" charset="0"/>
              </a:rPr>
              <a:t>Organization</a:t>
            </a:r>
          </a:p>
        </p:txBody>
      </p:sp>
      <p:sp>
        <p:nvSpPr>
          <p:cNvPr id="47" name="TextBox 46">
            <a:extLst>
              <a:ext uri="{FF2B5EF4-FFF2-40B4-BE49-F238E27FC236}">
                <a16:creationId xmlns:a16="http://schemas.microsoft.com/office/drawing/2014/main" id="{9EACEF87-B455-5348-B20F-5EEA7E1F71E6}"/>
              </a:ext>
            </a:extLst>
          </p:cNvPr>
          <p:cNvSpPr txBox="1"/>
          <p:nvPr/>
        </p:nvSpPr>
        <p:spPr>
          <a:xfrm>
            <a:off x="8022666" y="1176912"/>
            <a:ext cx="2552109" cy="461665"/>
          </a:xfrm>
          <a:prstGeom prst="rect">
            <a:avLst/>
          </a:prstGeom>
          <a:noFill/>
        </p:spPr>
        <p:txBody>
          <a:bodyPr wrap="none" rtlCol="0">
            <a:spAutoFit/>
          </a:bodyPr>
          <a:lstStyle/>
          <a:p>
            <a:r>
              <a:rPr lang="en-US" sz="2400" b="1">
                <a:solidFill>
                  <a:srgbClr val="6E8DAE"/>
                </a:solidFill>
                <a:latin typeface="Optima" panose="02000503060000020004" pitchFamily="2" charset="0"/>
              </a:rPr>
              <a:t>Working Memory</a:t>
            </a:r>
          </a:p>
        </p:txBody>
      </p:sp>
      <p:sp>
        <p:nvSpPr>
          <p:cNvPr id="48" name="TextBox 47">
            <a:extLst>
              <a:ext uri="{FF2B5EF4-FFF2-40B4-BE49-F238E27FC236}">
                <a16:creationId xmlns:a16="http://schemas.microsoft.com/office/drawing/2014/main" id="{6A09896A-8137-864E-A08A-6FEA539916F2}"/>
              </a:ext>
            </a:extLst>
          </p:cNvPr>
          <p:cNvSpPr txBox="1"/>
          <p:nvPr/>
        </p:nvSpPr>
        <p:spPr>
          <a:xfrm>
            <a:off x="8915761" y="2460257"/>
            <a:ext cx="2069477" cy="461665"/>
          </a:xfrm>
          <a:prstGeom prst="rect">
            <a:avLst/>
          </a:prstGeom>
          <a:noFill/>
        </p:spPr>
        <p:txBody>
          <a:bodyPr wrap="none" rtlCol="0">
            <a:spAutoFit/>
          </a:bodyPr>
          <a:lstStyle/>
          <a:p>
            <a:r>
              <a:rPr lang="en-US" sz="2400" b="1" dirty="0">
                <a:solidFill>
                  <a:srgbClr val="6E8DAE"/>
                </a:solidFill>
                <a:latin typeface="Optima" panose="02000503060000020004" pitchFamily="2" charset="0"/>
              </a:rPr>
              <a:t>Task Initiation</a:t>
            </a:r>
          </a:p>
        </p:txBody>
      </p:sp>
      <p:sp>
        <p:nvSpPr>
          <p:cNvPr id="49" name="TextBox 48">
            <a:extLst>
              <a:ext uri="{FF2B5EF4-FFF2-40B4-BE49-F238E27FC236}">
                <a16:creationId xmlns:a16="http://schemas.microsoft.com/office/drawing/2014/main" id="{66405A80-E9F1-5345-AA7E-C56AF7A80385}"/>
              </a:ext>
            </a:extLst>
          </p:cNvPr>
          <p:cNvSpPr txBox="1"/>
          <p:nvPr/>
        </p:nvSpPr>
        <p:spPr>
          <a:xfrm>
            <a:off x="8873133" y="3919791"/>
            <a:ext cx="1803699" cy="461665"/>
          </a:xfrm>
          <a:prstGeom prst="rect">
            <a:avLst/>
          </a:prstGeom>
          <a:noFill/>
        </p:spPr>
        <p:txBody>
          <a:bodyPr wrap="none" rtlCol="0">
            <a:spAutoFit/>
          </a:bodyPr>
          <a:lstStyle/>
          <a:p>
            <a:r>
              <a:rPr lang="en-US" sz="2400" b="1">
                <a:solidFill>
                  <a:srgbClr val="6E8DAE"/>
                </a:solidFill>
                <a:latin typeface="Optima" panose="02000503060000020004" pitchFamily="2" charset="0"/>
              </a:rPr>
              <a:t>Self-Control</a:t>
            </a:r>
          </a:p>
        </p:txBody>
      </p:sp>
      <p:sp>
        <p:nvSpPr>
          <p:cNvPr id="50" name="TextBox 49">
            <a:extLst>
              <a:ext uri="{FF2B5EF4-FFF2-40B4-BE49-F238E27FC236}">
                <a16:creationId xmlns:a16="http://schemas.microsoft.com/office/drawing/2014/main" id="{41F93E22-CBEA-2341-B235-27CF370FCA4A}"/>
              </a:ext>
            </a:extLst>
          </p:cNvPr>
          <p:cNvSpPr txBox="1"/>
          <p:nvPr/>
        </p:nvSpPr>
        <p:spPr>
          <a:xfrm>
            <a:off x="1407499" y="5164857"/>
            <a:ext cx="2659382" cy="461665"/>
          </a:xfrm>
          <a:prstGeom prst="rect">
            <a:avLst/>
          </a:prstGeom>
          <a:noFill/>
        </p:spPr>
        <p:txBody>
          <a:bodyPr wrap="none" rtlCol="0">
            <a:spAutoFit/>
          </a:bodyPr>
          <a:lstStyle/>
          <a:p>
            <a:r>
              <a:rPr lang="en-US" sz="2400" b="1">
                <a:solidFill>
                  <a:srgbClr val="6E8DAE"/>
                </a:solidFill>
                <a:latin typeface="Optima" panose="02000503060000020004" pitchFamily="2" charset="0"/>
              </a:rPr>
              <a:t>Time Management</a:t>
            </a:r>
          </a:p>
        </p:txBody>
      </p:sp>
      <p:sp>
        <p:nvSpPr>
          <p:cNvPr id="51" name="TextBox 50">
            <a:extLst>
              <a:ext uri="{FF2B5EF4-FFF2-40B4-BE49-F238E27FC236}">
                <a16:creationId xmlns:a16="http://schemas.microsoft.com/office/drawing/2014/main" id="{BA3915D3-6C92-D144-9363-B2652C3C2D82}"/>
              </a:ext>
            </a:extLst>
          </p:cNvPr>
          <p:cNvSpPr txBox="1"/>
          <p:nvPr/>
        </p:nvSpPr>
        <p:spPr>
          <a:xfrm>
            <a:off x="5346436" y="6288355"/>
            <a:ext cx="1499128" cy="461665"/>
          </a:xfrm>
          <a:prstGeom prst="rect">
            <a:avLst/>
          </a:prstGeom>
          <a:noFill/>
        </p:spPr>
        <p:txBody>
          <a:bodyPr wrap="none" rtlCol="0">
            <a:spAutoFit/>
          </a:bodyPr>
          <a:lstStyle/>
          <a:p>
            <a:r>
              <a:rPr lang="en-US" sz="2400" b="1">
                <a:solidFill>
                  <a:srgbClr val="6E8DAE"/>
                </a:solidFill>
                <a:latin typeface="Optima" panose="02000503060000020004" pitchFamily="2" charset="0"/>
              </a:rPr>
              <a:t>Flexibility</a:t>
            </a:r>
          </a:p>
        </p:txBody>
      </p:sp>
      <p:sp>
        <p:nvSpPr>
          <p:cNvPr id="52" name="TextBox 51">
            <a:extLst>
              <a:ext uri="{FF2B5EF4-FFF2-40B4-BE49-F238E27FC236}">
                <a16:creationId xmlns:a16="http://schemas.microsoft.com/office/drawing/2014/main" id="{BE30FF65-D5C0-E64F-9EDD-3544AF9F0A76}"/>
              </a:ext>
            </a:extLst>
          </p:cNvPr>
          <p:cNvSpPr txBox="1"/>
          <p:nvPr/>
        </p:nvSpPr>
        <p:spPr>
          <a:xfrm>
            <a:off x="8063579" y="5202701"/>
            <a:ext cx="1451038" cy="461665"/>
          </a:xfrm>
          <a:prstGeom prst="rect">
            <a:avLst/>
          </a:prstGeom>
          <a:noFill/>
        </p:spPr>
        <p:txBody>
          <a:bodyPr wrap="none" rtlCol="0">
            <a:spAutoFit/>
          </a:bodyPr>
          <a:lstStyle/>
          <a:p>
            <a:r>
              <a:rPr lang="en-US" sz="2400" b="1">
                <a:solidFill>
                  <a:srgbClr val="6E8DAE"/>
                </a:solidFill>
                <a:latin typeface="Optima" panose="02000503060000020004" pitchFamily="2" charset="0"/>
              </a:rPr>
              <a:t>Attention</a:t>
            </a:r>
          </a:p>
        </p:txBody>
      </p:sp>
      <p:sp>
        <p:nvSpPr>
          <p:cNvPr id="53" name="TextBox 52">
            <a:extLst>
              <a:ext uri="{FF2B5EF4-FFF2-40B4-BE49-F238E27FC236}">
                <a16:creationId xmlns:a16="http://schemas.microsoft.com/office/drawing/2014/main" id="{B382FDDB-91DB-F747-8996-3325F5499C71}"/>
              </a:ext>
            </a:extLst>
          </p:cNvPr>
          <p:cNvSpPr txBox="1"/>
          <p:nvPr/>
        </p:nvSpPr>
        <p:spPr>
          <a:xfrm>
            <a:off x="1315246" y="3919790"/>
            <a:ext cx="1948034" cy="461665"/>
          </a:xfrm>
          <a:prstGeom prst="rect">
            <a:avLst/>
          </a:prstGeom>
          <a:noFill/>
        </p:spPr>
        <p:txBody>
          <a:bodyPr wrap="none" rtlCol="0">
            <a:spAutoFit/>
          </a:bodyPr>
          <a:lstStyle/>
          <a:p>
            <a:r>
              <a:rPr lang="en-US" sz="2400" b="1">
                <a:solidFill>
                  <a:srgbClr val="6E8DAE"/>
                </a:solidFill>
                <a:latin typeface="Optima" panose="02000503060000020004" pitchFamily="2" charset="0"/>
              </a:rPr>
              <a:t>Perseverance</a:t>
            </a:r>
          </a:p>
        </p:txBody>
      </p:sp>
      <p:sp>
        <p:nvSpPr>
          <p:cNvPr id="54" name="TextBox 53">
            <a:extLst>
              <a:ext uri="{FF2B5EF4-FFF2-40B4-BE49-F238E27FC236}">
                <a16:creationId xmlns:a16="http://schemas.microsoft.com/office/drawing/2014/main" id="{5689ABC5-F00E-FD46-BFE6-19B1C690A2FE}"/>
              </a:ext>
            </a:extLst>
          </p:cNvPr>
          <p:cNvSpPr txBox="1"/>
          <p:nvPr/>
        </p:nvSpPr>
        <p:spPr>
          <a:xfrm>
            <a:off x="1203996" y="2460256"/>
            <a:ext cx="2135521" cy="461665"/>
          </a:xfrm>
          <a:prstGeom prst="rect">
            <a:avLst/>
          </a:prstGeom>
          <a:noFill/>
        </p:spPr>
        <p:txBody>
          <a:bodyPr wrap="none" rtlCol="0">
            <a:spAutoFit/>
          </a:bodyPr>
          <a:lstStyle/>
          <a:p>
            <a:r>
              <a:rPr lang="en-US" sz="2400" b="1">
                <a:solidFill>
                  <a:srgbClr val="6E8DAE"/>
                </a:solidFill>
                <a:latin typeface="Optima" panose="02000503060000020004" pitchFamily="2" charset="0"/>
              </a:rPr>
              <a:t>Metacognition</a:t>
            </a:r>
          </a:p>
        </p:txBody>
      </p:sp>
      <p:sp>
        <p:nvSpPr>
          <p:cNvPr id="55" name="TextBox 54">
            <a:extLst>
              <a:ext uri="{FF2B5EF4-FFF2-40B4-BE49-F238E27FC236}">
                <a16:creationId xmlns:a16="http://schemas.microsoft.com/office/drawing/2014/main" id="{E131C8B2-374F-7446-BBAF-8FFE643E20AD}"/>
              </a:ext>
            </a:extLst>
          </p:cNvPr>
          <p:cNvSpPr txBox="1"/>
          <p:nvPr/>
        </p:nvSpPr>
        <p:spPr>
          <a:xfrm>
            <a:off x="2731006" y="1175672"/>
            <a:ext cx="1348446" cy="461665"/>
          </a:xfrm>
          <a:prstGeom prst="rect">
            <a:avLst/>
          </a:prstGeom>
          <a:noFill/>
        </p:spPr>
        <p:txBody>
          <a:bodyPr wrap="none" rtlCol="0">
            <a:spAutoFit/>
          </a:bodyPr>
          <a:lstStyle/>
          <a:p>
            <a:r>
              <a:rPr lang="en-US" sz="2400" b="1">
                <a:solidFill>
                  <a:srgbClr val="6E8DAE"/>
                </a:solidFill>
                <a:latin typeface="Optima" panose="02000503060000020004" pitchFamily="2" charset="0"/>
              </a:rPr>
              <a:t>Planning</a:t>
            </a:r>
          </a:p>
        </p:txBody>
      </p:sp>
      <p:sp>
        <p:nvSpPr>
          <p:cNvPr id="58" name="Oval 8">
            <a:extLst>
              <a:ext uri="{FF2B5EF4-FFF2-40B4-BE49-F238E27FC236}">
                <a16:creationId xmlns:a16="http://schemas.microsoft.com/office/drawing/2014/main" id="{7D1F1D2F-97A6-5B40-9605-8EC8E2D15643}"/>
              </a:ext>
            </a:extLst>
          </p:cNvPr>
          <p:cNvSpPr/>
          <p:nvPr/>
        </p:nvSpPr>
        <p:spPr>
          <a:xfrm>
            <a:off x="7248478" y="1201807"/>
            <a:ext cx="527152" cy="52987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9" name="Frame 17">
            <a:extLst>
              <a:ext uri="{FF2B5EF4-FFF2-40B4-BE49-F238E27FC236}">
                <a16:creationId xmlns:a16="http://schemas.microsoft.com/office/drawing/2014/main" id="{C2F50B5E-8295-5344-9A78-8451703C3CA3}"/>
              </a:ext>
            </a:extLst>
          </p:cNvPr>
          <p:cNvSpPr/>
          <p:nvPr/>
        </p:nvSpPr>
        <p:spPr>
          <a:xfrm>
            <a:off x="8194196" y="2394522"/>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0" name="Parallelogram 15">
            <a:extLst>
              <a:ext uri="{FF2B5EF4-FFF2-40B4-BE49-F238E27FC236}">
                <a16:creationId xmlns:a16="http://schemas.microsoft.com/office/drawing/2014/main" id="{F4AC7148-1072-D54C-B6CF-23D9F7D0DBBC}"/>
              </a:ext>
            </a:extLst>
          </p:cNvPr>
          <p:cNvSpPr/>
          <p:nvPr/>
        </p:nvSpPr>
        <p:spPr>
          <a:xfrm flipH="1">
            <a:off x="4280925" y="5110086"/>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Rounded Rectangle 51">
            <a:extLst>
              <a:ext uri="{FF2B5EF4-FFF2-40B4-BE49-F238E27FC236}">
                <a16:creationId xmlns:a16="http://schemas.microsoft.com/office/drawing/2014/main" id="{16533E46-6D79-B84F-8907-DE95F89DD806}"/>
              </a:ext>
            </a:extLst>
          </p:cNvPr>
          <p:cNvSpPr/>
          <p:nvPr/>
        </p:nvSpPr>
        <p:spPr>
          <a:xfrm rot="16200000" flipH="1">
            <a:off x="3481879" y="2436509"/>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4" name="Parallelogram 15">
            <a:extLst>
              <a:ext uri="{FF2B5EF4-FFF2-40B4-BE49-F238E27FC236}">
                <a16:creationId xmlns:a16="http://schemas.microsoft.com/office/drawing/2014/main" id="{49559BE4-F000-E145-8990-B0853DE4230F}"/>
              </a:ext>
            </a:extLst>
          </p:cNvPr>
          <p:cNvSpPr/>
          <p:nvPr/>
        </p:nvSpPr>
        <p:spPr>
          <a:xfrm rot="16200000">
            <a:off x="3471463" y="3801626"/>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5" name="Rectangle 7">
            <a:extLst>
              <a:ext uri="{FF2B5EF4-FFF2-40B4-BE49-F238E27FC236}">
                <a16:creationId xmlns:a16="http://schemas.microsoft.com/office/drawing/2014/main" id="{25CF3579-9ED6-A744-9CEC-4C29322CF520}"/>
              </a:ext>
            </a:extLst>
          </p:cNvPr>
          <p:cNvSpPr/>
          <p:nvPr/>
        </p:nvSpPr>
        <p:spPr>
          <a:xfrm rot="18900000">
            <a:off x="7528926" y="5078427"/>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67" name="Graphic 66" descr="Monthly calendar with solid fill">
            <a:extLst>
              <a:ext uri="{FF2B5EF4-FFF2-40B4-BE49-F238E27FC236}">
                <a16:creationId xmlns:a16="http://schemas.microsoft.com/office/drawing/2014/main" id="{E7237BDD-B280-4442-AFA3-FC8920CA4B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2947" y="1234775"/>
            <a:ext cx="729645" cy="729645"/>
          </a:xfrm>
          <a:prstGeom prst="rect">
            <a:avLst/>
          </a:prstGeom>
        </p:spPr>
      </p:pic>
      <p:pic>
        <p:nvPicPr>
          <p:cNvPr id="73" name="Graphic 72" descr="Transfer with solid fill">
            <a:extLst>
              <a:ext uri="{FF2B5EF4-FFF2-40B4-BE49-F238E27FC236}">
                <a16:creationId xmlns:a16="http://schemas.microsoft.com/office/drawing/2014/main" id="{4ED56149-8D42-9744-B44C-1C7BBDC311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9039" y="5447829"/>
            <a:ext cx="739983" cy="739983"/>
          </a:xfrm>
          <a:prstGeom prst="rect">
            <a:avLst/>
          </a:prstGeom>
        </p:spPr>
      </p:pic>
      <p:pic>
        <p:nvPicPr>
          <p:cNvPr id="75" name="Graphic 74" descr="Open folder with solid fill">
            <a:extLst>
              <a:ext uri="{FF2B5EF4-FFF2-40B4-BE49-F238E27FC236}">
                <a16:creationId xmlns:a16="http://schemas.microsoft.com/office/drawing/2014/main" id="{432ED64B-B0BA-A74E-BBD5-A4D80F58B2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50259" y="663902"/>
            <a:ext cx="765762" cy="765762"/>
          </a:xfrm>
          <a:prstGeom prst="rect">
            <a:avLst/>
          </a:prstGeom>
        </p:spPr>
      </p:pic>
      <p:pic>
        <p:nvPicPr>
          <p:cNvPr id="77" name="Graphic 76" descr="Game controller with solid fill">
            <a:extLst>
              <a:ext uri="{FF2B5EF4-FFF2-40B4-BE49-F238E27FC236}">
                <a16:creationId xmlns:a16="http://schemas.microsoft.com/office/drawing/2014/main" id="{65004FE3-D6BD-4A48-82D2-AAD735EA2E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07961" y="3772224"/>
            <a:ext cx="756796" cy="756796"/>
          </a:xfrm>
          <a:prstGeom prst="rect">
            <a:avLst/>
          </a:prstGeom>
        </p:spPr>
      </p:pic>
    </p:spTree>
    <p:extLst>
      <p:ext uri="{BB962C8B-B14F-4D97-AF65-F5344CB8AC3E}">
        <p14:creationId xmlns:p14="http://schemas.microsoft.com/office/powerpoint/2010/main" val="1316850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73FBA5AC-3E8C-F4D5-3E45-6F4E43F40F9D}"/>
              </a:ext>
            </a:extLst>
          </p:cNvPr>
          <p:cNvPicPr>
            <a:picLocks noChangeAspect="1"/>
          </p:cNvPicPr>
          <p:nvPr/>
        </p:nvPicPr>
        <p:blipFill rotWithShape="1">
          <a:blip r:embed="rId2">
            <a:alphaModFix amt="84000"/>
          </a:blip>
          <a:srcRect l="-263" t="7802" b="7802"/>
          <a:stretch/>
        </p:blipFill>
        <p:spPr>
          <a:xfrm>
            <a:off x="-31972" y="0"/>
            <a:ext cx="12223972" cy="6858000"/>
          </a:xfrm>
          <a:prstGeom prst="rect">
            <a:avLst/>
          </a:prstGeom>
          <a:effectLst/>
        </p:spPr>
      </p:pic>
      <p:grpSp>
        <p:nvGrpSpPr>
          <p:cNvPr id="6" name="Group 5">
            <a:extLst>
              <a:ext uri="{FF2B5EF4-FFF2-40B4-BE49-F238E27FC236}">
                <a16:creationId xmlns:a16="http://schemas.microsoft.com/office/drawing/2014/main" id="{6FBF1F9A-78F3-F155-E1FF-941A7C42C4CE}"/>
              </a:ext>
            </a:extLst>
          </p:cNvPr>
          <p:cNvGrpSpPr/>
          <p:nvPr/>
        </p:nvGrpSpPr>
        <p:grpSpPr>
          <a:xfrm>
            <a:off x="937890" y="1111689"/>
            <a:ext cx="5142124" cy="5096287"/>
            <a:chOff x="6389870" y="524926"/>
            <a:chExt cx="5142124" cy="5096287"/>
          </a:xfrm>
        </p:grpSpPr>
        <p:sp>
          <p:nvSpPr>
            <p:cNvPr id="2" name="TextBox 1">
              <a:extLst>
                <a:ext uri="{FF2B5EF4-FFF2-40B4-BE49-F238E27FC236}">
                  <a16:creationId xmlns:a16="http://schemas.microsoft.com/office/drawing/2014/main" id="{1F5ECF3A-FF8F-2F8D-FF7F-EF586FF9C35C}"/>
                </a:ext>
              </a:extLst>
            </p:cNvPr>
            <p:cNvSpPr txBox="1"/>
            <p:nvPr/>
          </p:nvSpPr>
          <p:spPr>
            <a:xfrm>
              <a:off x="6389870" y="4051553"/>
              <a:ext cx="5142124" cy="1569660"/>
            </a:xfrm>
            <a:prstGeom prst="rect">
              <a:avLst/>
            </a:prstGeom>
            <a:noFill/>
          </p:spPr>
          <p:txBody>
            <a:bodyPr wrap="square" rtlCol="0">
              <a:spAutoFit/>
            </a:bodyPr>
            <a:lstStyle/>
            <a:p>
              <a:r>
                <a:rPr lang="en-US" sz="4800" dirty="0">
                  <a:solidFill>
                    <a:srgbClr val="81ABAC"/>
                  </a:solidFill>
                  <a:latin typeface="Chalkduster" panose="03050602040202020205" pitchFamily="66" charset="77"/>
                  <a:ea typeface="Baskerville" panose="02020502070401020303" pitchFamily="18" charset="0"/>
                </a:rPr>
                <a:t>Learning Strategies</a:t>
              </a:r>
              <a:endParaRPr lang="en-US" sz="4800" dirty="0">
                <a:solidFill>
                  <a:srgbClr val="81ABAC"/>
                </a:solidFill>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6649874" y="524926"/>
              <a:ext cx="3783601" cy="1107996"/>
            </a:xfrm>
            <a:prstGeom prst="rect">
              <a:avLst/>
            </a:prstGeom>
            <a:noFill/>
          </p:spPr>
          <p:txBody>
            <a:bodyPr wrap="non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Two</a:t>
              </a:r>
              <a:endParaRPr lang="en-US" sz="8800" b="1" dirty="0">
                <a:solidFill>
                  <a:srgbClr val="E4E6E8"/>
                </a:solidFill>
                <a:latin typeface="Baskerville" panose="02020502070401020303" pitchFamily="18" charset="0"/>
                <a:ea typeface="Baskerville" panose="02020502070401020303" pitchFamily="18" charset="0"/>
              </a:endParaRPr>
            </a:p>
          </p:txBody>
        </p:sp>
      </p:grpSp>
    </p:spTree>
    <p:extLst>
      <p:ext uri="{BB962C8B-B14F-4D97-AF65-F5344CB8AC3E}">
        <p14:creationId xmlns:p14="http://schemas.microsoft.com/office/powerpoint/2010/main" val="320424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6DACC5-D7C2-C29F-FB71-0FF4658B5449}"/>
              </a:ext>
            </a:extLst>
          </p:cNvPr>
          <p:cNvSpPr/>
          <p:nvPr/>
        </p:nvSpPr>
        <p:spPr>
          <a:xfrm>
            <a:off x="8322037" y="1071798"/>
            <a:ext cx="3515195" cy="5516380"/>
          </a:xfrm>
          <a:custGeom>
            <a:avLst/>
            <a:gdLst>
              <a:gd name="connsiteX0" fmla="*/ 0 w 3515195"/>
              <a:gd name="connsiteY0" fmla="*/ 0 h 5516380"/>
              <a:gd name="connsiteX1" fmla="*/ 656170 w 3515195"/>
              <a:gd name="connsiteY1" fmla="*/ 0 h 5516380"/>
              <a:gd name="connsiteX2" fmla="*/ 1312339 w 3515195"/>
              <a:gd name="connsiteY2" fmla="*/ 0 h 5516380"/>
              <a:gd name="connsiteX3" fmla="*/ 1898205 w 3515195"/>
              <a:gd name="connsiteY3" fmla="*/ 0 h 5516380"/>
              <a:gd name="connsiteX4" fmla="*/ 2519223 w 3515195"/>
              <a:gd name="connsiteY4" fmla="*/ 0 h 5516380"/>
              <a:gd name="connsiteX5" fmla="*/ 3515195 w 3515195"/>
              <a:gd name="connsiteY5" fmla="*/ 0 h 5516380"/>
              <a:gd name="connsiteX6" fmla="*/ 3515195 w 3515195"/>
              <a:gd name="connsiteY6" fmla="*/ 689548 h 5516380"/>
              <a:gd name="connsiteX7" fmla="*/ 3515195 w 3515195"/>
              <a:gd name="connsiteY7" fmla="*/ 1434259 h 5516380"/>
              <a:gd name="connsiteX8" fmla="*/ 3515195 w 3515195"/>
              <a:gd name="connsiteY8" fmla="*/ 2013479 h 5516380"/>
              <a:gd name="connsiteX9" fmla="*/ 3515195 w 3515195"/>
              <a:gd name="connsiteY9" fmla="*/ 2537535 h 5516380"/>
              <a:gd name="connsiteX10" fmla="*/ 3515195 w 3515195"/>
              <a:gd name="connsiteY10" fmla="*/ 3116755 h 5516380"/>
              <a:gd name="connsiteX11" fmla="*/ 3515195 w 3515195"/>
              <a:gd name="connsiteY11" fmla="*/ 3751138 h 5516380"/>
              <a:gd name="connsiteX12" fmla="*/ 3515195 w 3515195"/>
              <a:gd name="connsiteY12" fmla="*/ 4440686 h 5516380"/>
              <a:gd name="connsiteX13" fmla="*/ 3515195 w 3515195"/>
              <a:gd name="connsiteY13" fmla="*/ 5516380 h 5516380"/>
              <a:gd name="connsiteX14" fmla="*/ 2859025 w 3515195"/>
              <a:gd name="connsiteY14" fmla="*/ 5516380 h 5516380"/>
              <a:gd name="connsiteX15" fmla="*/ 2273159 w 3515195"/>
              <a:gd name="connsiteY15" fmla="*/ 5516380 h 5516380"/>
              <a:gd name="connsiteX16" fmla="*/ 1687294 w 3515195"/>
              <a:gd name="connsiteY16" fmla="*/ 5516380 h 5516380"/>
              <a:gd name="connsiteX17" fmla="*/ 1101428 w 3515195"/>
              <a:gd name="connsiteY17" fmla="*/ 5516380 h 5516380"/>
              <a:gd name="connsiteX18" fmla="*/ 515562 w 3515195"/>
              <a:gd name="connsiteY18" fmla="*/ 5516380 h 5516380"/>
              <a:gd name="connsiteX19" fmla="*/ 0 w 3515195"/>
              <a:gd name="connsiteY19" fmla="*/ 5516380 h 5516380"/>
              <a:gd name="connsiteX20" fmla="*/ 0 w 3515195"/>
              <a:gd name="connsiteY20" fmla="*/ 4771669 h 5516380"/>
              <a:gd name="connsiteX21" fmla="*/ 0 w 3515195"/>
              <a:gd name="connsiteY21" fmla="*/ 4026957 h 5516380"/>
              <a:gd name="connsiteX22" fmla="*/ 0 w 3515195"/>
              <a:gd name="connsiteY22" fmla="*/ 3282246 h 5516380"/>
              <a:gd name="connsiteX23" fmla="*/ 0 w 3515195"/>
              <a:gd name="connsiteY23" fmla="*/ 2537535 h 5516380"/>
              <a:gd name="connsiteX24" fmla="*/ 0 w 3515195"/>
              <a:gd name="connsiteY24" fmla="*/ 1737660 h 5516380"/>
              <a:gd name="connsiteX25" fmla="*/ 0 w 3515195"/>
              <a:gd name="connsiteY25" fmla="*/ 1048112 h 5516380"/>
              <a:gd name="connsiteX26" fmla="*/ 0 w 3515195"/>
              <a:gd name="connsiteY26" fmla="*/ 0 h 55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15195" h="5516380" fill="none" extrusionOk="0">
                <a:moveTo>
                  <a:pt x="0" y="0"/>
                </a:moveTo>
                <a:cubicBezTo>
                  <a:pt x="297167" y="23711"/>
                  <a:pt x="451069" y="18553"/>
                  <a:pt x="656170" y="0"/>
                </a:cubicBezTo>
                <a:cubicBezTo>
                  <a:pt x="861271" y="-18553"/>
                  <a:pt x="1042262" y="-13750"/>
                  <a:pt x="1312339" y="0"/>
                </a:cubicBezTo>
                <a:cubicBezTo>
                  <a:pt x="1582416" y="13750"/>
                  <a:pt x="1624788" y="1030"/>
                  <a:pt x="1898205" y="0"/>
                </a:cubicBezTo>
                <a:cubicBezTo>
                  <a:pt x="2171622" y="-1030"/>
                  <a:pt x="2355069" y="-18913"/>
                  <a:pt x="2519223" y="0"/>
                </a:cubicBezTo>
                <a:cubicBezTo>
                  <a:pt x="2683377" y="18913"/>
                  <a:pt x="3106672" y="-41012"/>
                  <a:pt x="3515195" y="0"/>
                </a:cubicBezTo>
                <a:cubicBezTo>
                  <a:pt x="3543081" y="176719"/>
                  <a:pt x="3500052" y="520464"/>
                  <a:pt x="3515195" y="689548"/>
                </a:cubicBezTo>
                <a:cubicBezTo>
                  <a:pt x="3530338" y="858632"/>
                  <a:pt x="3520984" y="1156024"/>
                  <a:pt x="3515195" y="1434259"/>
                </a:cubicBezTo>
                <a:cubicBezTo>
                  <a:pt x="3509406" y="1712494"/>
                  <a:pt x="3525543" y="1854527"/>
                  <a:pt x="3515195" y="2013479"/>
                </a:cubicBezTo>
                <a:cubicBezTo>
                  <a:pt x="3504847" y="2172431"/>
                  <a:pt x="3525445" y="2337021"/>
                  <a:pt x="3515195" y="2537535"/>
                </a:cubicBezTo>
                <a:cubicBezTo>
                  <a:pt x="3504945" y="2738049"/>
                  <a:pt x="3525498" y="2891989"/>
                  <a:pt x="3515195" y="3116755"/>
                </a:cubicBezTo>
                <a:cubicBezTo>
                  <a:pt x="3504892" y="3341521"/>
                  <a:pt x="3523320" y="3487523"/>
                  <a:pt x="3515195" y="3751138"/>
                </a:cubicBezTo>
                <a:cubicBezTo>
                  <a:pt x="3507070" y="4014753"/>
                  <a:pt x="3541465" y="4191130"/>
                  <a:pt x="3515195" y="4440686"/>
                </a:cubicBezTo>
                <a:cubicBezTo>
                  <a:pt x="3488925" y="4690242"/>
                  <a:pt x="3563204" y="5022461"/>
                  <a:pt x="3515195" y="5516380"/>
                </a:cubicBezTo>
                <a:cubicBezTo>
                  <a:pt x="3268818" y="5521469"/>
                  <a:pt x="3000611" y="5539948"/>
                  <a:pt x="2859025" y="5516380"/>
                </a:cubicBezTo>
                <a:cubicBezTo>
                  <a:pt x="2717439" y="5492813"/>
                  <a:pt x="2552216" y="5532911"/>
                  <a:pt x="2273159" y="5516380"/>
                </a:cubicBezTo>
                <a:cubicBezTo>
                  <a:pt x="1994102" y="5499849"/>
                  <a:pt x="1915156" y="5509247"/>
                  <a:pt x="1687294" y="5516380"/>
                </a:cubicBezTo>
                <a:cubicBezTo>
                  <a:pt x="1459432" y="5523513"/>
                  <a:pt x="1241221" y="5525260"/>
                  <a:pt x="1101428" y="5516380"/>
                </a:cubicBezTo>
                <a:cubicBezTo>
                  <a:pt x="961635" y="5507500"/>
                  <a:pt x="704896" y="5514878"/>
                  <a:pt x="515562" y="5516380"/>
                </a:cubicBezTo>
                <a:cubicBezTo>
                  <a:pt x="326228" y="5517882"/>
                  <a:pt x="159928" y="5507362"/>
                  <a:pt x="0" y="5516380"/>
                </a:cubicBezTo>
                <a:cubicBezTo>
                  <a:pt x="-13352" y="5187704"/>
                  <a:pt x="32819" y="5060732"/>
                  <a:pt x="0" y="4771669"/>
                </a:cubicBezTo>
                <a:cubicBezTo>
                  <a:pt x="-32819" y="4482606"/>
                  <a:pt x="-2786" y="4232846"/>
                  <a:pt x="0" y="4026957"/>
                </a:cubicBezTo>
                <a:cubicBezTo>
                  <a:pt x="2786" y="3821068"/>
                  <a:pt x="8161" y="3511399"/>
                  <a:pt x="0" y="3282246"/>
                </a:cubicBezTo>
                <a:cubicBezTo>
                  <a:pt x="-8161" y="3053093"/>
                  <a:pt x="-4093" y="2831031"/>
                  <a:pt x="0" y="2537535"/>
                </a:cubicBezTo>
                <a:cubicBezTo>
                  <a:pt x="4093" y="2244039"/>
                  <a:pt x="22077" y="1957540"/>
                  <a:pt x="0" y="1737660"/>
                </a:cubicBezTo>
                <a:cubicBezTo>
                  <a:pt x="-22077" y="1517780"/>
                  <a:pt x="-8318" y="1231879"/>
                  <a:pt x="0" y="1048112"/>
                </a:cubicBezTo>
                <a:cubicBezTo>
                  <a:pt x="8318" y="864345"/>
                  <a:pt x="32526" y="434244"/>
                  <a:pt x="0" y="0"/>
                </a:cubicBezTo>
                <a:close/>
              </a:path>
              <a:path w="3515195" h="5516380" stroke="0" extrusionOk="0">
                <a:moveTo>
                  <a:pt x="0" y="0"/>
                </a:moveTo>
                <a:cubicBezTo>
                  <a:pt x="153597" y="9347"/>
                  <a:pt x="338485" y="13426"/>
                  <a:pt x="550714" y="0"/>
                </a:cubicBezTo>
                <a:cubicBezTo>
                  <a:pt x="762943" y="-13426"/>
                  <a:pt x="804546" y="-7103"/>
                  <a:pt x="1031124" y="0"/>
                </a:cubicBezTo>
                <a:cubicBezTo>
                  <a:pt x="1257702" y="7103"/>
                  <a:pt x="1550309" y="-30351"/>
                  <a:pt x="1687294" y="0"/>
                </a:cubicBezTo>
                <a:cubicBezTo>
                  <a:pt x="1824279" y="30351"/>
                  <a:pt x="2093385" y="-21555"/>
                  <a:pt x="2238007" y="0"/>
                </a:cubicBezTo>
                <a:cubicBezTo>
                  <a:pt x="2382629" y="21555"/>
                  <a:pt x="2530518" y="-11525"/>
                  <a:pt x="2788721" y="0"/>
                </a:cubicBezTo>
                <a:cubicBezTo>
                  <a:pt x="3046924" y="11525"/>
                  <a:pt x="3216895" y="-26058"/>
                  <a:pt x="3515195" y="0"/>
                </a:cubicBezTo>
                <a:cubicBezTo>
                  <a:pt x="3507521" y="258990"/>
                  <a:pt x="3523735" y="420823"/>
                  <a:pt x="3515195" y="579220"/>
                </a:cubicBezTo>
                <a:cubicBezTo>
                  <a:pt x="3506655" y="737617"/>
                  <a:pt x="3521894" y="992015"/>
                  <a:pt x="3515195" y="1268767"/>
                </a:cubicBezTo>
                <a:cubicBezTo>
                  <a:pt x="3508496" y="1545519"/>
                  <a:pt x="3508328" y="1692315"/>
                  <a:pt x="3515195" y="1847987"/>
                </a:cubicBezTo>
                <a:cubicBezTo>
                  <a:pt x="3522062" y="2003659"/>
                  <a:pt x="3495755" y="2293521"/>
                  <a:pt x="3515195" y="2427207"/>
                </a:cubicBezTo>
                <a:cubicBezTo>
                  <a:pt x="3534635" y="2560893"/>
                  <a:pt x="3487991" y="2887137"/>
                  <a:pt x="3515195" y="3116755"/>
                </a:cubicBezTo>
                <a:cubicBezTo>
                  <a:pt x="3542399" y="3346373"/>
                  <a:pt x="3523888" y="3692627"/>
                  <a:pt x="3515195" y="3861466"/>
                </a:cubicBezTo>
                <a:cubicBezTo>
                  <a:pt x="3506502" y="4030305"/>
                  <a:pt x="3532426" y="4252553"/>
                  <a:pt x="3515195" y="4385522"/>
                </a:cubicBezTo>
                <a:cubicBezTo>
                  <a:pt x="3497964" y="4518491"/>
                  <a:pt x="3483866" y="5121801"/>
                  <a:pt x="3515195" y="5516380"/>
                </a:cubicBezTo>
                <a:cubicBezTo>
                  <a:pt x="3273019" y="5520460"/>
                  <a:pt x="3050232" y="5517061"/>
                  <a:pt x="2929329" y="5516380"/>
                </a:cubicBezTo>
                <a:cubicBezTo>
                  <a:pt x="2808426" y="5515699"/>
                  <a:pt x="2498139" y="5503798"/>
                  <a:pt x="2343463" y="5516380"/>
                </a:cubicBezTo>
                <a:cubicBezTo>
                  <a:pt x="2188787" y="5528962"/>
                  <a:pt x="2012120" y="5508535"/>
                  <a:pt x="1687294" y="5516380"/>
                </a:cubicBezTo>
                <a:cubicBezTo>
                  <a:pt x="1362468" y="5524225"/>
                  <a:pt x="1361391" y="5532808"/>
                  <a:pt x="1101428" y="5516380"/>
                </a:cubicBezTo>
                <a:cubicBezTo>
                  <a:pt x="841465" y="5499952"/>
                  <a:pt x="789887" y="5498116"/>
                  <a:pt x="621018" y="5516380"/>
                </a:cubicBezTo>
                <a:cubicBezTo>
                  <a:pt x="452149" y="5534645"/>
                  <a:pt x="180213" y="5534944"/>
                  <a:pt x="0" y="5516380"/>
                </a:cubicBezTo>
                <a:cubicBezTo>
                  <a:pt x="-3708" y="5117603"/>
                  <a:pt x="-24309" y="5003785"/>
                  <a:pt x="0" y="4716505"/>
                </a:cubicBezTo>
                <a:cubicBezTo>
                  <a:pt x="24309" y="4429225"/>
                  <a:pt x="-9292" y="4305936"/>
                  <a:pt x="0" y="3916630"/>
                </a:cubicBezTo>
                <a:cubicBezTo>
                  <a:pt x="9292" y="3527324"/>
                  <a:pt x="-31799" y="3434326"/>
                  <a:pt x="0" y="3227082"/>
                </a:cubicBezTo>
                <a:cubicBezTo>
                  <a:pt x="31799" y="3019838"/>
                  <a:pt x="59" y="2724715"/>
                  <a:pt x="0" y="2592699"/>
                </a:cubicBezTo>
                <a:cubicBezTo>
                  <a:pt x="-59" y="2460683"/>
                  <a:pt x="10156" y="2190840"/>
                  <a:pt x="0" y="2068643"/>
                </a:cubicBezTo>
                <a:cubicBezTo>
                  <a:pt x="-10156" y="1946446"/>
                  <a:pt x="5467" y="1669416"/>
                  <a:pt x="0" y="1544586"/>
                </a:cubicBezTo>
                <a:cubicBezTo>
                  <a:pt x="-5467" y="1419756"/>
                  <a:pt x="26841" y="1063061"/>
                  <a:pt x="0" y="799875"/>
                </a:cubicBezTo>
                <a:cubicBezTo>
                  <a:pt x="-26841" y="536689"/>
                  <a:pt x="-5560" y="342427"/>
                  <a:pt x="0" y="0"/>
                </a:cubicBezTo>
                <a:close/>
              </a:path>
            </a:pathLst>
          </a:custGeom>
          <a:solidFill>
            <a:srgbClr val="8DB8BE"/>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lored pencils inside a pencil holder which is on top of a wood table">
            <a:extLst>
              <a:ext uri="{FF2B5EF4-FFF2-40B4-BE49-F238E27FC236}">
                <a16:creationId xmlns:a16="http://schemas.microsoft.com/office/drawing/2014/main" id="{4F32A8BA-0971-CE82-2D57-ECFE7939CC86}"/>
              </a:ext>
            </a:extLst>
          </p:cNvPr>
          <p:cNvPicPr>
            <a:picLocks noChangeAspect="1"/>
          </p:cNvPicPr>
          <p:nvPr/>
        </p:nvPicPr>
        <p:blipFill rotWithShape="1">
          <a:blip r:embed="rId2">
            <a:alphaModFix amt="78000"/>
          </a:blip>
          <a:srcRect l="59016" r="10249"/>
          <a:stretch/>
        </p:blipFill>
        <p:spPr>
          <a:xfrm>
            <a:off x="9030325" y="0"/>
            <a:ext cx="3161675" cy="6858000"/>
          </a:xfrm>
          <a:prstGeom prst="rect">
            <a:avLst/>
          </a:prstGeom>
        </p:spPr>
      </p:pic>
      <p:sp>
        <p:nvSpPr>
          <p:cNvPr id="7" name="Rectangle 6">
            <a:extLst>
              <a:ext uri="{FF2B5EF4-FFF2-40B4-BE49-F238E27FC236}">
                <a16:creationId xmlns:a16="http://schemas.microsoft.com/office/drawing/2014/main" id="{C2A0E87F-7B35-83A2-B6E8-A1A41CE48312}"/>
              </a:ext>
            </a:extLst>
          </p:cNvPr>
          <p:cNvSpPr/>
          <p:nvPr/>
        </p:nvSpPr>
        <p:spPr>
          <a:xfrm>
            <a:off x="7967271" y="0"/>
            <a:ext cx="4224729" cy="2263515"/>
          </a:xfrm>
          <a:custGeom>
            <a:avLst/>
            <a:gdLst>
              <a:gd name="connsiteX0" fmla="*/ 0 w 4224729"/>
              <a:gd name="connsiteY0" fmla="*/ 0 h 2263515"/>
              <a:gd name="connsiteX1" fmla="*/ 688027 w 4224729"/>
              <a:gd name="connsiteY1" fmla="*/ 0 h 2263515"/>
              <a:gd name="connsiteX2" fmla="*/ 1333807 w 4224729"/>
              <a:gd name="connsiteY2" fmla="*/ 0 h 2263515"/>
              <a:gd name="connsiteX3" fmla="*/ 1937340 w 4224729"/>
              <a:gd name="connsiteY3" fmla="*/ 0 h 2263515"/>
              <a:gd name="connsiteX4" fmla="*/ 2540873 w 4224729"/>
              <a:gd name="connsiteY4" fmla="*/ 0 h 2263515"/>
              <a:gd name="connsiteX5" fmla="*/ 3228900 w 4224729"/>
              <a:gd name="connsiteY5" fmla="*/ 0 h 2263515"/>
              <a:gd name="connsiteX6" fmla="*/ 4224729 w 4224729"/>
              <a:gd name="connsiteY6" fmla="*/ 0 h 2263515"/>
              <a:gd name="connsiteX7" fmla="*/ 4224729 w 4224729"/>
              <a:gd name="connsiteY7" fmla="*/ 497973 h 2263515"/>
              <a:gd name="connsiteX8" fmla="*/ 4224729 w 4224729"/>
              <a:gd name="connsiteY8" fmla="*/ 1086487 h 2263515"/>
              <a:gd name="connsiteX9" fmla="*/ 4224729 w 4224729"/>
              <a:gd name="connsiteY9" fmla="*/ 1584461 h 2263515"/>
              <a:gd name="connsiteX10" fmla="*/ 4224729 w 4224729"/>
              <a:gd name="connsiteY10" fmla="*/ 2263515 h 2263515"/>
              <a:gd name="connsiteX11" fmla="*/ 3705691 w 4224729"/>
              <a:gd name="connsiteY11" fmla="*/ 2263515 h 2263515"/>
              <a:gd name="connsiteX12" fmla="*/ 3017664 w 4224729"/>
              <a:gd name="connsiteY12" fmla="*/ 2263515 h 2263515"/>
              <a:gd name="connsiteX13" fmla="*/ 2456378 w 4224729"/>
              <a:gd name="connsiteY13" fmla="*/ 2263515 h 2263515"/>
              <a:gd name="connsiteX14" fmla="*/ 1768351 w 4224729"/>
              <a:gd name="connsiteY14" fmla="*/ 2263515 h 2263515"/>
              <a:gd name="connsiteX15" fmla="*/ 1249313 w 4224729"/>
              <a:gd name="connsiteY15" fmla="*/ 2263515 h 2263515"/>
              <a:gd name="connsiteX16" fmla="*/ 772522 w 4224729"/>
              <a:gd name="connsiteY16" fmla="*/ 2263515 h 2263515"/>
              <a:gd name="connsiteX17" fmla="*/ 0 w 4224729"/>
              <a:gd name="connsiteY17" fmla="*/ 2263515 h 2263515"/>
              <a:gd name="connsiteX18" fmla="*/ 0 w 4224729"/>
              <a:gd name="connsiteY18" fmla="*/ 1675001 h 2263515"/>
              <a:gd name="connsiteX19" fmla="*/ 0 w 4224729"/>
              <a:gd name="connsiteY19" fmla="*/ 1177028 h 2263515"/>
              <a:gd name="connsiteX20" fmla="*/ 0 w 4224729"/>
              <a:gd name="connsiteY20" fmla="*/ 565879 h 2263515"/>
              <a:gd name="connsiteX21" fmla="*/ 0 w 4224729"/>
              <a:gd name="connsiteY21" fmla="*/ 0 h 226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4729" h="2263515" fill="none" extrusionOk="0">
                <a:moveTo>
                  <a:pt x="0" y="0"/>
                </a:moveTo>
                <a:cubicBezTo>
                  <a:pt x="185064" y="16069"/>
                  <a:pt x="385309" y="17701"/>
                  <a:pt x="688027" y="0"/>
                </a:cubicBezTo>
                <a:cubicBezTo>
                  <a:pt x="990745" y="-17701"/>
                  <a:pt x="1046726" y="-23511"/>
                  <a:pt x="1333807" y="0"/>
                </a:cubicBezTo>
                <a:cubicBezTo>
                  <a:pt x="1620888" y="23511"/>
                  <a:pt x="1810785" y="9162"/>
                  <a:pt x="1937340" y="0"/>
                </a:cubicBezTo>
                <a:cubicBezTo>
                  <a:pt x="2063895" y="-9162"/>
                  <a:pt x="2263502" y="17193"/>
                  <a:pt x="2540873" y="0"/>
                </a:cubicBezTo>
                <a:cubicBezTo>
                  <a:pt x="2818244" y="-17193"/>
                  <a:pt x="3025752" y="24186"/>
                  <a:pt x="3228900" y="0"/>
                </a:cubicBezTo>
                <a:cubicBezTo>
                  <a:pt x="3432048" y="-24186"/>
                  <a:pt x="3946522" y="22944"/>
                  <a:pt x="4224729" y="0"/>
                </a:cubicBezTo>
                <a:cubicBezTo>
                  <a:pt x="4211623" y="112915"/>
                  <a:pt x="4247320" y="329048"/>
                  <a:pt x="4224729" y="497973"/>
                </a:cubicBezTo>
                <a:cubicBezTo>
                  <a:pt x="4202138" y="666898"/>
                  <a:pt x="4222636" y="797330"/>
                  <a:pt x="4224729" y="1086487"/>
                </a:cubicBezTo>
                <a:cubicBezTo>
                  <a:pt x="4226822" y="1375644"/>
                  <a:pt x="4233173" y="1363705"/>
                  <a:pt x="4224729" y="1584461"/>
                </a:cubicBezTo>
                <a:cubicBezTo>
                  <a:pt x="4216285" y="1805217"/>
                  <a:pt x="4194190" y="2106954"/>
                  <a:pt x="4224729" y="2263515"/>
                </a:cubicBezTo>
                <a:cubicBezTo>
                  <a:pt x="4070685" y="2284402"/>
                  <a:pt x="3884465" y="2264350"/>
                  <a:pt x="3705691" y="2263515"/>
                </a:cubicBezTo>
                <a:cubicBezTo>
                  <a:pt x="3526917" y="2262680"/>
                  <a:pt x="3319820" y="2247547"/>
                  <a:pt x="3017664" y="2263515"/>
                </a:cubicBezTo>
                <a:cubicBezTo>
                  <a:pt x="2715508" y="2279483"/>
                  <a:pt x="2633118" y="2251970"/>
                  <a:pt x="2456378" y="2263515"/>
                </a:cubicBezTo>
                <a:cubicBezTo>
                  <a:pt x="2279638" y="2275060"/>
                  <a:pt x="2065243" y="2238015"/>
                  <a:pt x="1768351" y="2263515"/>
                </a:cubicBezTo>
                <a:cubicBezTo>
                  <a:pt x="1471459" y="2289015"/>
                  <a:pt x="1464792" y="2274590"/>
                  <a:pt x="1249313" y="2263515"/>
                </a:cubicBezTo>
                <a:cubicBezTo>
                  <a:pt x="1033834" y="2252440"/>
                  <a:pt x="958422" y="2245644"/>
                  <a:pt x="772522" y="2263515"/>
                </a:cubicBezTo>
                <a:cubicBezTo>
                  <a:pt x="586622" y="2281386"/>
                  <a:pt x="283911" y="2227782"/>
                  <a:pt x="0" y="2263515"/>
                </a:cubicBezTo>
                <a:cubicBezTo>
                  <a:pt x="29013" y="2012396"/>
                  <a:pt x="-15944" y="1832748"/>
                  <a:pt x="0" y="1675001"/>
                </a:cubicBezTo>
                <a:cubicBezTo>
                  <a:pt x="15944" y="1517254"/>
                  <a:pt x="-20059" y="1315593"/>
                  <a:pt x="0" y="1177028"/>
                </a:cubicBezTo>
                <a:cubicBezTo>
                  <a:pt x="20059" y="1038463"/>
                  <a:pt x="-8033" y="866485"/>
                  <a:pt x="0" y="565879"/>
                </a:cubicBezTo>
                <a:cubicBezTo>
                  <a:pt x="8033" y="265273"/>
                  <a:pt x="22414" y="117391"/>
                  <a:pt x="0" y="0"/>
                </a:cubicBezTo>
                <a:close/>
              </a:path>
              <a:path w="4224729" h="2263515" stroke="0" extrusionOk="0">
                <a:moveTo>
                  <a:pt x="0" y="0"/>
                </a:moveTo>
                <a:cubicBezTo>
                  <a:pt x="116937" y="23533"/>
                  <a:pt x="432390" y="12022"/>
                  <a:pt x="561285" y="0"/>
                </a:cubicBezTo>
                <a:cubicBezTo>
                  <a:pt x="690181" y="-12022"/>
                  <a:pt x="895184" y="64"/>
                  <a:pt x="1038076" y="0"/>
                </a:cubicBezTo>
                <a:cubicBezTo>
                  <a:pt x="1180968" y="-64"/>
                  <a:pt x="1571789" y="-10541"/>
                  <a:pt x="1726104" y="0"/>
                </a:cubicBezTo>
                <a:cubicBezTo>
                  <a:pt x="1880419" y="10541"/>
                  <a:pt x="2026449" y="-2666"/>
                  <a:pt x="2287389" y="0"/>
                </a:cubicBezTo>
                <a:cubicBezTo>
                  <a:pt x="2548330" y="2666"/>
                  <a:pt x="2681429" y="25673"/>
                  <a:pt x="2848674" y="0"/>
                </a:cubicBezTo>
                <a:cubicBezTo>
                  <a:pt x="3015919" y="-25673"/>
                  <a:pt x="3226000" y="30452"/>
                  <a:pt x="3536702" y="0"/>
                </a:cubicBezTo>
                <a:cubicBezTo>
                  <a:pt x="3847404" y="-30452"/>
                  <a:pt x="3979416" y="27348"/>
                  <a:pt x="4224729" y="0"/>
                </a:cubicBezTo>
                <a:cubicBezTo>
                  <a:pt x="4196030" y="156622"/>
                  <a:pt x="4207964" y="402188"/>
                  <a:pt x="4224729" y="611149"/>
                </a:cubicBezTo>
                <a:cubicBezTo>
                  <a:pt x="4241494" y="820110"/>
                  <a:pt x="4210673" y="945536"/>
                  <a:pt x="4224729" y="1131758"/>
                </a:cubicBezTo>
                <a:cubicBezTo>
                  <a:pt x="4238785" y="1317980"/>
                  <a:pt x="4250464" y="1545100"/>
                  <a:pt x="4224729" y="1652366"/>
                </a:cubicBezTo>
                <a:cubicBezTo>
                  <a:pt x="4198994" y="1759632"/>
                  <a:pt x="4235781" y="2059526"/>
                  <a:pt x="4224729" y="2263515"/>
                </a:cubicBezTo>
                <a:cubicBezTo>
                  <a:pt x="4089454" y="2285914"/>
                  <a:pt x="3882471" y="2260304"/>
                  <a:pt x="3578949" y="2263515"/>
                </a:cubicBezTo>
                <a:cubicBezTo>
                  <a:pt x="3275427" y="2266726"/>
                  <a:pt x="3049124" y="2277167"/>
                  <a:pt x="2890922" y="2263515"/>
                </a:cubicBezTo>
                <a:cubicBezTo>
                  <a:pt x="2732720" y="2249863"/>
                  <a:pt x="2531393" y="2246188"/>
                  <a:pt x="2202894" y="2263515"/>
                </a:cubicBezTo>
                <a:cubicBezTo>
                  <a:pt x="1874395" y="2280842"/>
                  <a:pt x="1872528" y="2280867"/>
                  <a:pt x="1683856" y="2263515"/>
                </a:cubicBezTo>
                <a:cubicBezTo>
                  <a:pt x="1495184" y="2246163"/>
                  <a:pt x="1243927" y="2253357"/>
                  <a:pt x="1080324" y="2263515"/>
                </a:cubicBezTo>
                <a:cubicBezTo>
                  <a:pt x="916721" y="2273673"/>
                  <a:pt x="221943" y="2230629"/>
                  <a:pt x="0" y="2263515"/>
                </a:cubicBezTo>
                <a:cubicBezTo>
                  <a:pt x="-6491" y="2113310"/>
                  <a:pt x="-16042" y="1874081"/>
                  <a:pt x="0" y="1697636"/>
                </a:cubicBezTo>
                <a:cubicBezTo>
                  <a:pt x="16042" y="1521191"/>
                  <a:pt x="20694" y="1343461"/>
                  <a:pt x="0" y="1177028"/>
                </a:cubicBezTo>
                <a:cubicBezTo>
                  <a:pt x="-20694" y="1010595"/>
                  <a:pt x="4240" y="782726"/>
                  <a:pt x="0" y="656419"/>
                </a:cubicBezTo>
                <a:cubicBezTo>
                  <a:pt x="-4240" y="530112"/>
                  <a:pt x="22914" y="288660"/>
                  <a:pt x="0" y="0"/>
                </a:cubicBezTo>
                <a:close/>
              </a:path>
            </a:pathLst>
          </a:custGeom>
          <a:solidFill>
            <a:srgbClr val="C57C7D">
              <a:alpha val="84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01B287-D8D3-2A0B-8600-98864B69E6C2}"/>
              </a:ext>
            </a:extLst>
          </p:cNvPr>
          <p:cNvSpPr txBox="1"/>
          <p:nvPr/>
        </p:nvSpPr>
        <p:spPr>
          <a:xfrm>
            <a:off x="1400435" y="1601795"/>
            <a:ext cx="5631093" cy="1323439"/>
          </a:xfrm>
          <a:prstGeom prst="rect">
            <a:avLst/>
          </a:prstGeom>
          <a:noFill/>
        </p:spPr>
        <p:txBody>
          <a:bodyPr wrap="none" rtlCol="0">
            <a:spAutoFit/>
          </a:bodyPr>
          <a:lstStyle/>
          <a:p>
            <a:pPr algn="ctr"/>
            <a:r>
              <a:rPr lang="en-US" sz="4000" b="1" dirty="0">
                <a:solidFill>
                  <a:srgbClr val="002060"/>
                </a:solidFill>
                <a:latin typeface="Chalkduster" panose="03050602040202020205" pitchFamily="66" charset="77"/>
                <a:ea typeface="Baskerville" panose="02020502070401020303" pitchFamily="18" charset="0"/>
              </a:rPr>
              <a:t>The Argument for </a:t>
            </a:r>
          </a:p>
          <a:p>
            <a:pPr algn="ctr"/>
            <a:r>
              <a:rPr lang="en-US" sz="4000" b="1" dirty="0">
                <a:solidFill>
                  <a:srgbClr val="002060"/>
                </a:solidFill>
                <a:latin typeface="Chalkduster" panose="03050602040202020205" pitchFamily="66" charset="77"/>
                <a:ea typeface="Baskerville" panose="02020502070401020303" pitchFamily="18" charset="0"/>
              </a:rPr>
              <a:t>Testing</a:t>
            </a:r>
          </a:p>
        </p:txBody>
      </p:sp>
      <p:sp>
        <p:nvSpPr>
          <p:cNvPr id="4" name="TextBox 3">
            <a:extLst>
              <a:ext uri="{FF2B5EF4-FFF2-40B4-BE49-F238E27FC236}">
                <a16:creationId xmlns:a16="http://schemas.microsoft.com/office/drawing/2014/main" id="{1088F266-4CC5-B27E-160A-6E623D34E940}"/>
              </a:ext>
            </a:extLst>
          </p:cNvPr>
          <p:cNvSpPr txBox="1"/>
          <p:nvPr/>
        </p:nvSpPr>
        <p:spPr>
          <a:xfrm>
            <a:off x="829486" y="3829988"/>
            <a:ext cx="6772993" cy="1200329"/>
          </a:xfrm>
          <a:prstGeom prst="rect">
            <a:avLst/>
          </a:prstGeom>
          <a:noFill/>
        </p:spPr>
        <p:txBody>
          <a:bodyPr wrap="square" rtlCol="0">
            <a:spAutoFit/>
          </a:bodyPr>
          <a:lstStyle/>
          <a:p>
            <a:r>
              <a:rPr lang="en-US" sz="2400" dirty="0">
                <a:solidFill>
                  <a:srgbClr val="002060"/>
                </a:solidFill>
                <a:latin typeface="Century Gothic" panose="020B0502020202020204" pitchFamily="34" charset="0"/>
                <a:ea typeface="Baskerville" panose="02020502070401020303" pitchFamily="18" charset="0"/>
              </a:rPr>
              <a:t>Periodic quizzing has proven to increase recall of material better than reviewing or rereading.</a:t>
            </a:r>
          </a:p>
        </p:txBody>
      </p:sp>
    </p:spTree>
    <p:extLst>
      <p:ext uri="{BB962C8B-B14F-4D97-AF65-F5344CB8AC3E}">
        <p14:creationId xmlns:p14="http://schemas.microsoft.com/office/powerpoint/2010/main" val="356293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6DACC5-D7C2-C29F-FB71-0FF4658B5449}"/>
              </a:ext>
            </a:extLst>
          </p:cNvPr>
          <p:cNvSpPr/>
          <p:nvPr/>
        </p:nvSpPr>
        <p:spPr>
          <a:xfrm>
            <a:off x="8322037" y="1071798"/>
            <a:ext cx="3515195" cy="5516380"/>
          </a:xfrm>
          <a:custGeom>
            <a:avLst/>
            <a:gdLst>
              <a:gd name="connsiteX0" fmla="*/ 0 w 3515195"/>
              <a:gd name="connsiteY0" fmla="*/ 0 h 5516380"/>
              <a:gd name="connsiteX1" fmla="*/ 656170 w 3515195"/>
              <a:gd name="connsiteY1" fmla="*/ 0 h 5516380"/>
              <a:gd name="connsiteX2" fmla="*/ 1312339 w 3515195"/>
              <a:gd name="connsiteY2" fmla="*/ 0 h 5516380"/>
              <a:gd name="connsiteX3" fmla="*/ 1898205 w 3515195"/>
              <a:gd name="connsiteY3" fmla="*/ 0 h 5516380"/>
              <a:gd name="connsiteX4" fmla="*/ 2519223 w 3515195"/>
              <a:gd name="connsiteY4" fmla="*/ 0 h 5516380"/>
              <a:gd name="connsiteX5" fmla="*/ 3515195 w 3515195"/>
              <a:gd name="connsiteY5" fmla="*/ 0 h 5516380"/>
              <a:gd name="connsiteX6" fmla="*/ 3515195 w 3515195"/>
              <a:gd name="connsiteY6" fmla="*/ 689548 h 5516380"/>
              <a:gd name="connsiteX7" fmla="*/ 3515195 w 3515195"/>
              <a:gd name="connsiteY7" fmla="*/ 1434259 h 5516380"/>
              <a:gd name="connsiteX8" fmla="*/ 3515195 w 3515195"/>
              <a:gd name="connsiteY8" fmla="*/ 2013479 h 5516380"/>
              <a:gd name="connsiteX9" fmla="*/ 3515195 w 3515195"/>
              <a:gd name="connsiteY9" fmla="*/ 2537535 h 5516380"/>
              <a:gd name="connsiteX10" fmla="*/ 3515195 w 3515195"/>
              <a:gd name="connsiteY10" fmla="*/ 3116755 h 5516380"/>
              <a:gd name="connsiteX11" fmla="*/ 3515195 w 3515195"/>
              <a:gd name="connsiteY11" fmla="*/ 3751138 h 5516380"/>
              <a:gd name="connsiteX12" fmla="*/ 3515195 w 3515195"/>
              <a:gd name="connsiteY12" fmla="*/ 4440686 h 5516380"/>
              <a:gd name="connsiteX13" fmla="*/ 3515195 w 3515195"/>
              <a:gd name="connsiteY13" fmla="*/ 5516380 h 5516380"/>
              <a:gd name="connsiteX14" fmla="*/ 2859025 w 3515195"/>
              <a:gd name="connsiteY14" fmla="*/ 5516380 h 5516380"/>
              <a:gd name="connsiteX15" fmla="*/ 2273159 w 3515195"/>
              <a:gd name="connsiteY15" fmla="*/ 5516380 h 5516380"/>
              <a:gd name="connsiteX16" fmla="*/ 1687294 w 3515195"/>
              <a:gd name="connsiteY16" fmla="*/ 5516380 h 5516380"/>
              <a:gd name="connsiteX17" fmla="*/ 1101428 w 3515195"/>
              <a:gd name="connsiteY17" fmla="*/ 5516380 h 5516380"/>
              <a:gd name="connsiteX18" fmla="*/ 515562 w 3515195"/>
              <a:gd name="connsiteY18" fmla="*/ 5516380 h 5516380"/>
              <a:gd name="connsiteX19" fmla="*/ 0 w 3515195"/>
              <a:gd name="connsiteY19" fmla="*/ 5516380 h 5516380"/>
              <a:gd name="connsiteX20" fmla="*/ 0 w 3515195"/>
              <a:gd name="connsiteY20" fmla="*/ 4771669 h 5516380"/>
              <a:gd name="connsiteX21" fmla="*/ 0 w 3515195"/>
              <a:gd name="connsiteY21" fmla="*/ 4026957 h 5516380"/>
              <a:gd name="connsiteX22" fmla="*/ 0 w 3515195"/>
              <a:gd name="connsiteY22" fmla="*/ 3282246 h 5516380"/>
              <a:gd name="connsiteX23" fmla="*/ 0 w 3515195"/>
              <a:gd name="connsiteY23" fmla="*/ 2537535 h 5516380"/>
              <a:gd name="connsiteX24" fmla="*/ 0 w 3515195"/>
              <a:gd name="connsiteY24" fmla="*/ 1737660 h 5516380"/>
              <a:gd name="connsiteX25" fmla="*/ 0 w 3515195"/>
              <a:gd name="connsiteY25" fmla="*/ 1048112 h 5516380"/>
              <a:gd name="connsiteX26" fmla="*/ 0 w 3515195"/>
              <a:gd name="connsiteY26" fmla="*/ 0 h 551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15195" h="5516380" fill="none" extrusionOk="0">
                <a:moveTo>
                  <a:pt x="0" y="0"/>
                </a:moveTo>
                <a:cubicBezTo>
                  <a:pt x="297167" y="23711"/>
                  <a:pt x="451069" y="18553"/>
                  <a:pt x="656170" y="0"/>
                </a:cubicBezTo>
                <a:cubicBezTo>
                  <a:pt x="861271" y="-18553"/>
                  <a:pt x="1042262" y="-13750"/>
                  <a:pt x="1312339" y="0"/>
                </a:cubicBezTo>
                <a:cubicBezTo>
                  <a:pt x="1582416" y="13750"/>
                  <a:pt x="1624788" y="1030"/>
                  <a:pt x="1898205" y="0"/>
                </a:cubicBezTo>
                <a:cubicBezTo>
                  <a:pt x="2171622" y="-1030"/>
                  <a:pt x="2355069" y="-18913"/>
                  <a:pt x="2519223" y="0"/>
                </a:cubicBezTo>
                <a:cubicBezTo>
                  <a:pt x="2683377" y="18913"/>
                  <a:pt x="3106672" y="-41012"/>
                  <a:pt x="3515195" y="0"/>
                </a:cubicBezTo>
                <a:cubicBezTo>
                  <a:pt x="3543081" y="176719"/>
                  <a:pt x="3500052" y="520464"/>
                  <a:pt x="3515195" y="689548"/>
                </a:cubicBezTo>
                <a:cubicBezTo>
                  <a:pt x="3530338" y="858632"/>
                  <a:pt x="3520984" y="1156024"/>
                  <a:pt x="3515195" y="1434259"/>
                </a:cubicBezTo>
                <a:cubicBezTo>
                  <a:pt x="3509406" y="1712494"/>
                  <a:pt x="3525543" y="1854527"/>
                  <a:pt x="3515195" y="2013479"/>
                </a:cubicBezTo>
                <a:cubicBezTo>
                  <a:pt x="3504847" y="2172431"/>
                  <a:pt x="3525445" y="2337021"/>
                  <a:pt x="3515195" y="2537535"/>
                </a:cubicBezTo>
                <a:cubicBezTo>
                  <a:pt x="3504945" y="2738049"/>
                  <a:pt x="3525498" y="2891989"/>
                  <a:pt x="3515195" y="3116755"/>
                </a:cubicBezTo>
                <a:cubicBezTo>
                  <a:pt x="3504892" y="3341521"/>
                  <a:pt x="3523320" y="3487523"/>
                  <a:pt x="3515195" y="3751138"/>
                </a:cubicBezTo>
                <a:cubicBezTo>
                  <a:pt x="3507070" y="4014753"/>
                  <a:pt x="3541465" y="4191130"/>
                  <a:pt x="3515195" y="4440686"/>
                </a:cubicBezTo>
                <a:cubicBezTo>
                  <a:pt x="3488925" y="4690242"/>
                  <a:pt x="3563204" y="5022461"/>
                  <a:pt x="3515195" y="5516380"/>
                </a:cubicBezTo>
                <a:cubicBezTo>
                  <a:pt x="3268818" y="5521469"/>
                  <a:pt x="3000611" y="5539948"/>
                  <a:pt x="2859025" y="5516380"/>
                </a:cubicBezTo>
                <a:cubicBezTo>
                  <a:pt x="2717439" y="5492813"/>
                  <a:pt x="2552216" y="5532911"/>
                  <a:pt x="2273159" y="5516380"/>
                </a:cubicBezTo>
                <a:cubicBezTo>
                  <a:pt x="1994102" y="5499849"/>
                  <a:pt x="1915156" y="5509247"/>
                  <a:pt x="1687294" y="5516380"/>
                </a:cubicBezTo>
                <a:cubicBezTo>
                  <a:pt x="1459432" y="5523513"/>
                  <a:pt x="1241221" y="5525260"/>
                  <a:pt x="1101428" y="5516380"/>
                </a:cubicBezTo>
                <a:cubicBezTo>
                  <a:pt x="961635" y="5507500"/>
                  <a:pt x="704896" y="5514878"/>
                  <a:pt x="515562" y="5516380"/>
                </a:cubicBezTo>
                <a:cubicBezTo>
                  <a:pt x="326228" y="5517882"/>
                  <a:pt x="159928" y="5507362"/>
                  <a:pt x="0" y="5516380"/>
                </a:cubicBezTo>
                <a:cubicBezTo>
                  <a:pt x="-13352" y="5187704"/>
                  <a:pt x="32819" y="5060732"/>
                  <a:pt x="0" y="4771669"/>
                </a:cubicBezTo>
                <a:cubicBezTo>
                  <a:pt x="-32819" y="4482606"/>
                  <a:pt x="-2786" y="4232846"/>
                  <a:pt x="0" y="4026957"/>
                </a:cubicBezTo>
                <a:cubicBezTo>
                  <a:pt x="2786" y="3821068"/>
                  <a:pt x="8161" y="3511399"/>
                  <a:pt x="0" y="3282246"/>
                </a:cubicBezTo>
                <a:cubicBezTo>
                  <a:pt x="-8161" y="3053093"/>
                  <a:pt x="-4093" y="2831031"/>
                  <a:pt x="0" y="2537535"/>
                </a:cubicBezTo>
                <a:cubicBezTo>
                  <a:pt x="4093" y="2244039"/>
                  <a:pt x="22077" y="1957540"/>
                  <a:pt x="0" y="1737660"/>
                </a:cubicBezTo>
                <a:cubicBezTo>
                  <a:pt x="-22077" y="1517780"/>
                  <a:pt x="-8318" y="1231879"/>
                  <a:pt x="0" y="1048112"/>
                </a:cubicBezTo>
                <a:cubicBezTo>
                  <a:pt x="8318" y="864345"/>
                  <a:pt x="32526" y="434244"/>
                  <a:pt x="0" y="0"/>
                </a:cubicBezTo>
                <a:close/>
              </a:path>
              <a:path w="3515195" h="5516380" stroke="0" extrusionOk="0">
                <a:moveTo>
                  <a:pt x="0" y="0"/>
                </a:moveTo>
                <a:cubicBezTo>
                  <a:pt x="153597" y="9347"/>
                  <a:pt x="338485" y="13426"/>
                  <a:pt x="550714" y="0"/>
                </a:cubicBezTo>
                <a:cubicBezTo>
                  <a:pt x="762943" y="-13426"/>
                  <a:pt x="804546" y="-7103"/>
                  <a:pt x="1031124" y="0"/>
                </a:cubicBezTo>
                <a:cubicBezTo>
                  <a:pt x="1257702" y="7103"/>
                  <a:pt x="1550309" y="-30351"/>
                  <a:pt x="1687294" y="0"/>
                </a:cubicBezTo>
                <a:cubicBezTo>
                  <a:pt x="1824279" y="30351"/>
                  <a:pt x="2093385" y="-21555"/>
                  <a:pt x="2238007" y="0"/>
                </a:cubicBezTo>
                <a:cubicBezTo>
                  <a:pt x="2382629" y="21555"/>
                  <a:pt x="2530518" y="-11525"/>
                  <a:pt x="2788721" y="0"/>
                </a:cubicBezTo>
                <a:cubicBezTo>
                  <a:pt x="3046924" y="11525"/>
                  <a:pt x="3216895" y="-26058"/>
                  <a:pt x="3515195" y="0"/>
                </a:cubicBezTo>
                <a:cubicBezTo>
                  <a:pt x="3507521" y="258990"/>
                  <a:pt x="3523735" y="420823"/>
                  <a:pt x="3515195" y="579220"/>
                </a:cubicBezTo>
                <a:cubicBezTo>
                  <a:pt x="3506655" y="737617"/>
                  <a:pt x="3521894" y="992015"/>
                  <a:pt x="3515195" y="1268767"/>
                </a:cubicBezTo>
                <a:cubicBezTo>
                  <a:pt x="3508496" y="1545519"/>
                  <a:pt x="3508328" y="1692315"/>
                  <a:pt x="3515195" y="1847987"/>
                </a:cubicBezTo>
                <a:cubicBezTo>
                  <a:pt x="3522062" y="2003659"/>
                  <a:pt x="3495755" y="2293521"/>
                  <a:pt x="3515195" y="2427207"/>
                </a:cubicBezTo>
                <a:cubicBezTo>
                  <a:pt x="3534635" y="2560893"/>
                  <a:pt x="3487991" y="2887137"/>
                  <a:pt x="3515195" y="3116755"/>
                </a:cubicBezTo>
                <a:cubicBezTo>
                  <a:pt x="3542399" y="3346373"/>
                  <a:pt x="3523888" y="3692627"/>
                  <a:pt x="3515195" y="3861466"/>
                </a:cubicBezTo>
                <a:cubicBezTo>
                  <a:pt x="3506502" y="4030305"/>
                  <a:pt x="3532426" y="4252553"/>
                  <a:pt x="3515195" y="4385522"/>
                </a:cubicBezTo>
                <a:cubicBezTo>
                  <a:pt x="3497964" y="4518491"/>
                  <a:pt x="3483866" y="5121801"/>
                  <a:pt x="3515195" y="5516380"/>
                </a:cubicBezTo>
                <a:cubicBezTo>
                  <a:pt x="3273019" y="5520460"/>
                  <a:pt x="3050232" y="5517061"/>
                  <a:pt x="2929329" y="5516380"/>
                </a:cubicBezTo>
                <a:cubicBezTo>
                  <a:pt x="2808426" y="5515699"/>
                  <a:pt x="2498139" y="5503798"/>
                  <a:pt x="2343463" y="5516380"/>
                </a:cubicBezTo>
                <a:cubicBezTo>
                  <a:pt x="2188787" y="5528962"/>
                  <a:pt x="2012120" y="5508535"/>
                  <a:pt x="1687294" y="5516380"/>
                </a:cubicBezTo>
                <a:cubicBezTo>
                  <a:pt x="1362468" y="5524225"/>
                  <a:pt x="1361391" y="5532808"/>
                  <a:pt x="1101428" y="5516380"/>
                </a:cubicBezTo>
                <a:cubicBezTo>
                  <a:pt x="841465" y="5499952"/>
                  <a:pt x="789887" y="5498116"/>
                  <a:pt x="621018" y="5516380"/>
                </a:cubicBezTo>
                <a:cubicBezTo>
                  <a:pt x="452149" y="5534645"/>
                  <a:pt x="180213" y="5534944"/>
                  <a:pt x="0" y="5516380"/>
                </a:cubicBezTo>
                <a:cubicBezTo>
                  <a:pt x="-3708" y="5117603"/>
                  <a:pt x="-24309" y="5003785"/>
                  <a:pt x="0" y="4716505"/>
                </a:cubicBezTo>
                <a:cubicBezTo>
                  <a:pt x="24309" y="4429225"/>
                  <a:pt x="-9292" y="4305936"/>
                  <a:pt x="0" y="3916630"/>
                </a:cubicBezTo>
                <a:cubicBezTo>
                  <a:pt x="9292" y="3527324"/>
                  <a:pt x="-31799" y="3434326"/>
                  <a:pt x="0" y="3227082"/>
                </a:cubicBezTo>
                <a:cubicBezTo>
                  <a:pt x="31799" y="3019838"/>
                  <a:pt x="59" y="2724715"/>
                  <a:pt x="0" y="2592699"/>
                </a:cubicBezTo>
                <a:cubicBezTo>
                  <a:pt x="-59" y="2460683"/>
                  <a:pt x="10156" y="2190840"/>
                  <a:pt x="0" y="2068643"/>
                </a:cubicBezTo>
                <a:cubicBezTo>
                  <a:pt x="-10156" y="1946446"/>
                  <a:pt x="5467" y="1669416"/>
                  <a:pt x="0" y="1544586"/>
                </a:cubicBezTo>
                <a:cubicBezTo>
                  <a:pt x="-5467" y="1419756"/>
                  <a:pt x="26841" y="1063061"/>
                  <a:pt x="0" y="799875"/>
                </a:cubicBezTo>
                <a:cubicBezTo>
                  <a:pt x="-26841" y="536689"/>
                  <a:pt x="-5560" y="342427"/>
                  <a:pt x="0" y="0"/>
                </a:cubicBezTo>
                <a:close/>
              </a:path>
            </a:pathLst>
          </a:custGeom>
          <a:solidFill>
            <a:srgbClr val="8DB8BE"/>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lored pencils inside a pencil holder which is on top of a wood table">
            <a:extLst>
              <a:ext uri="{FF2B5EF4-FFF2-40B4-BE49-F238E27FC236}">
                <a16:creationId xmlns:a16="http://schemas.microsoft.com/office/drawing/2014/main" id="{4F32A8BA-0971-CE82-2D57-ECFE7939CC86}"/>
              </a:ext>
            </a:extLst>
          </p:cNvPr>
          <p:cNvPicPr>
            <a:picLocks noChangeAspect="1"/>
          </p:cNvPicPr>
          <p:nvPr/>
        </p:nvPicPr>
        <p:blipFill rotWithShape="1">
          <a:blip r:embed="rId2">
            <a:alphaModFix amt="83000"/>
          </a:blip>
          <a:srcRect l="59016" r="10249"/>
          <a:stretch/>
        </p:blipFill>
        <p:spPr>
          <a:xfrm>
            <a:off x="9030325" y="0"/>
            <a:ext cx="3161675" cy="6858000"/>
          </a:xfrm>
          <a:prstGeom prst="rect">
            <a:avLst/>
          </a:prstGeom>
        </p:spPr>
      </p:pic>
      <p:sp>
        <p:nvSpPr>
          <p:cNvPr id="7" name="Rectangle 6">
            <a:extLst>
              <a:ext uri="{FF2B5EF4-FFF2-40B4-BE49-F238E27FC236}">
                <a16:creationId xmlns:a16="http://schemas.microsoft.com/office/drawing/2014/main" id="{C2A0E87F-7B35-83A2-B6E8-A1A41CE48312}"/>
              </a:ext>
            </a:extLst>
          </p:cNvPr>
          <p:cNvSpPr/>
          <p:nvPr/>
        </p:nvSpPr>
        <p:spPr>
          <a:xfrm>
            <a:off x="7967271" y="0"/>
            <a:ext cx="4224729" cy="2263515"/>
          </a:xfrm>
          <a:custGeom>
            <a:avLst/>
            <a:gdLst>
              <a:gd name="connsiteX0" fmla="*/ 0 w 4224729"/>
              <a:gd name="connsiteY0" fmla="*/ 0 h 2263515"/>
              <a:gd name="connsiteX1" fmla="*/ 688027 w 4224729"/>
              <a:gd name="connsiteY1" fmla="*/ 0 h 2263515"/>
              <a:gd name="connsiteX2" fmla="*/ 1333807 w 4224729"/>
              <a:gd name="connsiteY2" fmla="*/ 0 h 2263515"/>
              <a:gd name="connsiteX3" fmla="*/ 1937340 w 4224729"/>
              <a:gd name="connsiteY3" fmla="*/ 0 h 2263515"/>
              <a:gd name="connsiteX4" fmla="*/ 2540873 w 4224729"/>
              <a:gd name="connsiteY4" fmla="*/ 0 h 2263515"/>
              <a:gd name="connsiteX5" fmla="*/ 3228900 w 4224729"/>
              <a:gd name="connsiteY5" fmla="*/ 0 h 2263515"/>
              <a:gd name="connsiteX6" fmla="*/ 4224729 w 4224729"/>
              <a:gd name="connsiteY6" fmla="*/ 0 h 2263515"/>
              <a:gd name="connsiteX7" fmla="*/ 4224729 w 4224729"/>
              <a:gd name="connsiteY7" fmla="*/ 497973 h 2263515"/>
              <a:gd name="connsiteX8" fmla="*/ 4224729 w 4224729"/>
              <a:gd name="connsiteY8" fmla="*/ 1086487 h 2263515"/>
              <a:gd name="connsiteX9" fmla="*/ 4224729 w 4224729"/>
              <a:gd name="connsiteY9" fmla="*/ 1584461 h 2263515"/>
              <a:gd name="connsiteX10" fmla="*/ 4224729 w 4224729"/>
              <a:gd name="connsiteY10" fmla="*/ 2263515 h 2263515"/>
              <a:gd name="connsiteX11" fmla="*/ 3705691 w 4224729"/>
              <a:gd name="connsiteY11" fmla="*/ 2263515 h 2263515"/>
              <a:gd name="connsiteX12" fmla="*/ 3017664 w 4224729"/>
              <a:gd name="connsiteY12" fmla="*/ 2263515 h 2263515"/>
              <a:gd name="connsiteX13" fmla="*/ 2456378 w 4224729"/>
              <a:gd name="connsiteY13" fmla="*/ 2263515 h 2263515"/>
              <a:gd name="connsiteX14" fmla="*/ 1768351 w 4224729"/>
              <a:gd name="connsiteY14" fmla="*/ 2263515 h 2263515"/>
              <a:gd name="connsiteX15" fmla="*/ 1249313 w 4224729"/>
              <a:gd name="connsiteY15" fmla="*/ 2263515 h 2263515"/>
              <a:gd name="connsiteX16" fmla="*/ 772522 w 4224729"/>
              <a:gd name="connsiteY16" fmla="*/ 2263515 h 2263515"/>
              <a:gd name="connsiteX17" fmla="*/ 0 w 4224729"/>
              <a:gd name="connsiteY17" fmla="*/ 2263515 h 2263515"/>
              <a:gd name="connsiteX18" fmla="*/ 0 w 4224729"/>
              <a:gd name="connsiteY18" fmla="*/ 1675001 h 2263515"/>
              <a:gd name="connsiteX19" fmla="*/ 0 w 4224729"/>
              <a:gd name="connsiteY19" fmla="*/ 1177028 h 2263515"/>
              <a:gd name="connsiteX20" fmla="*/ 0 w 4224729"/>
              <a:gd name="connsiteY20" fmla="*/ 565879 h 2263515"/>
              <a:gd name="connsiteX21" fmla="*/ 0 w 4224729"/>
              <a:gd name="connsiteY21" fmla="*/ 0 h 226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4729" h="2263515" fill="none" extrusionOk="0">
                <a:moveTo>
                  <a:pt x="0" y="0"/>
                </a:moveTo>
                <a:cubicBezTo>
                  <a:pt x="185064" y="16069"/>
                  <a:pt x="385309" y="17701"/>
                  <a:pt x="688027" y="0"/>
                </a:cubicBezTo>
                <a:cubicBezTo>
                  <a:pt x="990745" y="-17701"/>
                  <a:pt x="1046726" y="-23511"/>
                  <a:pt x="1333807" y="0"/>
                </a:cubicBezTo>
                <a:cubicBezTo>
                  <a:pt x="1620888" y="23511"/>
                  <a:pt x="1810785" y="9162"/>
                  <a:pt x="1937340" y="0"/>
                </a:cubicBezTo>
                <a:cubicBezTo>
                  <a:pt x="2063895" y="-9162"/>
                  <a:pt x="2263502" y="17193"/>
                  <a:pt x="2540873" y="0"/>
                </a:cubicBezTo>
                <a:cubicBezTo>
                  <a:pt x="2818244" y="-17193"/>
                  <a:pt x="3025752" y="24186"/>
                  <a:pt x="3228900" y="0"/>
                </a:cubicBezTo>
                <a:cubicBezTo>
                  <a:pt x="3432048" y="-24186"/>
                  <a:pt x="3946522" y="22944"/>
                  <a:pt x="4224729" y="0"/>
                </a:cubicBezTo>
                <a:cubicBezTo>
                  <a:pt x="4211623" y="112915"/>
                  <a:pt x="4247320" y="329048"/>
                  <a:pt x="4224729" y="497973"/>
                </a:cubicBezTo>
                <a:cubicBezTo>
                  <a:pt x="4202138" y="666898"/>
                  <a:pt x="4222636" y="797330"/>
                  <a:pt x="4224729" y="1086487"/>
                </a:cubicBezTo>
                <a:cubicBezTo>
                  <a:pt x="4226822" y="1375644"/>
                  <a:pt x="4233173" y="1363705"/>
                  <a:pt x="4224729" y="1584461"/>
                </a:cubicBezTo>
                <a:cubicBezTo>
                  <a:pt x="4216285" y="1805217"/>
                  <a:pt x="4194190" y="2106954"/>
                  <a:pt x="4224729" y="2263515"/>
                </a:cubicBezTo>
                <a:cubicBezTo>
                  <a:pt x="4070685" y="2284402"/>
                  <a:pt x="3884465" y="2264350"/>
                  <a:pt x="3705691" y="2263515"/>
                </a:cubicBezTo>
                <a:cubicBezTo>
                  <a:pt x="3526917" y="2262680"/>
                  <a:pt x="3319820" y="2247547"/>
                  <a:pt x="3017664" y="2263515"/>
                </a:cubicBezTo>
                <a:cubicBezTo>
                  <a:pt x="2715508" y="2279483"/>
                  <a:pt x="2633118" y="2251970"/>
                  <a:pt x="2456378" y="2263515"/>
                </a:cubicBezTo>
                <a:cubicBezTo>
                  <a:pt x="2279638" y="2275060"/>
                  <a:pt x="2065243" y="2238015"/>
                  <a:pt x="1768351" y="2263515"/>
                </a:cubicBezTo>
                <a:cubicBezTo>
                  <a:pt x="1471459" y="2289015"/>
                  <a:pt x="1464792" y="2274590"/>
                  <a:pt x="1249313" y="2263515"/>
                </a:cubicBezTo>
                <a:cubicBezTo>
                  <a:pt x="1033834" y="2252440"/>
                  <a:pt x="958422" y="2245644"/>
                  <a:pt x="772522" y="2263515"/>
                </a:cubicBezTo>
                <a:cubicBezTo>
                  <a:pt x="586622" y="2281386"/>
                  <a:pt x="283911" y="2227782"/>
                  <a:pt x="0" y="2263515"/>
                </a:cubicBezTo>
                <a:cubicBezTo>
                  <a:pt x="29013" y="2012396"/>
                  <a:pt x="-15944" y="1832748"/>
                  <a:pt x="0" y="1675001"/>
                </a:cubicBezTo>
                <a:cubicBezTo>
                  <a:pt x="15944" y="1517254"/>
                  <a:pt x="-20059" y="1315593"/>
                  <a:pt x="0" y="1177028"/>
                </a:cubicBezTo>
                <a:cubicBezTo>
                  <a:pt x="20059" y="1038463"/>
                  <a:pt x="-8033" y="866485"/>
                  <a:pt x="0" y="565879"/>
                </a:cubicBezTo>
                <a:cubicBezTo>
                  <a:pt x="8033" y="265273"/>
                  <a:pt x="22414" y="117391"/>
                  <a:pt x="0" y="0"/>
                </a:cubicBezTo>
                <a:close/>
              </a:path>
              <a:path w="4224729" h="2263515" stroke="0" extrusionOk="0">
                <a:moveTo>
                  <a:pt x="0" y="0"/>
                </a:moveTo>
                <a:cubicBezTo>
                  <a:pt x="116937" y="23533"/>
                  <a:pt x="432390" y="12022"/>
                  <a:pt x="561285" y="0"/>
                </a:cubicBezTo>
                <a:cubicBezTo>
                  <a:pt x="690181" y="-12022"/>
                  <a:pt x="895184" y="64"/>
                  <a:pt x="1038076" y="0"/>
                </a:cubicBezTo>
                <a:cubicBezTo>
                  <a:pt x="1180968" y="-64"/>
                  <a:pt x="1571789" y="-10541"/>
                  <a:pt x="1726104" y="0"/>
                </a:cubicBezTo>
                <a:cubicBezTo>
                  <a:pt x="1880419" y="10541"/>
                  <a:pt x="2026449" y="-2666"/>
                  <a:pt x="2287389" y="0"/>
                </a:cubicBezTo>
                <a:cubicBezTo>
                  <a:pt x="2548330" y="2666"/>
                  <a:pt x="2681429" y="25673"/>
                  <a:pt x="2848674" y="0"/>
                </a:cubicBezTo>
                <a:cubicBezTo>
                  <a:pt x="3015919" y="-25673"/>
                  <a:pt x="3226000" y="30452"/>
                  <a:pt x="3536702" y="0"/>
                </a:cubicBezTo>
                <a:cubicBezTo>
                  <a:pt x="3847404" y="-30452"/>
                  <a:pt x="3979416" y="27348"/>
                  <a:pt x="4224729" y="0"/>
                </a:cubicBezTo>
                <a:cubicBezTo>
                  <a:pt x="4196030" y="156622"/>
                  <a:pt x="4207964" y="402188"/>
                  <a:pt x="4224729" y="611149"/>
                </a:cubicBezTo>
                <a:cubicBezTo>
                  <a:pt x="4241494" y="820110"/>
                  <a:pt x="4210673" y="945536"/>
                  <a:pt x="4224729" y="1131758"/>
                </a:cubicBezTo>
                <a:cubicBezTo>
                  <a:pt x="4238785" y="1317980"/>
                  <a:pt x="4250464" y="1545100"/>
                  <a:pt x="4224729" y="1652366"/>
                </a:cubicBezTo>
                <a:cubicBezTo>
                  <a:pt x="4198994" y="1759632"/>
                  <a:pt x="4235781" y="2059526"/>
                  <a:pt x="4224729" y="2263515"/>
                </a:cubicBezTo>
                <a:cubicBezTo>
                  <a:pt x="4089454" y="2285914"/>
                  <a:pt x="3882471" y="2260304"/>
                  <a:pt x="3578949" y="2263515"/>
                </a:cubicBezTo>
                <a:cubicBezTo>
                  <a:pt x="3275427" y="2266726"/>
                  <a:pt x="3049124" y="2277167"/>
                  <a:pt x="2890922" y="2263515"/>
                </a:cubicBezTo>
                <a:cubicBezTo>
                  <a:pt x="2732720" y="2249863"/>
                  <a:pt x="2531393" y="2246188"/>
                  <a:pt x="2202894" y="2263515"/>
                </a:cubicBezTo>
                <a:cubicBezTo>
                  <a:pt x="1874395" y="2280842"/>
                  <a:pt x="1872528" y="2280867"/>
                  <a:pt x="1683856" y="2263515"/>
                </a:cubicBezTo>
                <a:cubicBezTo>
                  <a:pt x="1495184" y="2246163"/>
                  <a:pt x="1243927" y="2253357"/>
                  <a:pt x="1080324" y="2263515"/>
                </a:cubicBezTo>
                <a:cubicBezTo>
                  <a:pt x="916721" y="2273673"/>
                  <a:pt x="221943" y="2230629"/>
                  <a:pt x="0" y="2263515"/>
                </a:cubicBezTo>
                <a:cubicBezTo>
                  <a:pt x="-6491" y="2113310"/>
                  <a:pt x="-16042" y="1874081"/>
                  <a:pt x="0" y="1697636"/>
                </a:cubicBezTo>
                <a:cubicBezTo>
                  <a:pt x="16042" y="1521191"/>
                  <a:pt x="20694" y="1343461"/>
                  <a:pt x="0" y="1177028"/>
                </a:cubicBezTo>
                <a:cubicBezTo>
                  <a:pt x="-20694" y="1010595"/>
                  <a:pt x="4240" y="782726"/>
                  <a:pt x="0" y="656419"/>
                </a:cubicBezTo>
                <a:cubicBezTo>
                  <a:pt x="-4240" y="530112"/>
                  <a:pt x="22914" y="288660"/>
                  <a:pt x="0" y="0"/>
                </a:cubicBezTo>
                <a:close/>
              </a:path>
            </a:pathLst>
          </a:custGeom>
          <a:solidFill>
            <a:srgbClr val="C57C7D">
              <a:alpha val="84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01B287-D8D3-2A0B-8600-98864B69E6C2}"/>
              </a:ext>
            </a:extLst>
          </p:cNvPr>
          <p:cNvSpPr txBox="1"/>
          <p:nvPr/>
        </p:nvSpPr>
        <p:spPr>
          <a:xfrm>
            <a:off x="1400435" y="1601795"/>
            <a:ext cx="5631093" cy="1323439"/>
          </a:xfrm>
          <a:prstGeom prst="rect">
            <a:avLst/>
          </a:prstGeom>
          <a:noFill/>
        </p:spPr>
        <p:txBody>
          <a:bodyPr wrap="none" rtlCol="0">
            <a:spAutoFit/>
          </a:bodyPr>
          <a:lstStyle/>
          <a:p>
            <a:pPr algn="ctr"/>
            <a:r>
              <a:rPr lang="en-US" sz="4000" b="1" dirty="0">
                <a:solidFill>
                  <a:srgbClr val="002060"/>
                </a:solidFill>
                <a:latin typeface="Chalkduster" panose="03050602040202020205" pitchFamily="66" charset="77"/>
                <a:ea typeface="Baskerville" panose="02020502070401020303" pitchFamily="18" charset="0"/>
              </a:rPr>
              <a:t>The Argument for </a:t>
            </a:r>
          </a:p>
          <a:p>
            <a:pPr algn="ctr"/>
            <a:r>
              <a:rPr lang="en-US" sz="4000" b="1" dirty="0">
                <a:solidFill>
                  <a:srgbClr val="002060"/>
                </a:solidFill>
                <a:latin typeface="Chalkduster" panose="03050602040202020205" pitchFamily="66" charset="77"/>
                <a:ea typeface="Baskerville" panose="02020502070401020303" pitchFamily="18" charset="0"/>
              </a:rPr>
              <a:t>Testing</a:t>
            </a:r>
          </a:p>
        </p:txBody>
      </p:sp>
      <p:sp>
        <p:nvSpPr>
          <p:cNvPr id="4" name="TextBox 3">
            <a:extLst>
              <a:ext uri="{FF2B5EF4-FFF2-40B4-BE49-F238E27FC236}">
                <a16:creationId xmlns:a16="http://schemas.microsoft.com/office/drawing/2014/main" id="{1088F266-4CC5-B27E-160A-6E623D34E940}"/>
              </a:ext>
            </a:extLst>
          </p:cNvPr>
          <p:cNvSpPr txBox="1"/>
          <p:nvPr/>
        </p:nvSpPr>
        <p:spPr>
          <a:xfrm>
            <a:off x="829484" y="3429000"/>
            <a:ext cx="6772993" cy="2677656"/>
          </a:xfrm>
          <a:prstGeom prst="rect">
            <a:avLst/>
          </a:prstGeom>
          <a:noFill/>
        </p:spPr>
        <p:txBody>
          <a:bodyPr wrap="square" rtlCol="0">
            <a:spAutoFit/>
          </a:bodyPr>
          <a:lstStyle/>
          <a:p>
            <a:r>
              <a:rPr lang="en-US" sz="2400" dirty="0">
                <a:solidFill>
                  <a:srgbClr val="002060"/>
                </a:solidFill>
                <a:latin typeface="Century Gothic" panose="020B0502020202020204" pitchFamily="34" charset="0"/>
                <a:ea typeface="Baskerville" panose="02020502070401020303" pitchFamily="18" charset="0"/>
              </a:rPr>
              <a:t>“</a:t>
            </a:r>
            <a:r>
              <a:rPr lang="en-US" sz="2400" i="1" dirty="0">
                <a:solidFill>
                  <a:srgbClr val="002060"/>
                </a:solidFill>
                <a:latin typeface="Century Gothic" panose="020B0502020202020204" pitchFamily="34" charset="0"/>
                <a:ea typeface="Baskerville" panose="02020502070401020303" pitchFamily="18" charset="0"/>
              </a:rPr>
              <a:t>Effortful retrieval </a:t>
            </a:r>
            <a:r>
              <a:rPr lang="en-US" sz="2400" dirty="0">
                <a:solidFill>
                  <a:srgbClr val="002060"/>
                </a:solidFill>
                <a:latin typeface="Century Gothic" panose="020B0502020202020204" pitchFamily="34" charset="0"/>
                <a:ea typeface="Baskerville" panose="02020502070401020303" pitchFamily="18" charset="0"/>
              </a:rPr>
              <a:t>makes for stronger learning and retention. We’re easily seduced into believing that learning is better when it’s easier, but the research shows the opposite: When the mind has to work, learning sticks better.”		</a:t>
            </a:r>
          </a:p>
          <a:p>
            <a:r>
              <a:rPr lang="en-US" sz="2400" dirty="0">
                <a:solidFill>
                  <a:srgbClr val="002060"/>
                </a:solidFill>
                <a:latin typeface="Century Gothic" panose="020B0502020202020204" pitchFamily="34" charset="0"/>
                <a:ea typeface="Baskerville" panose="02020502070401020303" pitchFamily="18" charset="0"/>
              </a:rPr>
              <a:t>				 – Brown et al., p. 43</a:t>
            </a:r>
          </a:p>
        </p:txBody>
      </p:sp>
    </p:spTree>
    <p:extLst>
      <p:ext uri="{BB962C8B-B14F-4D97-AF65-F5344CB8AC3E}">
        <p14:creationId xmlns:p14="http://schemas.microsoft.com/office/powerpoint/2010/main" val="3027585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FDC292-B0D7-9946-08D4-DAF903EC5DB9}"/>
              </a:ext>
            </a:extLst>
          </p:cNvPr>
          <p:cNvSpPr txBox="1"/>
          <p:nvPr/>
        </p:nvSpPr>
        <p:spPr>
          <a:xfrm>
            <a:off x="4203282" y="628439"/>
            <a:ext cx="7444040" cy="1754326"/>
          </a:xfrm>
          <a:prstGeom prst="rect">
            <a:avLst/>
          </a:prstGeom>
          <a:noFill/>
        </p:spPr>
        <p:txBody>
          <a:bodyPr wrap="square" rtlCol="0">
            <a:spAutoFit/>
          </a:bodyPr>
          <a:lstStyle/>
          <a:p>
            <a:pPr algn="ctr"/>
            <a:r>
              <a:rPr lang="en-US" sz="5400" b="1" dirty="0">
                <a:solidFill>
                  <a:srgbClr val="58687F"/>
                </a:solidFill>
                <a:latin typeface="Chalkduster" panose="03050602040202020205" pitchFamily="66" charset="77"/>
                <a:ea typeface="Baskerville" panose="02020502070401020303" pitchFamily="18" charset="0"/>
              </a:rPr>
              <a:t>Desirable Difficulties</a:t>
            </a:r>
            <a:endParaRPr lang="en-US" sz="6600" b="1" dirty="0">
              <a:solidFill>
                <a:srgbClr val="58687F"/>
              </a:solidFill>
              <a:latin typeface="Chalkduster" panose="03050602040202020205" pitchFamily="66" charset="77"/>
              <a:ea typeface="Baskerville" panose="02020502070401020303" pitchFamily="18" charset="0"/>
            </a:endParaRPr>
          </a:p>
        </p:txBody>
      </p:sp>
      <p:pic>
        <p:nvPicPr>
          <p:cNvPr id="8" name="Picture 7" descr="Rock climber scaling a rock face">
            <a:extLst>
              <a:ext uri="{FF2B5EF4-FFF2-40B4-BE49-F238E27FC236}">
                <a16:creationId xmlns:a16="http://schemas.microsoft.com/office/drawing/2014/main" id="{8AEF63D3-5496-AF7E-A5AE-3887778AD4D7}"/>
              </a:ext>
            </a:extLst>
          </p:cNvPr>
          <p:cNvPicPr>
            <a:picLocks noChangeAspect="1"/>
          </p:cNvPicPr>
          <p:nvPr/>
        </p:nvPicPr>
        <p:blipFill rotWithShape="1">
          <a:blip r:embed="rId2">
            <a:alphaModFix amt="81000"/>
          </a:blip>
          <a:srcRect l="39974" r="26232"/>
          <a:stretch/>
        </p:blipFill>
        <p:spPr>
          <a:xfrm>
            <a:off x="0" y="-1430"/>
            <a:ext cx="3477806" cy="6859430"/>
          </a:xfrm>
          <a:prstGeom prst="rect">
            <a:avLst/>
          </a:prstGeom>
        </p:spPr>
      </p:pic>
      <p:sp>
        <p:nvSpPr>
          <p:cNvPr id="21" name="TextBox 20">
            <a:extLst>
              <a:ext uri="{FF2B5EF4-FFF2-40B4-BE49-F238E27FC236}">
                <a16:creationId xmlns:a16="http://schemas.microsoft.com/office/drawing/2014/main" id="{463F476B-DEAE-14C0-622E-A5B3DBD26E4A}"/>
              </a:ext>
            </a:extLst>
          </p:cNvPr>
          <p:cNvSpPr txBox="1"/>
          <p:nvPr/>
        </p:nvSpPr>
        <p:spPr>
          <a:xfrm>
            <a:off x="4203282" y="2951742"/>
            <a:ext cx="7444040" cy="3046988"/>
          </a:xfrm>
          <a:prstGeom prst="rect">
            <a:avLst/>
          </a:prstGeom>
          <a:noFill/>
        </p:spPr>
        <p:txBody>
          <a:bodyPr wrap="square" rtlCol="0">
            <a:spAutoFit/>
          </a:bodyPr>
          <a:lstStyle/>
          <a:p>
            <a:r>
              <a:rPr lang="en-US" sz="2400" dirty="0">
                <a:solidFill>
                  <a:srgbClr val="58687F"/>
                </a:solidFill>
                <a:latin typeface="Century Gothic" panose="020B0502020202020204" pitchFamily="34" charset="0"/>
                <a:ea typeface="Baskerville" panose="02020502070401020303" pitchFamily="18" charset="0"/>
              </a:rPr>
              <a:t>Robert and Elizabeth Bjork are psychologists who specialize in how the brain learns. They coined the term </a:t>
            </a:r>
            <a:r>
              <a:rPr lang="en-US" sz="2400" i="1" dirty="0">
                <a:solidFill>
                  <a:srgbClr val="58687F"/>
                </a:solidFill>
                <a:latin typeface="Century Gothic" panose="020B0502020202020204" pitchFamily="34" charset="0"/>
                <a:ea typeface="Baskerville" panose="02020502070401020303" pitchFamily="18" charset="0"/>
              </a:rPr>
              <a:t>desirable difficulties</a:t>
            </a:r>
            <a:r>
              <a:rPr lang="en-US" sz="2400" dirty="0">
                <a:solidFill>
                  <a:srgbClr val="58687F"/>
                </a:solidFill>
                <a:latin typeface="Century Gothic" panose="020B0502020202020204" pitchFamily="34" charset="0"/>
                <a:ea typeface="Baskerville" panose="02020502070401020303" pitchFamily="18" charset="0"/>
              </a:rPr>
              <a:t> to describe short-term obstacles that make for stronger learning. </a:t>
            </a:r>
          </a:p>
          <a:p>
            <a:endParaRPr lang="en-US" sz="2400" dirty="0">
              <a:solidFill>
                <a:srgbClr val="58687F"/>
              </a:solidFill>
              <a:latin typeface="Century Gothic" panose="020B0502020202020204" pitchFamily="34" charset="0"/>
              <a:ea typeface="Baskerville" panose="02020502070401020303" pitchFamily="18" charset="0"/>
            </a:endParaRPr>
          </a:p>
          <a:p>
            <a:r>
              <a:rPr lang="en-US" sz="2400" i="1" dirty="0">
                <a:solidFill>
                  <a:srgbClr val="58687F"/>
                </a:solidFill>
                <a:latin typeface="Century Gothic" panose="020B0502020202020204" pitchFamily="34" charset="0"/>
                <a:ea typeface="Baskerville" panose="02020502070401020303" pitchFamily="18" charset="0"/>
              </a:rPr>
              <a:t>Desirable difficulties </a:t>
            </a:r>
            <a:r>
              <a:rPr lang="en-US" sz="2400" dirty="0">
                <a:solidFill>
                  <a:srgbClr val="58687F"/>
                </a:solidFill>
                <a:latin typeface="Century Gothic" panose="020B0502020202020204" pitchFamily="34" charset="0"/>
                <a:ea typeface="Baskerville" panose="02020502070401020303" pitchFamily="18" charset="0"/>
              </a:rPr>
              <a:t>are the </a:t>
            </a:r>
            <a:r>
              <a:rPr lang="en-US" sz="2400" b="1" dirty="0">
                <a:solidFill>
                  <a:srgbClr val="58687F"/>
                </a:solidFill>
                <a:latin typeface="Century Gothic" panose="020B0502020202020204" pitchFamily="34" charset="0"/>
                <a:ea typeface="Baskerville" panose="02020502070401020303" pitchFamily="18" charset="0"/>
              </a:rPr>
              <a:t>challenges</a:t>
            </a:r>
            <a:r>
              <a:rPr lang="en-US" sz="2400" dirty="0">
                <a:solidFill>
                  <a:srgbClr val="58687F"/>
                </a:solidFill>
                <a:latin typeface="Century Gothic" panose="020B0502020202020204" pitchFamily="34" charset="0"/>
                <a:ea typeface="Baskerville" panose="02020502070401020303" pitchFamily="18" charset="0"/>
              </a:rPr>
              <a:t> within our capabilities and knowledge that encourage stronger and more durable learning.</a:t>
            </a:r>
            <a:endParaRPr lang="en-US" sz="2400" i="1" dirty="0">
              <a:solidFill>
                <a:srgbClr val="58687F"/>
              </a:solidFill>
              <a:latin typeface="Century Gothic" panose="020B0502020202020204" pitchFamily="34" charset="0"/>
              <a:ea typeface="Baskerville" panose="02020502070401020303" pitchFamily="18" charset="0"/>
            </a:endParaRPr>
          </a:p>
        </p:txBody>
      </p:sp>
    </p:spTree>
    <p:extLst>
      <p:ext uri="{BB962C8B-B14F-4D97-AF65-F5344CB8AC3E}">
        <p14:creationId xmlns:p14="http://schemas.microsoft.com/office/powerpoint/2010/main" val="3234713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FDC292-B0D7-9946-08D4-DAF903EC5DB9}"/>
              </a:ext>
            </a:extLst>
          </p:cNvPr>
          <p:cNvSpPr txBox="1"/>
          <p:nvPr/>
        </p:nvSpPr>
        <p:spPr>
          <a:xfrm>
            <a:off x="4471295" y="546678"/>
            <a:ext cx="7444040" cy="1754326"/>
          </a:xfrm>
          <a:prstGeom prst="rect">
            <a:avLst/>
          </a:prstGeom>
          <a:noFill/>
        </p:spPr>
        <p:txBody>
          <a:bodyPr wrap="square" rtlCol="0">
            <a:spAutoFit/>
          </a:bodyPr>
          <a:lstStyle/>
          <a:p>
            <a:pPr algn="ctr"/>
            <a:r>
              <a:rPr lang="en-US" sz="5400" b="1" dirty="0">
                <a:solidFill>
                  <a:srgbClr val="58687F"/>
                </a:solidFill>
                <a:latin typeface="Baskerville" panose="02020502070401020303" pitchFamily="18" charset="0"/>
                <a:ea typeface="Baskerville" panose="02020502070401020303" pitchFamily="18" charset="0"/>
              </a:rPr>
              <a:t>Easier isn’t </a:t>
            </a:r>
          </a:p>
          <a:p>
            <a:pPr algn="ctr"/>
            <a:r>
              <a:rPr lang="en-US" sz="5400" b="1" dirty="0">
                <a:solidFill>
                  <a:srgbClr val="58687F"/>
                </a:solidFill>
                <a:latin typeface="Chalkduster" panose="03050602040202020205" pitchFamily="66" charset="77"/>
                <a:ea typeface="Baskerville" panose="02020502070401020303" pitchFamily="18" charset="0"/>
              </a:rPr>
              <a:t>Better</a:t>
            </a:r>
            <a:endParaRPr lang="en-US" sz="6600" b="1" dirty="0">
              <a:solidFill>
                <a:srgbClr val="58687F"/>
              </a:solidFill>
              <a:latin typeface="Chalkduster" panose="03050602040202020205" pitchFamily="66" charset="77"/>
              <a:ea typeface="Baskerville" panose="02020502070401020303" pitchFamily="18" charset="0"/>
            </a:endParaRPr>
          </a:p>
        </p:txBody>
      </p:sp>
      <p:sp>
        <p:nvSpPr>
          <p:cNvPr id="2" name="TextBox 1">
            <a:extLst>
              <a:ext uri="{FF2B5EF4-FFF2-40B4-BE49-F238E27FC236}">
                <a16:creationId xmlns:a16="http://schemas.microsoft.com/office/drawing/2014/main" id="{A8EB20F6-0F79-78DB-96C0-0C4E50A88486}"/>
              </a:ext>
            </a:extLst>
          </p:cNvPr>
          <p:cNvSpPr txBox="1"/>
          <p:nvPr/>
        </p:nvSpPr>
        <p:spPr>
          <a:xfrm>
            <a:off x="4471295" y="2407464"/>
            <a:ext cx="7444040" cy="3785652"/>
          </a:xfrm>
          <a:prstGeom prst="rect">
            <a:avLst/>
          </a:prstGeom>
          <a:noFill/>
        </p:spPr>
        <p:txBody>
          <a:bodyPr wrap="square" rtlCol="0">
            <a:spAutoFit/>
          </a:bodyPr>
          <a:lstStyle/>
          <a:p>
            <a:r>
              <a:rPr lang="en-US" sz="2400" dirty="0">
                <a:solidFill>
                  <a:srgbClr val="58687F"/>
                </a:solidFill>
                <a:latin typeface="Century Gothic" panose="020B0502020202020204" pitchFamily="34" charset="0"/>
                <a:ea typeface="Baskerville" panose="02020502070401020303" pitchFamily="18" charset="0"/>
              </a:rPr>
              <a:t>“Psychologists have uncovered a curious inverse relationship between the ease of retrieval practice and the power of that practice to entrench learning: the easier knowledge or a skill is for you to retrieve, the less your retrieval practice will benefit your retention of it. Conversely, the more effort you have to expend to retrieve knowledge or skill, the more the practice of retrieval will entrench it”</a:t>
            </a:r>
          </a:p>
          <a:p>
            <a:r>
              <a:rPr lang="en-US" sz="2400" dirty="0">
                <a:solidFill>
                  <a:srgbClr val="58687F"/>
                </a:solidFill>
                <a:latin typeface="Century Gothic" panose="020B0502020202020204" pitchFamily="34" charset="0"/>
                <a:ea typeface="Baskerville" panose="02020502070401020303" pitchFamily="18" charset="0"/>
              </a:rPr>
              <a:t>				- Brown et al., p. 79</a:t>
            </a:r>
          </a:p>
        </p:txBody>
      </p:sp>
      <p:sp>
        <p:nvSpPr>
          <p:cNvPr id="24" name="Rectangle 23">
            <a:extLst>
              <a:ext uri="{FF2B5EF4-FFF2-40B4-BE49-F238E27FC236}">
                <a16:creationId xmlns:a16="http://schemas.microsoft.com/office/drawing/2014/main" id="{A8AB459F-E3A5-E7E5-7E95-D932EAEFE80E}"/>
              </a:ext>
            </a:extLst>
          </p:cNvPr>
          <p:cNvSpPr/>
          <p:nvPr/>
        </p:nvSpPr>
        <p:spPr>
          <a:xfrm>
            <a:off x="0" y="1742581"/>
            <a:ext cx="3080084" cy="5115419"/>
          </a:xfrm>
          <a:custGeom>
            <a:avLst/>
            <a:gdLst>
              <a:gd name="connsiteX0" fmla="*/ 0 w 3080084"/>
              <a:gd name="connsiteY0" fmla="*/ 0 h 5115419"/>
              <a:gd name="connsiteX1" fmla="*/ 554415 w 3080084"/>
              <a:gd name="connsiteY1" fmla="*/ 0 h 5115419"/>
              <a:gd name="connsiteX2" fmla="*/ 1139631 w 3080084"/>
              <a:gd name="connsiteY2" fmla="*/ 0 h 5115419"/>
              <a:gd name="connsiteX3" fmla="*/ 1817250 w 3080084"/>
              <a:gd name="connsiteY3" fmla="*/ 0 h 5115419"/>
              <a:gd name="connsiteX4" fmla="*/ 2433266 w 3080084"/>
              <a:gd name="connsiteY4" fmla="*/ 0 h 5115419"/>
              <a:gd name="connsiteX5" fmla="*/ 3080084 w 3080084"/>
              <a:gd name="connsiteY5" fmla="*/ 0 h 5115419"/>
              <a:gd name="connsiteX6" fmla="*/ 3080084 w 3080084"/>
              <a:gd name="connsiteY6" fmla="*/ 588273 h 5115419"/>
              <a:gd name="connsiteX7" fmla="*/ 3080084 w 3080084"/>
              <a:gd name="connsiteY7" fmla="*/ 1125392 h 5115419"/>
              <a:gd name="connsiteX8" fmla="*/ 3080084 w 3080084"/>
              <a:gd name="connsiteY8" fmla="*/ 1815974 h 5115419"/>
              <a:gd name="connsiteX9" fmla="*/ 3080084 w 3080084"/>
              <a:gd name="connsiteY9" fmla="*/ 2353093 h 5115419"/>
              <a:gd name="connsiteX10" fmla="*/ 3080084 w 3080084"/>
              <a:gd name="connsiteY10" fmla="*/ 2839058 h 5115419"/>
              <a:gd name="connsiteX11" fmla="*/ 3080084 w 3080084"/>
              <a:gd name="connsiteY11" fmla="*/ 3376177 h 5115419"/>
              <a:gd name="connsiteX12" fmla="*/ 3080084 w 3080084"/>
              <a:gd name="connsiteY12" fmla="*/ 3964450 h 5115419"/>
              <a:gd name="connsiteX13" fmla="*/ 3080084 w 3080084"/>
              <a:gd name="connsiteY13" fmla="*/ 5115419 h 5115419"/>
              <a:gd name="connsiteX14" fmla="*/ 2525669 w 3080084"/>
              <a:gd name="connsiteY14" fmla="*/ 5115419 h 5115419"/>
              <a:gd name="connsiteX15" fmla="*/ 1971254 w 3080084"/>
              <a:gd name="connsiteY15" fmla="*/ 5115419 h 5115419"/>
              <a:gd name="connsiteX16" fmla="*/ 1355237 w 3080084"/>
              <a:gd name="connsiteY16" fmla="*/ 5115419 h 5115419"/>
              <a:gd name="connsiteX17" fmla="*/ 739220 w 3080084"/>
              <a:gd name="connsiteY17" fmla="*/ 5115419 h 5115419"/>
              <a:gd name="connsiteX18" fmla="*/ 0 w 3080084"/>
              <a:gd name="connsiteY18" fmla="*/ 5115419 h 5115419"/>
              <a:gd name="connsiteX19" fmla="*/ 0 w 3080084"/>
              <a:gd name="connsiteY19" fmla="*/ 4475992 h 5115419"/>
              <a:gd name="connsiteX20" fmla="*/ 0 w 3080084"/>
              <a:gd name="connsiteY20" fmla="*/ 3887718 h 5115419"/>
              <a:gd name="connsiteX21" fmla="*/ 0 w 3080084"/>
              <a:gd name="connsiteY21" fmla="*/ 3248291 h 5115419"/>
              <a:gd name="connsiteX22" fmla="*/ 0 w 3080084"/>
              <a:gd name="connsiteY22" fmla="*/ 2557710 h 5115419"/>
              <a:gd name="connsiteX23" fmla="*/ 0 w 3080084"/>
              <a:gd name="connsiteY23" fmla="*/ 1867128 h 5115419"/>
              <a:gd name="connsiteX24" fmla="*/ 0 w 3080084"/>
              <a:gd name="connsiteY24" fmla="*/ 1176546 h 5115419"/>
              <a:gd name="connsiteX25" fmla="*/ 0 w 3080084"/>
              <a:gd name="connsiteY25" fmla="*/ 0 h 511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0084" h="5115419" fill="none" extrusionOk="0">
                <a:moveTo>
                  <a:pt x="0" y="0"/>
                </a:moveTo>
                <a:cubicBezTo>
                  <a:pt x="231571" y="-21640"/>
                  <a:pt x="404792" y="-9070"/>
                  <a:pt x="554415" y="0"/>
                </a:cubicBezTo>
                <a:cubicBezTo>
                  <a:pt x="704038" y="9070"/>
                  <a:pt x="993267" y="-26896"/>
                  <a:pt x="1139631" y="0"/>
                </a:cubicBezTo>
                <a:cubicBezTo>
                  <a:pt x="1285995" y="26896"/>
                  <a:pt x="1524726" y="-21663"/>
                  <a:pt x="1817250" y="0"/>
                </a:cubicBezTo>
                <a:cubicBezTo>
                  <a:pt x="2109774" y="21663"/>
                  <a:pt x="2177875" y="-6109"/>
                  <a:pt x="2433266" y="0"/>
                </a:cubicBezTo>
                <a:cubicBezTo>
                  <a:pt x="2688657" y="6109"/>
                  <a:pt x="2855706" y="26100"/>
                  <a:pt x="3080084" y="0"/>
                </a:cubicBezTo>
                <a:cubicBezTo>
                  <a:pt x="3098010" y="254678"/>
                  <a:pt x="3095262" y="394025"/>
                  <a:pt x="3080084" y="588273"/>
                </a:cubicBezTo>
                <a:cubicBezTo>
                  <a:pt x="3064906" y="782521"/>
                  <a:pt x="3069124" y="1009343"/>
                  <a:pt x="3080084" y="1125392"/>
                </a:cubicBezTo>
                <a:cubicBezTo>
                  <a:pt x="3091044" y="1241441"/>
                  <a:pt x="3102276" y="1536934"/>
                  <a:pt x="3080084" y="1815974"/>
                </a:cubicBezTo>
                <a:cubicBezTo>
                  <a:pt x="3057892" y="2095014"/>
                  <a:pt x="3099493" y="2182384"/>
                  <a:pt x="3080084" y="2353093"/>
                </a:cubicBezTo>
                <a:cubicBezTo>
                  <a:pt x="3060675" y="2523802"/>
                  <a:pt x="3059523" y="2604336"/>
                  <a:pt x="3080084" y="2839058"/>
                </a:cubicBezTo>
                <a:cubicBezTo>
                  <a:pt x="3100645" y="3073780"/>
                  <a:pt x="3072108" y="3181551"/>
                  <a:pt x="3080084" y="3376177"/>
                </a:cubicBezTo>
                <a:cubicBezTo>
                  <a:pt x="3088060" y="3570803"/>
                  <a:pt x="3089636" y="3738723"/>
                  <a:pt x="3080084" y="3964450"/>
                </a:cubicBezTo>
                <a:cubicBezTo>
                  <a:pt x="3070532" y="4190177"/>
                  <a:pt x="3037085" y="4608254"/>
                  <a:pt x="3080084" y="5115419"/>
                </a:cubicBezTo>
                <a:cubicBezTo>
                  <a:pt x="2834387" y="5124285"/>
                  <a:pt x="2705774" y="5123188"/>
                  <a:pt x="2525669" y="5115419"/>
                </a:cubicBezTo>
                <a:cubicBezTo>
                  <a:pt x="2345565" y="5107650"/>
                  <a:pt x="2187456" y="5122008"/>
                  <a:pt x="1971254" y="5115419"/>
                </a:cubicBezTo>
                <a:cubicBezTo>
                  <a:pt x="1755052" y="5108830"/>
                  <a:pt x="1542620" y="5098124"/>
                  <a:pt x="1355237" y="5115419"/>
                </a:cubicBezTo>
                <a:cubicBezTo>
                  <a:pt x="1167854" y="5132714"/>
                  <a:pt x="943563" y="5140925"/>
                  <a:pt x="739220" y="5115419"/>
                </a:cubicBezTo>
                <a:cubicBezTo>
                  <a:pt x="534877" y="5089913"/>
                  <a:pt x="286782" y="5144505"/>
                  <a:pt x="0" y="5115419"/>
                </a:cubicBezTo>
                <a:cubicBezTo>
                  <a:pt x="28598" y="4893818"/>
                  <a:pt x="8230" y="4773695"/>
                  <a:pt x="0" y="4475992"/>
                </a:cubicBezTo>
                <a:cubicBezTo>
                  <a:pt x="-8230" y="4178289"/>
                  <a:pt x="17801" y="4158513"/>
                  <a:pt x="0" y="3887718"/>
                </a:cubicBezTo>
                <a:cubicBezTo>
                  <a:pt x="-17801" y="3616923"/>
                  <a:pt x="-28396" y="3393117"/>
                  <a:pt x="0" y="3248291"/>
                </a:cubicBezTo>
                <a:cubicBezTo>
                  <a:pt x="28396" y="3103465"/>
                  <a:pt x="6650" y="2839972"/>
                  <a:pt x="0" y="2557710"/>
                </a:cubicBezTo>
                <a:cubicBezTo>
                  <a:pt x="-6650" y="2275448"/>
                  <a:pt x="-20843" y="2132888"/>
                  <a:pt x="0" y="1867128"/>
                </a:cubicBezTo>
                <a:cubicBezTo>
                  <a:pt x="20843" y="1601368"/>
                  <a:pt x="29077" y="1414881"/>
                  <a:pt x="0" y="1176546"/>
                </a:cubicBezTo>
                <a:cubicBezTo>
                  <a:pt x="-29077" y="938211"/>
                  <a:pt x="13496" y="587124"/>
                  <a:pt x="0" y="0"/>
                </a:cubicBezTo>
                <a:close/>
              </a:path>
              <a:path w="3080084" h="5115419" stroke="0" extrusionOk="0">
                <a:moveTo>
                  <a:pt x="0" y="0"/>
                </a:moveTo>
                <a:cubicBezTo>
                  <a:pt x="119548" y="-906"/>
                  <a:pt x="448641" y="14934"/>
                  <a:pt x="585216" y="0"/>
                </a:cubicBezTo>
                <a:cubicBezTo>
                  <a:pt x="721791" y="-14934"/>
                  <a:pt x="942531" y="-18832"/>
                  <a:pt x="1108830" y="0"/>
                </a:cubicBezTo>
                <a:cubicBezTo>
                  <a:pt x="1275129" y="18832"/>
                  <a:pt x="1617475" y="-12412"/>
                  <a:pt x="1786449" y="0"/>
                </a:cubicBezTo>
                <a:cubicBezTo>
                  <a:pt x="1955423" y="12412"/>
                  <a:pt x="2160511" y="9621"/>
                  <a:pt x="2371665" y="0"/>
                </a:cubicBezTo>
                <a:cubicBezTo>
                  <a:pt x="2582819" y="-9621"/>
                  <a:pt x="2912601" y="-13907"/>
                  <a:pt x="3080084" y="0"/>
                </a:cubicBezTo>
                <a:cubicBezTo>
                  <a:pt x="3045625" y="309095"/>
                  <a:pt x="3044190" y="591948"/>
                  <a:pt x="3080084" y="741736"/>
                </a:cubicBezTo>
                <a:cubicBezTo>
                  <a:pt x="3115978" y="891524"/>
                  <a:pt x="3060607" y="1099647"/>
                  <a:pt x="3080084" y="1381163"/>
                </a:cubicBezTo>
                <a:cubicBezTo>
                  <a:pt x="3099561" y="1662679"/>
                  <a:pt x="3061735" y="1807775"/>
                  <a:pt x="3080084" y="2020591"/>
                </a:cubicBezTo>
                <a:cubicBezTo>
                  <a:pt x="3098433" y="2233407"/>
                  <a:pt x="3065589" y="2400014"/>
                  <a:pt x="3080084" y="2557710"/>
                </a:cubicBezTo>
                <a:cubicBezTo>
                  <a:pt x="3094579" y="2715406"/>
                  <a:pt x="3076278" y="2949027"/>
                  <a:pt x="3080084" y="3094828"/>
                </a:cubicBezTo>
                <a:cubicBezTo>
                  <a:pt x="3083890" y="3240629"/>
                  <a:pt x="3084218" y="3563885"/>
                  <a:pt x="3080084" y="3734256"/>
                </a:cubicBezTo>
                <a:cubicBezTo>
                  <a:pt x="3075950" y="3904627"/>
                  <a:pt x="3057478" y="4161613"/>
                  <a:pt x="3080084" y="4424837"/>
                </a:cubicBezTo>
                <a:cubicBezTo>
                  <a:pt x="3102690" y="4688061"/>
                  <a:pt x="3107284" y="4946723"/>
                  <a:pt x="3080084" y="5115419"/>
                </a:cubicBezTo>
                <a:cubicBezTo>
                  <a:pt x="2935734" y="5095893"/>
                  <a:pt x="2590281" y="5095698"/>
                  <a:pt x="2464067" y="5115419"/>
                </a:cubicBezTo>
                <a:cubicBezTo>
                  <a:pt x="2337853" y="5135140"/>
                  <a:pt x="2061233" y="5108225"/>
                  <a:pt x="1909652" y="5115419"/>
                </a:cubicBezTo>
                <a:cubicBezTo>
                  <a:pt x="1758072" y="5122613"/>
                  <a:pt x="1594176" y="5105306"/>
                  <a:pt x="1293635" y="5115419"/>
                </a:cubicBezTo>
                <a:cubicBezTo>
                  <a:pt x="993094" y="5125532"/>
                  <a:pt x="825961" y="5103129"/>
                  <a:pt x="616017" y="5115419"/>
                </a:cubicBezTo>
                <a:cubicBezTo>
                  <a:pt x="406073" y="5127709"/>
                  <a:pt x="292671" y="5135977"/>
                  <a:pt x="0" y="5115419"/>
                </a:cubicBezTo>
                <a:cubicBezTo>
                  <a:pt x="9793" y="4895300"/>
                  <a:pt x="10412" y="4800932"/>
                  <a:pt x="0" y="4629454"/>
                </a:cubicBezTo>
                <a:cubicBezTo>
                  <a:pt x="-10412" y="4457977"/>
                  <a:pt x="15847" y="4240496"/>
                  <a:pt x="0" y="4092335"/>
                </a:cubicBezTo>
                <a:cubicBezTo>
                  <a:pt x="-15847" y="3944174"/>
                  <a:pt x="4949" y="3740492"/>
                  <a:pt x="0" y="3504062"/>
                </a:cubicBezTo>
                <a:cubicBezTo>
                  <a:pt x="-4949" y="3267632"/>
                  <a:pt x="27309" y="3003240"/>
                  <a:pt x="0" y="2762326"/>
                </a:cubicBezTo>
                <a:cubicBezTo>
                  <a:pt x="-27309" y="2521412"/>
                  <a:pt x="-12079" y="2308962"/>
                  <a:pt x="0" y="2122899"/>
                </a:cubicBezTo>
                <a:cubicBezTo>
                  <a:pt x="12079" y="1936836"/>
                  <a:pt x="-16384" y="1796861"/>
                  <a:pt x="0" y="1534626"/>
                </a:cubicBezTo>
                <a:cubicBezTo>
                  <a:pt x="16384" y="1272391"/>
                  <a:pt x="13197" y="1273201"/>
                  <a:pt x="0" y="1048661"/>
                </a:cubicBezTo>
                <a:cubicBezTo>
                  <a:pt x="-13197" y="824122"/>
                  <a:pt x="3487" y="678272"/>
                  <a:pt x="0" y="562696"/>
                </a:cubicBezTo>
                <a:cubicBezTo>
                  <a:pt x="-3487" y="447121"/>
                  <a:pt x="-19780" y="205954"/>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208FE16-B62E-241F-7D18-95CD3F255D9B}"/>
              </a:ext>
            </a:extLst>
          </p:cNvPr>
          <p:cNvSpPr/>
          <p:nvPr/>
        </p:nvSpPr>
        <p:spPr>
          <a:xfrm>
            <a:off x="2101263" y="0"/>
            <a:ext cx="2102019" cy="5802211"/>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Rock climber scaling a rock face">
            <a:extLst>
              <a:ext uri="{FF2B5EF4-FFF2-40B4-BE49-F238E27FC236}">
                <a16:creationId xmlns:a16="http://schemas.microsoft.com/office/drawing/2014/main" id="{82CD7E3F-C653-F58E-3E5F-764E425A7BC7}"/>
              </a:ext>
            </a:extLst>
          </p:cNvPr>
          <p:cNvPicPr>
            <a:picLocks noChangeAspect="1"/>
          </p:cNvPicPr>
          <p:nvPr/>
        </p:nvPicPr>
        <p:blipFill rotWithShape="1">
          <a:blip r:embed="rId2">
            <a:alphaModFix/>
          </a:blip>
          <a:srcRect l="43762" r="20882"/>
          <a:stretch/>
        </p:blipFill>
        <p:spPr>
          <a:xfrm>
            <a:off x="561221" y="546678"/>
            <a:ext cx="3080084" cy="5802211"/>
          </a:xfrm>
          <a:prstGeom prst="rect">
            <a:avLst/>
          </a:prstGeom>
        </p:spPr>
      </p:pic>
    </p:spTree>
    <p:extLst>
      <p:ext uri="{BB962C8B-B14F-4D97-AF65-F5344CB8AC3E}">
        <p14:creationId xmlns:p14="http://schemas.microsoft.com/office/powerpoint/2010/main" val="2298161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FDC292-B0D7-9946-08D4-DAF903EC5DB9}"/>
              </a:ext>
            </a:extLst>
          </p:cNvPr>
          <p:cNvSpPr txBox="1"/>
          <p:nvPr/>
        </p:nvSpPr>
        <p:spPr>
          <a:xfrm>
            <a:off x="4392468" y="865418"/>
            <a:ext cx="7444040" cy="1754326"/>
          </a:xfrm>
          <a:prstGeom prst="rect">
            <a:avLst/>
          </a:prstGeom>
          <a:noFill/>
        </p:spPr>
        <p:txBody>
          <a:bodyPr wrap="square" rtlCol="0">
            <a:spAutoFit/>
          </a:bodyPr>
          <a:lstStyle/>
          <a:p>
            <a:pPr algn="ctr"/>
            <a:r>
              <a:rPr lang="en-US" sz="5400" b="1" dirty="0">
                <a:solidFill>
                  <a:srgbClr val="58687F"/>
                </a:solidFill>
                <a:latin typeface="Baskerville" panose="02020502070401020303" pitchFamily="18" charset="0"/>
                <a:ea typeface="Baskerville" panose="02020502070401020303" pitchFamily="18" charset="0"/>
              </a:rPr>
              <a:t>How Effort</a:t>
            </a:r>
          </a:p>
          <a:p>
            <a:pPr algn="ctr"/>
            <a:r>
              <a:rPr lang="en-US" sz="5400" b="1" dirty="0">
                <a:solidFill>
                  <a:srgbClr val="58687F"/>
                </a:solidFill>
                <a:latin typeface="Chalkduster" panose="03050602040202020205" pitchFamily="66" charset="77"/>
                <a:ea typeface="Baskerville" panose="02020502070401020303" pitchFamily="18" charset="0"/>
              </a:rPr>
              <a:t>Helps</a:t>
            </a:r>
            <a:endParaRPr lang="en-US" sz="6600" b="1" dirty="0">
              <a:solidFill>
                <a:srgbClr val="58687F"/>
              </a:solidFill>
              <a:latin typeface="Chalkduster" panose="03050602040202020205" pitchFamily="66" charset="77"/>
              <a:ea typeface="Baskerville" panose="02020502070401020303" pitchFamily="18" charset="0"/>
            </a:endParaRPr>
          </a:p>
        </p:txBody>
      </p:sp>
      <p:sp>
        <p:nvSpPr>
          <p:cNvPr id="2" name="TextBox 1">
            <a:extLst>
              <a:ext uri="{FF2B5EF4-FFF2-40B4-BE49-F238E27FC236}">
                <a16:creationId xmlns:a16="http://schemas.microsoft.com/office/drawing/2014/main" id="{A8EB20F6-0F79-78DB-96C0-0C4E50A88486}"/>
              </a:ext>
            </a:extLst>
          </p:cNvPr>
          <p:cNvSpPr txBox="1"/>
          <p:nvPr/>
        </p:nvSpPr>
        <p:spPr>
          <a:xfrm>
            <a:off x="4392468" y="3515460"/>
            <a:ext cx="7444040" cy="1569660"/>
          </a:xfrm>
          <a:prstGeom prst="rect">
            <a:avLst/>
          </a:prstGeom>
          <a:noFill/>
        </p:spPr>
        <p:txBody>
          <a:bodyPr wrap="square" rtlCol="0">
            <a:spAutoFit/>
          </a:bodyPr>
          <a:lstStyle/>
          <a:p>
            <a:r>
              <a:rPr lang="en-US" sz="2400" dirty="0">
                <a:solidFill>
                  <a:srgbClr val="58687F"/>
                </a:solidFill>
                <a:latin typeface="Century Gothic" panose="020B0502020202020204" pitchFamily="34" charset="0"/>
                <a:ea typeface="Baskerville" panose="02020502070401020303" pitchFamily="18" charset="0"/>
              </a:rPr>
              <a:t>The effort of recall is what reconstructs the brain and incorporates information into long-term memory. Effort </a:t>
            </a:r>
            <a:r>
              <a:rPr lang="en-US" sz="2400" i="1" dirty="0">
                <a:solidFill>
                  <a:srgbClr val="58687F"/>
                </a:solidFill>
                <a:latin typeface="Century Gothic" panose="020B0502020202020204" pitchFamily="34" charset="0"/>
                <a:ea typeface="Baskerville" panose="02020502070401020303" pitchFamily="18" charset="0"/>
              </a:rPr>
              <a:t>strengthens</a:t>
            </a:r>
            <a:r>
              <a:rPr lang="en-US" sz="2400" dirty="0">
                <a:solidFill>
                  <a:srgbClr val="58687F"/>
                </a:solidFill>
                <a:latin typeface="Century Gothic" panose="020B0502020202020204" pitchFamily="34" charset="0"/>
                <a:ea typeface="Baskerville" panose="02020502070401020303" pitchFamily="18" charset="0"/>
              </a:rPr>
              <a:t> mental connections that allow us to retrieve information faster.</a:t>
            </a:r>
          </a:p>
        </p:txBody>
      </p:sp>
      <p:sp>
        <p:nvSpPr>
          <p:cNvPr id="24" name="Rectangle 23">
            <a:extLst>
              <a:ext uri="{FF2B5EF4-FFF2-40B4-BE49-F238E27FC236}">
                <a16:creationId xmlns:a16="http://schemas.microsoft.com/office/drawing/2014/main" id="{A8AB459F-E3A5-E7E5-7E95-D932EAEFE80E}"/>
              </a:ext>
            </a:extLst>
          </p:cNvPr>
          <p:cNvSpPr/>
          <p:nvPr/>
        </p:nvSpPr>
        <p:spPr>
          <a:xfrm>
            <a:off x="0" y="1742581"/>
            <a:ext cx="3080084" cy="5115419"/>
          </a:xfrm>
          <a:custGeom>
            <a:avLst/>
            <a:gdLst>
              <a:gd name="connsiteX0" fmla="*/ 0 w 3080084"/>
              <a:gd name="connsiteY0" fmla="*/ 0 h 5115419"/>
              <a:gd name="connsiteX1" fmla="*/ 554415 w 3080084"/>
              <a:gd name="connsiteY1" fmla="*/ 0 h 5115419"/>
              <a:gd name="connsiteX2" fmla="*/ 1139631 w 3080084"/>
              <a:gd name="connsiteY2" fmla="*/ 0 h 5115419"/>
              <a:gd name="connsiteX3" fmla="*/ 1817250 w 3080084"/>
              <a:gd name="connsiteY3" fmla="*/ 0 h 5115419"/>
              <a:gd name="connsiteX4" fmla="*/ 2433266 w 3080084"/>
              <a:gd name="connsiteY4" fmla="*/ 0 h 5115419"/>
              <a:gd name="connsiteX5" fmla="*/ 3080084 w 3080084"/>
              <a:gd name="connsiteY5" fmla="*/ 0 h 5115419"/>
              <a:gd name="connsiteX6" fmla="*/ 3080084 w 3080084"/>
              <a:gd name="connsiteY6" fmla="*/ 588273 h 5115419"/>
              <a:gd name="connsiteX7" fmla="*/ 3080084 w 3080084"/>
              <a:gd name="connsiteY7" fmla="*/ 1125392 h 5115419"/>
              <a:gd name="connsiteX8" fmla="*/ 3080084 w 3080084"/>
              <a:gd name="connsiteY8" fmla="*/ 1815974 h 5115419"/>
              <a:gd name="connsiteX9" fmla="*/ 3080084 w 3080084"/>
              <a:gd name="connsiteY9" fmla="*/ 2353093 h 5115419"/>
              <a:gd name="connsiteX10" fmla="*/ 3080084 w 3080084"/>
              <a:gd name="connsiteY10" fmla="*/ 2839058 h 5115419"/>
              <a:gd name="connsiteX11" fmla="*/ 3080084 w 3080084"/>
              <a:gd name="connsiteY11" fmla="*/ 3376177 h 5115419"/>
              <a:gd name="connsiteX12" fmla="*/ 3080084 w 3080084"/>
              <a:gd name="connsiteY12" fmla="*/ 3964450 h 5115419"/>
              <a:gd name="connsiteX13" fmla="*/ 3080084 w 3080084"/>
              <a:gd name="connsiteY13" fmla="*/ 5115419 h 5115419"/>
              <a:gd name="connsiteX14" fmla="*/ 2525669 w 3080084"/>
              <a:gd name="connsiteY14" fmla="*/ 5115419 h 5115419"/>
              <a:gd name="connsiteX15" fmla="*/ 1971254 w 3080084"/>
              <a:gd name="connsiteY15" fmla="*/ 5115419 h 5115419"/>
              <a:gd name="connsiteX16" fmla="*/ 1355237 w 3080084"/>
              <a:gd name="connsiteY16" fmla="*/ 5115419 h 5115419"/>
              <a:gd name="connsiteX17" fmla="*/ 739220 w 3080084"/>
              <a:gd name="connsiteY17" fmla="*/ 5115419 h 5115419"/>
              <a:gd name="connsiteX18" fmla="*/ 0 w 3080084"/>
              <a:gd name="connsiteY18" fmla="*/ 5115419 h 5115419"/>
              <a:gd name="connsiteX19" fmla="*/ 0 w 3080084"/>
              <a:gd name="connsiteY19" fmla="*/ 4475992 h 5115419"/>
              <a:gd name="connsiteX20" fmla="*/ 0 w 3080084"/>
              <a:gd name="connsiteY20" fmla="*/ 3887718 h 5115419"/>
              <a:gd name="connsiteX21" fmla="*/ 0 w 3080084"/>
              <a:gd name="connsiteY21" fmla="*/ 3248291 h 5115419"/>
              <a:gd name="connsiteX22" fmla="*/ 0 w 3080084"/>
              <a:gd name="connsiteY22" fmla="*/ 2557710 h 5115419"/>
              <a:gd name="connsiteX23" fmla="*/ 0 w 3080084"/>
              <a:gd name="connsiteY23" fmla="*/ 1867128 h 5115419"/>
              <a:gd name="connsiteX24" fmla="*/ 0 w 3080084"/>
              <a:gd name="connsiteY24" fmla="*/ 1176546 h 5115419"/>
              <a:gd name="connsiteX25" fmla="*/ 0 w 3080084"/>
              <a:gd name="connsiteY25" fmla="*/ 0 h 511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0084" h="5115419" fill="none" extrusionOk="0">
                <a:moveTo>
                  <a:pt x="0" y="0"/>
                </a:moveTo>
                <a:cubicBezTo>
                  <a:pt x="231571" y="-21640"/>
                  <a:pt x="404792" y="-9070"/>
                  <a:pt x="554415" y="0"/>
                </a:cubicBezTo>
                <a:cubicBezTo>
                  <a:pt x="704038" y="9070"/>
                  <a:pt x="993267" y="-26896"/>
                  <a:pt x="1139631" y="0"/>
                </a:cubicBezTo>
                <a:cubicBezTo>
                  <a:pt x="1285995" y="26896"/>
                  <a:pt x="1524726" y="-21663"/>
                  <a:pt x="1817250" y="0"/>
                </a:cubicBezTo>
                <a:cubicBezTo>
                  <a:pt x="2109774" y="21663"/>
                  <a:pt x="2177875" y="-6109"/>
                  <a:pt x="2433266" y="0"/>
                </a:cubicBezTo>
                <a:cubicBezTo>
                  <a:pt x="2688657" y="6109"/>
                  <a:pt x="2855706" y="26100"/>
                  <a:pt x="3080084" y="0"/>
                </a:cubicBezTo>
                <a:cubicBezTo>
                  <a:pt x="3098010" y="254678"/>
                  <a:pt x="3095262" y="394025"/>
                  <a:pt x="3080084" y="588273"/>
                </a:cubicBezTo>
                <a:cubicBezTo>
                  <a:pt x="3064906" y="782521"/>
                  <a:pt x="3069124" y="1009343"/>
                  <a:pt x="3080084" y="1125392"/>
                </a:cubicBezTo>
                <a:cubicBezTo>
                  <a:pt x="3091044" y="1241441"/>
                  <a:pt x="3102276" y="1536934"/>
                  <a:pt x="3080084" y="1815974"/>
                </a:cubicBezTo>
                <a:cubicBezTo>
                  <a:pt x="3057892" y="2095014"/>
                  <a:pt x="3099493" y="2182384"/>
                  <a:pt x="3080084" y="2353093"/>
                </a:cubicBezTo>
                <a:cubicBezTo>
                  <a:pt x="3060675" y="2523802"/>
                  <a:pt x="3059523" y="2604336"/>
                  <a:pt x="3080084" y="2839058"/>
                </a:cubicBezTo>
                <a:cubicBezTo>
                  <a:pt x="3100645" y="3073780"/>
                  <a:pt x="3072108" y="3181551"/>
                  <a:pt x="3080084" y="3376177"/>
                </a:cubicBezTo>
                <a:cubicBezTo>
                  <a:pt x="3088060" y="3570803"/>
                  <a:pt x="3089636" y="3738723"/>
                  <a:pt x="3080084" y="3964450"/>
                </a:cubicBezTo>
                <a:cubicBezTo>
                  <a:pt x="3070532" y="4190177"/>
                  <a:pt x="3037085" y="4608254"/>
                  <a:pt x="3080084" y="5115419"/>
                </a:cubicBezTo>
                <a:cubicBezTo>
                  <a:pt x="2834387" y="5124285"/>
                  <a:pt x="2705774" y="5123188"/>
                  <a:pt x="2525669" y="5115419"/>
                </a:cubicBezTo>
                <a:cubicBezTo>
                  <a:pt x="2345565" y="5107650"/>
                  <a:pt x="2187456" y="5122008"/>
                  <a:pt x="1971254" y="5115419"/>
                </a:cubicBezTo>
                <a:cubicBezTo>
                  <a:pt x="1755052" y="5108830"/>
                  <a:pt x="1542620" y="5098124"/>
                  <a:pt x="1355237" y="5115419"/>
                </a:cubicBezTo>
                <a:cubicBezTo>
                  <a:pt x="1167854" y="5132714"/>
                  <a:pt x="943563" y="5140925"/>
                  <a:pt x="739220" y="5115419"/>
                </a:cubicBezTo>
                <a:cubicBezTo>
                  <a:pt x="534877" y="5089913"/>
                  <a:pt x="286782" y="5144505"/>
                  <a:pt x="0" y="5115419"/>
                </a:cubicBezTo>
                <a:cubicBezTo>
                  <a:pt x="28598" y="4893818"/>
                  <a:pt x="8230" y="4773695"/>
                  <a:pt x="0" y="4475992"/>
                </a:cubicBezTo>
                <a:cubicBezTo>
                  <a:pt x="-8230" y="4178289"/>
                  <a:pt x="17801" y="4158513"/>
                  <a:pt x="0" y="3887718"/>
                </a:cubicBezTo>
                <a:cubicBezTo>
                  <a:pt x="-17801" y="3616923"/>
                  <a:pt x="-28396" y="3393117"/>
                  <a:pt x="0" y="3248291"/>
                </a:cubicBezTo>
                <a:cubicBezTo>
                  <a:pt x="28396" y="3103465"/>
                  <a:pt x="6650" y="2839972"/>
                  <a:pt x="0" y="2557710"/>
                </a:cubicBezTo>
                <a:cubicBezTo>
                  <a:pt x="-6650" y="2275448"/>
                  <a:pt x="-20843" y="2132888"/>
                  <a:pt x="0" y="1867128"/>
                </a:cubicBezTo>
                <a:cubicBezTo>
                  <a:pt x="20843" y="1601368"/>
                  <a:pt x="29077" y="1414881"/>
                  <a:pt x="0" y="1176546"/>
                </a:cubicBezTo>
                <a:cubicBezTo>
                  <a:pt x="-29077" y="938211"/>
                  <a:pt x="13496" y="587124"/>
                  <a:pt x="0" y="0"/>
                </a:cubicBezTo>
                <a:close/>
              </a:path>
              <a:path w="3080084" h="5115419" stroke="0" extrusionOk="0">
                <a:moveTo>
                  <a:pt x="0" y="0"/>
                </a:moveTo>
                <a:cubicBezTo>
                  <a:pt x="119548" y="-906"/>
                  <a:pt x="448641" y="14934"/>
                  <a:pt x="585216" y="0"/>
                </a:cubicBezTo>
                <a:cubicBezTo>
                  <a:pt x="721791" y="-14934"/>
                  <a:pt x="942531" y="-18832"/>
                  <a:pt x="1108830" y="0"/>
                </a:cubicBezTo>
                <a:cubicBezTo>
                  <a:pt x="1275129" y="18832"/>
                  <a:pt x="1617475" y="-12412"/>
                  <a:pt x="1786449" y="0"/>
                </a:cubicBezTo>
                <a:cubicBezTo>
                  <a:pt x="1955423" y="12412"/>
                  <a:pt x="2160511" y="9621"/>
                  <a:pt x="2371665" y="0"/>
                </a:cubicBezTo>
                <a:cubicBezTo>
                  <a:pt x="2582819" y="-9621"/>
                  <a:pt x="2912601" y="-13907"/>
                  <a:pt x="3080084" y="0"/>
                </a:cubicBezTo>
                <a:cubicBezTo>
                  <a:pt x="3045625" y="309095"/>
                  <a:pt x="3044190" y="591948"/>
                  <a:pt x="3080084" y="741736"/>
                </a:cubicBezTo>
                <a:cubicBezTo>
                  <a:pt x="3115978" y="891524"/>
                  <a:pt x="3060607" y="1099647"/>
                  <a:pt x="3080084" y="1381163"/>
                </a:cubicBezTo>
                <a:cubicBezTo>
                  <a:pt x="3099561" y="1662679"/>
                  <a:pt x="3061735" y="1807775"/>
                  <a:pt x="3080084" y="2020591"/>
                </a:cubicBezTo>
                <a:cubicBezTo>
                  <a:pt x="3098433" y="2233407"/>
                  <a:pt x="3065589" y="2400014"/>
                  <a:pt x="3080084" y="2557710"/>
                </a:cubicBezTo>
                <a:cubicBezTo>
                  <a:pt x="3094579" y="2715406"/>
                  <a:pt x="3076278" y="2949027"/>
                  <a:pt x="3080084" y="3094828"/>
                </a:cubicBezTo>
                <a:cubicBezTo>
                  <a:pt x="3083890" y="3240629"/>
                  <a:pt x="3084218" y="3563885"/>
                  <a:pt x="3080084" y="3734256"/>
                </a:cubicBezTo>
                <a:cubicBezTo>
                  <a:pt x="3075950" y="3904627"/>
                  <a:pt x="3057478" y="4161613"/>
                  <a:pt x="3080084" y="4424837"/>
                </a:cubicBezTo>
                <a:cubicBezTo>
                  <a:pt x="3102690" y="4688061"/>
                  <a:pt x="3107284" y="4946723"/>
                  <a:pt x="3080084" y="5115419"/>
                </a:cubicBezTo>
                <a:cubicBezTo>
                  <a:pt x="2935734" y="5095893"/>
                  <a:pt x="2590281" y="5095698"/>
                  <a:pt x="2464067" y="5115419"/>
                </a:cubicBezTo>
                <a:cubicBezTo>
                  <a:pt x="2337853" y="5135140"/>
                  <a:pt x="2061233" y="5108225"/>
                  <a:pt x="1909652" y="5115419"/>
                </a:cubicBezTo>
                <a:cubicBezTo>
                  <a:pt x="1758072" y="5122613"/>
                  <a:pt x="1594176" y="5105306"/>
                  <a:pt x="1293635" y="5115419"/>
                </a:cubicBezTo>
                <a:cubicBezTo>
                  <a:pt x="993094" y="5125532"/>
                  <a:pt x="825961" y="5103129"/>
                  <a:pt x="616017" y="5115419"/>
                </a:cubicBezTo>
                <a:cubicBezTo>
                  <a:pt x="406073" y="5127709"/>
                  <a:pt x="292671" y="5135977"/>
                  <a:pt x="0" y="5115419"/>
                </a:cubicBezTo>
                <a:cubicBezTo>
                  <a:pt x="9793" y="4895300"/>
                  <a:pt x="10412" y="4800932"/>
                  <a:pt x="0" y="4629454"/>
                </a:cubicBezTo>
                <a:cubicBezTo>
                  <a:pt x="-10412" y="4457977"/>
                  <a:pt x="15847" y="4240496"/>
                  <a:pt x="0" y="4092335"/>
                </a:cubicBezTo>
                <a:cubicBezTo>
                  <a:pt x="-15847" y="3944174"/>
                  <a:pt x="4949" y="3740492"/>
                  <a:pt x="0" y="3504062"/>
                </a:cubicBezTo>
                <a:cubicBezTo>
                  <a:pt x="-4949" y="3267632"/>
                  <a:pt x="27309" y="3003240"/>
                  <a:pt x="0" y="2762326"/>
                </a:cubicBezTo>
                <a:cubicBezTo>
                  <a:pt x="-27309" y="2521412"/>
                  <a:pt x="-12079" y="2308962"/>
                  <a:pt x="0" y="2122899"/>
                </a:cubicBezTo>
                <a:cubicBezTo>
                  <a:pt x="12079" y="1936836"/>
                  <a:pt x="-16384" y="1796861"/>
                  <a:pt x="0" y="1534626"/>
                </a:cubicBezTo>
                <a:cubicBezTo>
                  <a:pt x="16384" y="1272391"/>
                  <a:pt x="13197" y="1273201"/>
                  <a:pt x="0" y="1048661"/>
                </a:cubicBezTo>
                <a:cubicBezTo>
                  <a:pt x="-13197" y="824122"/>
                  <a:pt x="3487" y="678272"/>
                  <a:pt x="0" y="562696"/>
                </a:cubicBezTo>
                <a:cubicBezTo>
                  <a:pt x="-3487" y="447121"/>
                  <a:pt x="-19780" y="205954"/>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208FE16-B62E-241F-7D18-95CD3F255D9B}"/>
              </a:ext>
            </a:extLst>
          </p:cNvPr>
          <p:cNvSpPr/>
          <p:nvPr/>
        </p:nvSpPr>
        <p:spPr>
          <a:xfrm>
            <a:off x="2101263" y="0"/>
            <a:ext cx="2102019" cy="5802211"/>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Rock climber scaling a rock face">
            <a:extLst>
              <a:ext uri="{FF2B5EF4-FFF2-40B4-BE49-F238E27FC236}">
                <a16:creationId xmlns:a16="http://schemas.microsoft.com/office/drawing/2014/main" id="{82CD7E3F-C653-F58E-3E5F-764E425A7BC7}"/>
              </a:ext>
            </a:extLst>
          </p:cNvPr>
          <p:cNvPicPr>
            <a:picLocks noChangeAspect="1"/>
          </p:cNvPicPr>
          <p:nvPr/>
        </p:nvPicPr>
        <p:blipFill rotWithShape="1">
          <a:blip r:embed="rId2">
            <a:alphaModFix/>
          </a:blip>
          <a:srcRect l="43762" r="20882"/>
          <a:stretch/>
        </p:blipFill>
        <p:spPr>
          <a:xfrm>
            <a:off x="561221" y="546678"/>
            <a:ext cx="3080084" cy="5802211"/>
          </a:xfrm>
          <a:prstGeom prst="rect">
            <a:avLst/>
          </a:prstGeom>
        </p:spPr>
      </p:pic>
    </p:spTree>
    <p:extLst>
      <p:ext uri="{BB962C8B-B14F-4D97-AF65-F5344CB8AC3E}">
        <p14:creationId xmlns:p14="http://schemas.microsoft.com/office/powerpoint/2010/main" val="1581850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a:off x="0" y="1742581"/>
            <a:ext cx="3080084" cy="5115419"/>
          </a:xfrm>
          <a:custGeom>
            <a:avLst/>
            <a:gdLst>
              <a:gd name="connsiteX0" fmla="*/ 0 w 3080084"/>
              <a:gd name="connsiteY0" fmla="*/ 0 h 5115419"/>
              <a:gd name="connsiteX1" fmla="*/ 554415 w 3080084"/>
              <a:gd name="connsiteY1" fmla="*/ 0 h 5115419"/>
              <a:gd name="connsiteX2" fmla="*/ 1139631 w 3080084"/>
              <a:gd name="connsiteY2" fmla="*/ 0 h 5115419"/>
              <a:gd name="connsiteX3" fmla="*/ 1817250 w 3080084"/>
              <a:gd name="connsiteY3" fmla="*/ 0 h 5115419"/>
              <a:gd name="connsiteX4" fmla="*/ 2433266 w 3080084"/>
              <a:gd name="connsiteY4" fmla="*/ 0 h 5115419"/>
              <a:gd name="connsiteX5" fmla="*/ 3080084 w 3080084"/>
              <a:gd name="connsiteY5" fmla="*/ 0 h 5115419"/>
              <a:gd name="connsiteX6" fmla="*/ 3080084 w 3080084"/>
              <a:gd name="connsiteY6" fmla="*/ 588273 h 5115419"/>
              <a:gd name="connsiteX7" fmla="*/ 3080084 w 3080084"/>
              <a:gd name="connsiteY7" fmla="*/ 1125392 h 5115419"/>
              <a:gd name="connsiteX8" fmla="*/ 3080084 w 3080084"/>
              <a:gd name="connsiteY8" fmla="*/ 1815974 h 5115419"/>
              <a:gd name="connsiteX9" fmla="*/ 3080084 w 3080084"/>
              <a:gd name="connsiteY9" fmla="*/ 2353093 h 5115419"/>
              <a:gd name="connsiteX10" fmla="*/ 3080084 w 3080084"/>
              <a:gd name="connsiteY10" fmla="*/ 2839058 h 5115419"/>
              <a:gd name="connsiteX11" fmla="*/ 3080084 w 3080084"/>
              <a:gd name="connsiteY11" fmla="*/ 3376177 h 5115419"/>
              <a:gd name="connsiteX12" fmla="*/ 3080084 w 3080084"/>
              <a:gd name="connsiteY12" fmla="*/ 3964450 h 5115419"/>
              <a:gd name="connsiteX13" fmla="*/ 3080084 w 3080084"/>
              <a:gd name="connsiteY13" fmla="*/ 5115419 h 5115419"/>
              <a:gd name="connsiteX14" fmla="*/ 2525669 w 3080084"/>
              <a:gd name="connsiteY14" fmla="*/ 5115419 h 5115419"/>
              <a:gd name="connsiteX15" fmla="*/ 1971254 w 3080084"/>
              <a:gd name="connsiteY15" fmla="*/ 5115419 h 5115419"/>
              <a:gd name="connsiteX16" fmla="*/ 1355237 w 3080084"/>
              <a:gd name="connsiteY16" fmla="*/ 5115419 h 5115419"/>
              <a:gd name="connsiteX17" fmla="*/ 739220 w 3080084"/>
              <a:gd name="connsiteY17" fmla="*/ 5115419 h 5115419"/>
              <a:gd name="connsiteX18" fmla="*/ 0 w 3080084"/>
              <a:gd name="connsiteY18" fmla="*/ 5115419 h 5115419"/>
              <a:gd name="connsiteX19" fmla="*/ 0 w 3080084"/>
              <a:gd name="connsiteY19" fmla="*/ 4475992 h 5115419"/>
              <a:gd name="connsiteX20" fmla="*/ 0 w 3080084"/>
              <a:gd name="connsiteY20" fmla="*/ 3887718 h 5115419"/>
              <a:gd name="connsiteX21" fmla="*/ 0 w 3080084"/>
              <a:gd name="connsiteY21" fmla="*/ 3248291 h 5115419"/>
              <a:gd name="connsiteX22" fmla="*/ 0 w 3080084"/>
              <a:gd name="connsiteY22" fmla="*/ 2557710 h 5115419"/>
              <a:gd name="connsiteX23" fmla="*/ 0 w 3080084"/>
              <a:gd name="connsiteY23" fmla="*/ 1867128 h 5115419"/>
              <a:gd name="connsiteX24" fmla="*/ 0 w 3080084"/>
              <a:gd name="connsiteY24" fmla="*/ 1176546 h 5115419"/>
              <a:gd name="connsiteX25" fmla="*/ 0 w 3080084"/>
              <a:gd name="connsiteY25" fmla="*/ 0 h 511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0084" h="5115419" fill="none" extrusionOk="0">
                <a:moveTo>
                  <a:pt x="0" y="0"/>
                </a:moveTo>
                <a:cubicBezTo>
                  <a:pt x="231571" y="-21640"/>
                  <a:pt x="404792" y="-9070"/>
                  <a:pt x="554415" y="0"/>
                </a:cubicBezTo>
                <a:cubicBezTo>
                  <a:pt x="704038" y="9070"/>
                  <a:pt x="993267" y="-26896"/>
                  <a:pt x="1139631" y="0"/>
                </a:cubicBezTo>
                <a:cubicBezTo>
                  <a:pt x="1285995" y="26896"/>
                  <a:pt x="1524726" y="-21663"/>
                  <a:pt x="1817250" y="0"/>
                </a:cubicBezTo>
                <a:cubicBezTo>
                  <a:pt x="2109774" y="21663"/>
                  <a:pt x="2177875" y="-6109"/>
                  <a:pt x="2433266" y="0"/>
                </a:cubicBezTo>
                <a:cubicBezTo>
                  <a:pt x="2688657" y="6109"/>
                  <a:pt x="2855706" y="26100"/>
                  <a:pt x="3080084" y="0"/>
                </a:cubicBezTo>
                <a:cubicBezTo>
                  <a:pt x="3098010" y="254678"/>
                  <a:pt x="3095262" y="394025"/>
                  <a:pt x="3080084" y="588273"/>
                </a:cubicBezTo>
                <a:cubicBezTo>
                  <a:pt x="3064906" y="782521"/>
                  <a:pt x="3069124" y="1009343"/>
                  <a:pt x="3080084" y="1125392"/>
                </a:cubicBezTo>
                <a:cubicBezTo>
                  <a:pt x="3091044" y="1241441"/>
                  <a:pt x="3102276" y="1536934"/>
                  <a:pt x="3080084" y="1815974"/>
                </a:cubicBezTo>
                <a:cubicBezTo>
                  <a:pt x="3057892" y="2095014"/>
                  <a:pt x="3099493" y="2182384"/>
                  <a:pt x="3080084" y="2353093"/>
                </a:cubicBezTo>
                <a:cubicBezTo>
                  <a:pt x="3060675" y="2523802"/>
                  <a:pt x="3059523" y="2604336"/>
                  <a:pt x="3080084" y="2839058"/>
                </a:cubicBezTo>
                <a:cubicBezTo>
                  <a:pt x="3100645" y="3073780"/>
                  <a:pt x="3072108" y="3181551"/>
                  <a:pt x="3080084" y="3376177"/>
                </a:cubicBezTo>
                <a:cubicBezTo>
                  <a:pt x="3088060" y="3570803"/>
                  <a:pt x="3089636" y="3738723"/>
                  <a:pt x="3080084" y="3964450"/>
                </a:cubicBezTo>
                <a:cubicBezTo>
                  <a:pt x="3070532" y="4190177"/>
                  <a:pt x="3037085" y="4608254"/>
                  <a:pt x="3080084" y="5115419"/>
                </a:cubicBezTo>
                <a:cubicBezTo>
                  <a:pt x="2834387" y="5124285"/>
                  <a:pt x="2705774" y="5123188"/>
                  <a:pt x="2525669" y="5115419"/>
                </a:cubicBezTo>
                <a:cubicBezTo>
                  <a:pt x="2345565" y="5107650"/>
                  <a:pt x="2187456" y="5122008"/>
                  <a:pt x="1971254" y="5115419"/>
                </a:cubicBezTo>
                <a:cubicBezTo>
                  <a:pt x="1755052" y="5108830"/>
                  <a:pt x="1542620" y="5098124"/>
                  <a:pt x="1355237" y="5115419"/>
                </a:cubicBezTo>
                <a:cubicBezTo>
                  <a:pt x="1167854" y="5132714"/>
                  <a:pt x="943563" y="5140925"/>
                  <a:pt x="739220" y="5115419"/>
                </a:cubicBezTo>
                <a:cubicBezTo>
                  <a:pt x="534877" y="5089913"/>
                  <a:pt x="286782" y="5144505"/>
                  <a:pt x="0" y="5115419"/>
                </a:cubicBezTo>
                <a:cubicBezTo>
                  <a:pt x="28598" y="4893818"/>
                  <a:pt x="8230" y="4773695"/>
                  <a:pt x="0" y="4475992"/>
                </a:cubicBezTo>
                <a:cubicBezTo>
                  <a:pt x="-8230" y="4178289"/>
                  <a:pt x="17801" y="4158513"/>
                  <a:pt x="0" y="3887718"/>
                </a:cubicBezTo>
                <a:cubicBezTo>
                  <a:pt x="-17801" y="3616923"/>
                  <a:pt x="-28396" y="3393117"/>
                  <a:pt x="0" y="3248291"/>
                </a:cubicBezTo>
                <a:cubicBezTo>
                  <a:pt x="28396" y="3103465"/>
                  <a:pt x="6650" y="2839972"/>
                  <a:pt x="0" y="2557710"/>
                </a:cubicBezTo>
                <a:cubicBezTo>
                  <a:pt x="-6650" y="2275448"/>
                  <a:pt x="-20843" y="2132888"/>
                  <a:pt x="0" y="1867128"/>
                </a:cubicBezTo>
                <a:cubicBezTo>
                  <a:pt x="20843" y="1601368"/>
                  <a:pt x="29077" y="1414881"/>
                  <a:pt x="0" y="1176546"/>
                </a:cubicBezTo>
                <a:cubicBezTo>
                  <a:pt x="-29077" y="938211"/>
                  <a:pt x="13496" y="587124"/>
                  <a:pt x="0" y="0"/>
                </a:cubicBezTo>
                <a:close/>
              </a:path>
              <a:path w="3080084" h="5115419" stroke="0" extrusionOk="0">
                <a:moveTo>
                  <a:pt x="0" y="0"/>
                </a:moveTo>
                <a:cubicBezTo>
                  <a:pt x="119548" y="-906"/>
                  <a:pt x="448641" y="14934"/>
                  <a:pt x="585216" y="0"/>
                </a:cubicBezTo>
                <a:cubicBezTo>
                  <a:pt x="721791" y="-14934"/>
                  <a:pt x="942531" y="-18832"/>
                  <a:pt x="1108830" y="0"/>
                </a:cubicBezTo>
                <a:cubicBezTo>
                  <a:pt x="1275129" y="18832"/>
                  <a:pt x="1617475" y="-12412"/>
                  <a:pt x="1786449" y="0"/>
                </a:cubicBezTo>
                <a:cubicBezTo>
                  <a:pt x="1955423" y="12412"/>
                  <a:pt x="2160511" y="9621"/>
                  <a:pt x="2371665" y="0"/>
                </a:cubicBezTo>
                <a:cubicBezTo>
                  <a:pt x="2582819" y="-9621"/>
                  <a:pt x="2912601" y="-13907"/>
                  <a:pt x="3080084" y="0"/>
                </a:cubicBezTo>
                <a:cubicBezTo>
                  <a:pt x="3045625" y="309095"/>
                  <a:pt x="3044190" y="591948"/>
                  <a:pt x="3080084" y="741736"/>
                </a:cubicBezTo>
                <a:cubicBezTo>
                  <a:pt x="3115978" y="891524"/>
                  <a:pt x="3060607" y="1099647"/>
                  <a:pt x="3080084" y="1381163"/>
                </a:cubicBezTo>
                <a:cubicBezTo>
                  <a:pt x="3099561" y="1662679"/>
                  <a:pt x="3061735" y="1807775"/>
                  <a:pt x="3080084" y="2020591"/>
                </a:cubicBezTo>
                <a:cubicBezTo>
                  <a:pt x="3098433" y="2233407"/>
                  <a:pt x="3065589" y="2400014"/>
                  <a:pt x="3080084" y="2557710"/>
                </a:cubicBezTo>
                <a:cubicBezTo>
                  <a:pt x="3094579" y="2715406"/>
                  <a:pt x="3076278" y="2949027"/>
                  <a:pt x="3080084" y="3094828"/>
                </a:cubicBezTo>
                <a:cubicBezTo>
                  <a:pt x="3083890" y="3240629"/>
                  <a:pt x="3084218" y="3563885"/>
                  <a:pt x="3080084" y="3734256"/>
                </a:cubicBezTo>
                <a:cubicBezTo>
                  <a:pt x="3075950" y="3904627"/>
                  <a:pt x="3057478" y="4161613"/>
                  <a:pt x="3080084" y="4424837"/>
                </a:cubicBezTo>
                <a:cubicBezTo>
                  <a:pt x="3102690" y="4688061"/>
                  <a:pt x="3107284" y="4946723"/>
                  <a:pt x="3080084" y="5115419"/>
                </a:cubicBezTo>
                <a:cubicBezTo>
                  <a:pt x="2935734" y="5095893"/>
                  <a:pt x="2590281" y="5095698"/>
                  <a:pt x="2464067" y="5115419"/>
                </a:cubicBezTo>
                <a:cubicBezTo>
                  <a:pt x="2337853" y="5135140"/>
                  <a:pt x="2061233" y="5108225"/>
                  <a:pt x="1909652" y="5115419"/>
                </a:cubicBezTo>
                <a:cubicBezTo>
                  <a:pt x="1758072" y="5122613"/>
                  <a:pt x="1594176" y="5105306"/>
                  <a:pt x="1293635" y="5115419"/>
                </a:cubicBezTo>
                <a:cubicBezTo>
                  <a:pt x="993094" y="5125532"/>
                  <a:pt x="825961" y="5103129"/>
                  <a:pt x="616017" y="5115419"/>
                </a:cubicBezTo>
                <a:cubicBezTo>
                  <a:pt x="406073" y="5127709"/>
                  <a:pt x="292671" y="5135977"/>
                  <a:pt x="0" y="5115419"/>
                </a:cubicBezTo>
                <a:cubicBezTo>
                  <a:pt x="9793" y="4895300"/>
                  <a:pt x="10412" y="4800932"/>
                  <a:pt x="0" y="4629454"/>
                </a:cubicBezTo>
                <a:cubicBezTo>
                  <a:pt x="-10412" y="4457977"/>
                  <a:pt x="15847" y="4240496"/>
                  <a:pt x="0" y="4092335"/>
                </a:cubicBezTo>
                <a:cubicBezTo>
                  <a:pt x="-15847" y="3944174"/>
                  <a:pt x="4949" y="3740492"/>
                  <a:pt x="0" y="3504062"/>
                </a:cubicBezTo>
                <a:cubicBezTo>
                  <a:pt x="-4949" y="3267632"/>
                  <a:pt x="27309" y="3003240"/>
                  <a:pt x="0" y="2762326"/>
                </a:cubicBezTo>
                <a:cubicBezTo>
                  <a:pt x="-27309" y="2521412"/>
                  <a:pt x="-12079" y="2308962"/>
                  <a:pt x="0" y="2122899"/>
                </a:cubicBezTo>
                <a:cubicBezTo>
                  <a:pt x="12079" y="1936836"/>
                  <a:pt x="-16384" y="1796861"/>
                  <a:pt x="0" y="1534626"/>
                </a:cubicBezTo>
                <a:cubicBezTo>
                  <a:pt x="16384" y="1272391"/>
                  <a:pt x="13197" y="1273201"/>
                  <a:pt x="0" y="1048661"/>
                </a:cubicBezTo>
                <a:cubicBezTo>
                  <a:pt x="-13197" y="824122"/>
                  <a:pt x="3487" y="678272"/>
                  <a:pt x="0" y="562696"/>
                </a:cubicBezTo>
                <a:cubicBezTo>
                  <a:pt x="-3487" y="447121"/>
                  <a:pt x="-19780" y="205954"/>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F48482-7D22-F009-B9F5-B877646D5DEE}"/>
              </a:ext>
            </a:extLst>
          </p:cNvPr>
          <p:cNvSpPr/>
          <p:nvPr/>
        </p:nvSpPr>
        <p:spPr>
          <a:xfrm>
            <a:off x="2101263" y="0"/>
            <a:ext cx="2102019" cy="5802211"/>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Rock climber scaling a rock face">
            <a:extLst>
              <a:ext uri="{FF2B5EF4-FFF2-40B4-BE49-F238E27FC236}">
                <a16:creationId xmlns:a16="http://schemas.microsoft.com/office/drawing/2014/main" id="{D2A70F64-BFDF-1C60-290C-5110A1D1DEA4}"/>
              </a:ext>
            </a:extLst>
          </p:cNvPr>
          <p:cNvPicPr>
            <a:picLocks noChangeAspect="1"/>
          </p:cNvPicPr>
          <p:nvPr/>
        </p:nvPicPr>
        <p:blipFill rotWithShape="1">
          <a:blip r:embed="rId2">
            <a:alphaModFix/>
          </a:blip>
          <a:srcRect l="43762" r="20882"/>
          <a:stretch/>
        </p:blipFill>
        <p:spPr>
          <a:xfrm>
            <a:off x="561221" y="546678"/>
            <a:ext cx="3080084" cy="5802211"/>
          </a:xfrm>
          <a:prstGeom prst="rect">
            <a:avLst/>
          </a:prstGeom>
        </p:spPr>
      </p:pic>
      <p:sp>
        <p:nvSpPr>
          <p:cNvPr id="7" name="TextBox 6">
            <a:extLst>
              <a:ext uri="{FF2B5EF4-FFF2-40B4-BE49-F238E27FC236}">
                <a16:creationId xmlns:a16="http://schemas.microsoft.com/office/drawing/2014/main" id="{E2FDC292-B0D7-9946-08D4-DAF903EC5DB9}"/>
              </a:ext>
            </a:extLst>
          </p:cNvPr>
          <p:cNvSpPr txBox="1"/>
          <p:nvPr/>
        </p:nvSpPr>
        <p:spPr>
          <a:xfrm>
            <a:off x="4186738" y="431303"/>
            <a:ext cx="7757612" cy="1754326"/>
          </a:xfrm>
          <a:prstGeom prst="rect">
            <a:avLst/>
          </a:prstGeom>
          <a:noFill/>
        </p:spPr>
        <p:txBody>
          <a:bodyPr wrap="square" rtlCol="0">
            <a:spAutoFit/>
          </a:bodyPr>
          <a:lstStyle/>
          <a:p>
            <a:pPr algn="ctr"/>
            <a:r>
              <a:rPr lang="en-US" sz="5400" b="1" dirty="0">
                <a:solidFill>
                  <a:srgbClr val="58687F"/>
                </a:solidFill>
                <a:latin typeface="Baskerville" panose="02020502070401020303" pitchFamily="18" charset="0"/>
                <a:ea typeface="Baskerville" panose="02020502070401020303" pitchFamily="18" charset="0"/>
              </a:rPr>
              <a:t>Failure and the </a:t>
            </a:r>
            <a:r>
              <a:rPr lang="en-US" sz="5400" b="1" dirty="0">
                <a:solidFill>
                  <a:srgbClr val="58687F"/>
                </a:solidFill>
                <a:latin typeface="Chalkduster" panose="03050602040202020205" pitchFamily="66" charset="77"/>
                <a:ea typeface="Baskerville" panose="02020502070401020303" pitchFamily="18" charset="0"/>
              </a:rPr>
              <a:t>Myth</a:t>
            </a:r>
            <a:r>
              <a:rPr lang="en-US" sz="5400" b="1" dirty="0">
                <a:solidFill>
                  <a:srgbClr val="58687F"/>
                </a:solidFill>
                <a:latin typeface="Baskerville" panose="02020502070401020303" pitchFamily="18" charset="0"/>
                <a:ea typeface="Baskerville" panose="02020502070401020303" pitchFamily="18" charset="0"/>
              </a:rPr>
              <a:t> of </a:t>
            </a:r>
            <a:r>
              <a:rPr lang="en-US" sz="4800" b="1" dirty="0">
                <a:solidFill>
                  <a:srgbClr val="58687F"/>
                </a:solidFill>
                <a:latin typeface="Chalkduster" panose="03050602040202020205" pitchFamily="66" charset="77"/>
                <a:ea typeface="Baskerville" panose="02020502070401020303" pitchFamily="18" charset="0"/>
              </a:rPr>
              <a:t>Errorless</a:t>
            </a:r>
            <a:r>
              <a:rPr lang="en-US" sz="5400" b="1" dirty="0">
                <a:solidFill>
                  <a:srgbClr val="58687F"/>
                </a:solidFill>
                <a:latin typeface="Chalkduster" panose="03050602040202020205" pitchFamily="66" charset="77"/>
                <a:ea typeface="Baskerville" panose="02020502070401020303" pitchFamily="18" charset="0"/>
              </a:rPr>
              <a:t> </a:t>
            </a:r>
            <a:r>
              <a:rPr lang="en-US" sz="5400" b="1" dirty="0">
                <a:solidFill>
                  <a:srgbClr val="58687F"/>
                </a:solidFill>
                <a:latin typeface="Baskerville" panose="02020502070401020303" pitchFamily="18" charset="0"/>
                <a:ea typeface="Baskerville" panose="02020502070401020303" pitchFamily="18" charset="0"/>
              </a:rPr>
              <a:t>Learning</a:t>
            </a:r>
            <a:endParaRPr lang="en-US" sz="6600" b="1" dirty="0">
              <a:solidFill>
                <a:srgbClr val="58687F"/>
              </a:solidFill>
              <a:latin typeface="Baskerville" panose="02020502070401020303" pitchFamily="18" charset="0"/>
              <a:ea typeface="Baskerville" panose="02020502070401020303" pitchFamily="18" charset="0"/>
            </a:endParaRPr>
          </a:p>
        </p:txBody>
      </p:sp>
      <p:sp>
        <p:nvSpPr>
          <p:cNvPr id="8" name="TextBox 7">
            <a:extLst>
              <a:ext uri="{FF2B5EF4-FFF2-40B4-BE49-F238E27FC236}">
                <a16:creationId xmlns:a16="http://schemas.microsoft.com/office/drawing/2014/main" id="{06957FD2-B95D-5CCC-4C0C-52639D70F256}"/>
              </a:ext>
            </a:extLst>
          </p:cNvPr>
          <p:cNvSpPr txBox="1"/>
          <p:nvPr/>
        </p:nvSpPr>
        <p:spPr>
          <a:xfrm>
            <a:off x="4381499" y="2228671"/>
            <a:ext cx="7249279" cy="3785652"/>
          </a:xfrm>
          <a:prstGeom prst="rect">
            <a:avLst/>
          </a:prstGeom>
          <a:noFill/>
        </p:spPr>
        <p:txBody>
          <a:bodyPr wrap="square" rtlCol="0">
            <a:spAutoFit/>
          </a:bodyPr>
          <a:lstStyle/>
          <a:p>
            <a:r>
              <a:rPr lang="en-US" sz="2400" dirty="0">
                <a:solidFill>
                  <a:srgbClr val="58687F"/>
                </a:solidFill>
                <a:latin typeface="Century Gothic" panose="020B0502020202020204" pitchFamily="34" charset="0"/>
                <a:ea typeface="Baskerville" panose="02020502070401020303" pitchFamily="18" charset="0"/>
              </a:rPr>
              <a:t>“Errorless Learning” was a theory that believed mistakes made by learners were counterproductive and resulted from bad teaching. Information was spoon-fed in small amounts and immediately tested to avoid errors. </a:t>
            </a:r>
          </a:p>
          <a:p>
            <a:endParaRPr lang="en-US" sz="2400" dirty="0">
              <a:solidFill>
                <a:srgbClr val="58687F"/>
              </a:solidFill>
              <a:latin typeface="Century Gothic" panose="020B0502020202020204" pitchFamily="34" charset="0"/>
              <a:ea typeface="Baskerville" panose="02020502070401020303" pitchFamily="18" charset="0"/>
            </a:endParaRPr>
          </a:p>
          <a:p>
            <a:r>
              <a:rPr lang="en-US" sz="2400" dirty="0">
                <a:solidFill>
                  <a:srgbClr val="58687F"/>
                </a:solidFill>
                <a:latin typeface="Century Gothic" panose="020B0502020202020204" pitchFamily="34" charset="0"/>
                <a:ea typeface="Baskerville" panose="02020502070401020303" pitchFamily="18" charset="0"/>
              </a:rPr>
              <a:t>This was shown as an ineffective learning strategy as “errors are an integral part” of mastering new material.  </a:t>
            </a:r>
          </a:p>
        </p:txBody>
      </p:sp>
    </p:spTree>
    <p:extLst>
      <p:ext uri="{BB962C8B-B14F-4D97-AF65-F5344CB8AC3E}">
        <p14:creationId xmlns:p14="http://schemas.microsoft.com/office/powerpoint/2010/main" val="1251244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573F8B-59F1-FD40-891B-E5200F09A1C4}"/>
              </a:ext>
            </a:extLst>
          </p:cNvPr>
          <p:cNvSpPr/>
          <p:nvPr/>
        </p:nvSpPr>
        <p:spPr>
          <a:xfrm>
            <a:off x="0" y="0"/>
            <a:ext cx="12188930" cy="1191986"/>
          </a:xfrm>
          <a:prstGeom prst="rect">
            <a:avLst/>
          </a:prstGeom>
          <a:solidFill>
            <a:srgbClr val="436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A6615F-3EF0-EE41-BE6D-5BA5DFA8F6EB}"/>
              </a:ext>
            </a:extLst>
          </p:cNvPr>
          <p:cNvSpPr txBox="1"/>
          <p:nvPr/>
        </p:nvSpPr>
        <p:spPr>
          <a:xfrm>
            <a:off x="559737" y="1348838"/>
            <a:ext cx="10310525" cy="4708981"/>
          </a:xfrm>
          <a:prstGeom prst="rect">
            <a:avLst/>
          </a:prstGeom>
          <a:noFill/>
        </p:spPr>
        <p:txBody>
          <a:bodyPr wrap="square" lIns="91440" tIns="45720" rIns="91440" bIns="45720" rtlCol="0" anchor="t">
            <a:spAutoFit/>
          </a:bodyPr>
          <a:lstStyle/>
          <a:p>
            <a:r>
              <a:rPr lang="en-US" dirty="0">
                <a:solidFill>
                  <a:srgbClr val="272D5A"/>
                </a:solidFill>
                <a:latin typeface="Century Gothic" panose="020B0502020202020204" pitchFamily="34" charset="0"/>
                <a:ea typeface="Baskerville" panose="02020502070401020303" pitchFamily="18" charset="0"/>
              </a:rPr>
              <a:t>Dear Teachers and School Facilitators, </a:t>
            </a:r>
          </a:p>
          <a:p>
            <a:endParaRPr lang="en-US" dirty="0">
              <a:solidFill>
                <a:srgbClr val="272D5A"/>
              </a:solidFill>
              <a:latin typeface="Century Gothic" panose="020B0502020202020204" pitchFamily="34" charset="0"/>
              <a:ea typeface="Baskerville" panose="02020502070401020303" pitchFamily="18" charset="0"/>
            </a:endParaRPr>
          </a:p>
          <a:p>
            <a:r>
              <a:rPr lang="en-US" dirty="0">
                <a:solidFill>
                  <a:srgbClr val="272D5A"/>
                </a:solidFill>
                <a:effectLst/>
                <a:latin typeface="Century Gothic" panose="020B0502020202020204" pitchFamily="34" charset="0"/>
                <a:ea typeface="Baskerville" panose="02020502070401020303" pitchFamily="18" charset="0"/>
              </a:rPr>
              <a:t>Welcome to Module One of the Cognitive Function and Learning Explained Curriculum. This pdf is intended to provide information, activities, and visual aids to support you and your students as they endeavor to understand their minds and how to develop the skills of lifelong learners. </a:t>
            </a:r>
          </a:p>
          <a:p>
            <a:endParaRPr lang="en-US" dirty="0">
              <a:solidFill>
                <a:srgbClr val="272D5A"/>
              </a:solidFill>
              <a:latin typeface="Century Gothic" panose="020B0502020202020204" pitchFamily="34" charset="0"/>
              <a:ea typeface="Baskerville" panose="02020502070401020303" pitchFamily="18" charset="0"/>
            </a:endParaRPr>
          </a:p>
          <a:p>
            <a:r>
              <a:rPr lang="en-US" dirty="0">
                <a:solidFill>
                  <a:srgbClr val="272D5A"/>
                </a:solidFill>
                <a:effectLst/>
                <a:latin typeface="Century Gothic" panose="020B0502020202020204" pitchFamily="34" charset="0"/>
                <a:ea typeface="Baskerville" panose="02020502070401020303" pitchFamily="18" charset="0"/>
              </a:rPr>
              <a:t>Some activities are derived from Cognitive Behavioral Therapy (CBT) practices but are never intended to be used therapeutically. This curriculum incorporates therapeutic tools but is not a curriculum for therapeutic practice. It is focused on learning, study tools, and self-reflection to help adolescents develop their learning skills. </a:t>
            </a:r>
          </a:p>
          <a:p>
            <a:br>
              <a:rPr lang="en-US" dirty="0">
                <a:solidFill>
                  <a:srgbClr val="272D5A"/>
                </a:solidFill>
                <a:effectLst/>
                <a:latin typeface="Century Gothic" panose="020B0502020202020204" pitchFamily="34" charset="0"/>
                <a:ea typeface="Baskerville" panose="02020502070401020303" pitchFamily="18" charset="0"/>
              </a:rPr>
            </a:br>
            <a:endParaRPr lang="en-US" dirty="0">
              <a:solidFill>
                <a:srgbClr val="272D5A"/>
              </a:solidFill>
              <a:effectLst/>
              <a:latin typeface="Century Gothic" panose="020B0502020202020204" pitchFamily="34" charset="0"/>
              <a:ea typeface="Baskerville" panose="02020502070401020303" pitchFamily="18" charset="0"/>
            </a:endParaRPr>
          </a:p>
          <a:p>
            <a:r>
              <a:rPr lang="en-US" dirty="0">
                <a:solidFill>
                  <a:srgbClr val="272D5A"/>
                </a:solidFill>
                <a:effectLst/>
                <a:latin typeface="Century Gothic" panose="020B0502020202020204" pitchFamily="34" charset="0"/>
                <a:ea typeface="Baskerville" panose="02020502070401020303" pitchFamily="18" charset="0"/>
              </a:rPr>
              <a:t>Thank you for your efforts to connect education to mental health!</a:t>
            </a:r>
          </a:p>
          <a:p>
            <a:endParaRPr lang="en-US" sz="2400" dirty="0">
              <a:solidFill>
                <a:srgbClr val="272D5A"/>
              </a:solidFill>
              <a:latin typeface="Optima" panose="02000503060000020004" pitchFamily="2" charset="0"/>
            </a:endParaRPr>
          </a:p>
          <a:p>
            <a:endParaRPr lang="en-US" sz="2400" dirty="0">
              <a:solidFill>
                <a:srgbClr val="272D5A"/>
              </a:solidFill>
              <a:latin typeface="Optima" panose="02000503060000020004" pitchFamily="2" charset="0"/>
            </a:endParaRPr>
          </a:p>
        </p:txBody>
      </p:sp>
      <p:pic>
        <p:nvPicPr>
          <p:cNvPr id="8" name="Picture 7" descr="Books stacked on a wooden table">
            <a:extLst>
              <a:ext uri="{FF2B5EF4-FFF2-40B4-BE49-F238E27FC236}">
                <a16:creationId xmlns:a16="http://schemas.microsoft.com/office/drawing/2014/main" id="{5071CB17-892C-2736-BCC3-CA421877E8AD}"/>
              </a:ext>
            </a:extLst>
          </p:cNvPr>
          <p:cNvPicPr>
            <a:picLocks noChangeAspect="1"/>
          </p:cNvPicPr>
          <p:nvPr/>
        </p:nvPicPr>
        <p:blipFill rotWithShape="1">
          <a:blip r:embed="rId2">
            <a:alphaModFix amt="50000"/>
          </a:blip>
          <a:srcRect l="4" t="-1" r="-5" b="85350"/>
          <a:stretch/>
        </p:blipFill>
        <p:spPr>
          <a:xfrm>
            <a:off x="3070" y="0"/>
            <a:ext cx="12188930" cy="1191986"/>
          </a:xfrm>
          <a:prstGeom prst="rect">
            <a:avLst/>
          </a:prstGeom>
          <a:noFill/>
          <a:scene3d>
            <a:camera prst="orthographicFront"/>
            <a:lightRig rig="threePt" dir="t"/>
          </a:scene3d>
          <a:sp3d>
            <a:bevelT prst="angle"/>
          </a:sp3d>
        </p:spPr>
      </p:pic>
      <p:sp>
        <p:nvSpPr>
          <p:cNvPr id="3" name="TextBox 2">
            <a:extLst>
              <a:ext uri="{FF2B5EF4-FFF2-40B4-BE49-F238E27FC236}">
                <a16:creationId xmlns:a16="http://schemas.microsoft.com/office/drawing/2014/main" id="{3642AEAC-F2BB-EF4A-4B78-F07881FD4760}"/>
              </a:ext>
            </a:extLst>
          </p:cNvPr>
          <p:cNvSpPr txBox="1"/>
          <p:nvPr/>
        </p:nvSpPr>
        <p:spPr>
          <a:xfrm>
            <a:off x="3035955" y="6334375"/>
            <a:ext cx="6117020" cy="338554"/>
          </a:xfrm>
          <a:prstGeom prst="rect">
            <a:avLst/>
          </a:prstGeom>
          <a:noFill/>
        </p:spPr>
        <p:txBody>
          <a:bodyPr wrap="square">
            <a:spAutoFit/>
          </a:bodyPr>
          <a:lstStyle/>
          <a:p>
            <a:pPr algn="ctr"/>
            <a:r>
              <a:rPr lang="en-US" sz="1600" dirty="0">
                <a:solidFill>
                  <a:srgbClr val="272D5A"/>
                </a:solidFill>
                <a:effectLst/>
                <a:latin typeface="Century Gothic" panose="020B0502020202020204" pitchFamily="34" charset="0"/>
              </a:rPr>
              <a:t>Cognitive Function and Learning Explained</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3FBC43F7-E350-FF83-B97C-CB231E89CDDE}"/>
              </a:ext>
            </a:extLst>
          </p:cNvPr>
          <p:cNvPicPr>
            <a:picLocks noChangeAspect="1"/>
          </p:cNvPicPr>
          <p:nvPr/>
        </p:nvPicPr>
        <p:blipFill>
          <a:blip r:embed="rId3"/>
          <a:stretch>
            <a:fillRect/>
          </a:stretch>
        </p:blipFill>
        <p:spPr>
          <a:xfrm>
            <a:off x="5793606" y="5732658"/>
            <a:ext cx="601717" cy="601717"/>
          </a:xfrm>
          <a:prstGeom prst="rect">
            <a:avLst/>
          </a:prstGeom>
        </p:spPr>
      </p:pic>
    </p:spTree>
    <p:extLst>
      <p:ext uri="{BB962C8B-B14F-4D97-AF65-F5344CB8AC3E}">
        <p14:creationId xmlns:p14="http://schemas.microsoft.com/office/powerpoint/2010/main" val="2253152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rot="5400000">
            <a:off x="1894751" y="-1894751"/>
            <a:ext cx="882869" cy="4672371"/>
          </a:xfrm>
          <a:custGeom>
            <a:avLst/>
            <a:gdLst>
              <a:gd name="connsiteX0" fmla="*/ 0 w 882869"/>
              <a:gd name="connsiteY0" fmla="*/ 0 h 4672371"/>
              <a:gd name="connsiteX1" fmla="*/ 423777 w 882869"/>
              <a:gd name="connsiteY1" fmla="*/ 0 h 4672371"/>
              <a:gd name="connsiteX2" fmla="*/ 882869 w 882869"/>
              <a:gd name="connsiteY2" fmla="*/ 0 h 4672371"/>
              <a:gd name="connsiteX3" fmla="*/ 882869 w 882869"/>
              <a:gd name="connsiteY3" fmla="*/ 620758 h 4672371"/>
              <a:gd name="connsiteX4" fmla="*/ 882869 w 882869"/>
              <a:gd name="connsiteY4" fmla="*/ 1288239 h 4672371"/>
              <a:gd name="connsiteX5" fmla="*/ 882869 w 882869"/>
              <a:gd name="connsiteY5" fmla="*/ 1815550 h 4672371"/>
              <a:gd name="connsiteX6" fmla="*/ 882869 w 882869"/>
              <a:gd name="connsiteY6" fmla="*/ 2342860 h 4672371"/>
              <a:gd name="connsiteX7" fmla="*/ 882869 w 882869"/>
              <a:gd name="connsiteY7" fmla="*/ 3010342 h 4672371"/>
              <a:gd name="connsiteX8" fmla="*/ 882869 w 882869"/>
              <a:gd name="connsiteY8" fmla="*/ 3584376 h 4672371"/>
              <a:gd name="connsiteX9" fmla="*/ 882869 w 882869"/>
              <a:gd name="connsiteY9" fmla="*/ 4672371 h 4672371"/>
              <a:gd name="connsiteX10" fmla="*/ 459092 w 882869"/>
              <a:gd name="connsiteY10" fmla="*/ 4672371 h 4672371"/>
              <a:gd name="connsiteX11" fmla="*/ 0 w 882869"/>
              <a:gd name="connsiteY11" fmla="*/ 4672371 h 4672371"/>
              <a:gd name="connsiteX12" fmla="*/ 0 w 882869"/>
              <a:gd name="connsiteY12" fmla="*/ 3958166 h 4672371"/>
              <a:gd name="connsiteX13" fmla="*/ 0 w 882869"/>
              <a:gd name="connsiteY13" fmla="*/ 3337408 h 4672371"/>
              <a:gd name="connsiteX14" fmla="*/ 0 w 882869"/>
              <a:gd name="connsiteY14" fmla="*/ 2669926 h 4672371"/>
              <a:gd name="connsiteX15" fmla="*/ 0 w 882869"/>
              <a:gd name="connsiteY15" fmla="*/ 1908997 h 4672371"/>
              <a:gd name="connsiteX16" fmla="*/ 0 w 882869"/>
              <a:gd name="connsiteY16" fmla="*/ 1334963 h 4672371"/>
              <a:gd name="connsiteX17" fmla="*/ 0 w 882869"/>
              <a:gd name="connsiteY17" fmla="*/ 620758 h 4672371"/>
              <a:gd name="connsiteX18" fmla="*/ 0 w 882869"/>
              <a:gd name="connsiteY18" fmla="*/ 0 h 46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2869" h="4672371" fill="none" extrusionOk="0">
                <a:moveTo>
                  <a:pt x="0" y="0"/>
                </a:moveTo>
                <a:cubicBezTo>
                  <a:pt x="141124" y="-17712"/>
                  <a:pt x="289378" y="3406"/>
                  <a:pt x="423777" y="0"/>
                </a:cubicBezTo>
                <a:cubicBezTo>
                  <a:pt x="558176" y="-3406"/>
                  <a:pt x="746007" y="10119"/>
                  <a:pt x="882869" y="0"/>
                </a:cubicBezTo>
                <a:cubicBezTo>
                  <a:pt x="870216" y="158000"/>
                  <a:pt x="861445" y="471793"/>
                  <a:pt x="882869" y="620758"/>
                </a:cubicBezTo>
                <a:cubicBezTo>
                  <a:pt x="904293" y="769723"/>
                  <a:pt x="857382" y="1091241"/>
                  <a:pt x="882869" y="1288239"/>
                </a:cubicBezTo>
                <a:cubicBezTo>
                  <a:pt x="908356" y="1485237"/>
                  <a:pt x="858180" y="1616433"/>
                  <a:pt x="882869" y="1815550"/>
                </a:cubicBezTo>
                <a:cubicBezTo>
                  <a:pt x="907558" y="2014667"/>
                  <a:pt x="879295" y="2123694"/>
                  <a:pt x="882869" y="2342860"/>
                </a:cubicBezTo>
                <a:cubicBezTo>
                  <a:pt x="886444" y="2562026"/>
                  <a:pt x="861129" y="2693772"/>
                  <a:pt x="882869" y="3010342"/>
                </a:cubicBezTo>
                <a:cubicBezTo>
                  <a:pt x="904609" y="3326912"/>
                  <a:pt x="897949" y="3299819"/>
                  <a:pt x="882869" y="3584376"/>
                </a:cubicBezTo>
                <a:cubicBezTo>
                  <a:pt x="867789" y="3868933"/>
                  <a:pt x="839158" y="4355412"/>
                  <a:pt x="882869" y="4672371"/>
                </a:cubicBezTo>
                <a:cubicBezTo>
                  <a:pt x="691742" y="4659316"/>
                  <a:pt x="624004" y="4674097"/>
                  <a:pt x="459092" y="4672371"/>
                </a:cubicBezTo>
                <a:cubicBezTo>
                  <a:pt x="294180" y="4670645"/>
                  <a:pt x="199029" y="4668471"/>
                  <a:pt x="0" y="4672371"/>
                </a:cubicBezTo>
                <a:cubicBezTo>
                  <a:pt x="16176" y="4347595"/>
                  <a:pt x="-34682" y="4163445"/>
                  <a:pt x="0" y="3958166"/>
                </a:cubicBezTo>
                <a:cubicBezTo>
                  <a:pt x="34682" y="3752888"/>
                  <a:pt x="-16273" y="3466655"/>
                  <a:pt x="0" y="3337408"/>
                </a:cubicBezTo>
                <a:cubicBezTo>
                  <a:pt x="16273" y="3208161"/>
                  <a:pt x="26560" y="2805530"/>
                  <a:pt x="0" y="2669926"/>
                </a:cubicBezTo>
                <a:cubicBezTo>
                  <a:pt x="-26560" y="2534322"/>
                  <a:pt x="24183" y="2111710"/>
                  <a:pt x="0" y="1908997"/>
                </a:cubicBezTo>
                <a:cubicBezTo>
                  <a:pt x="-24183" y="1706284"/>
                  <a:pt x="20968" y="1471229"/>
                  <a:pt x="0" y="1334963"/>
                </a:cubicBezTo>
                <a:cubicBezTo>
                  <a:pt x="-20968" y="1198697"/>
                  <a:pt x="-10579" y="815702"/>
                  <a:pt x="0" y="620758"/>
                </a:cubicBezTo>
                <a:cubicBezTo>
                  <a:pt x="10579" y="425815"/>
                  <a:pt x="27284" y="186313"/>
                  <a:pt x="0" y="0"/>
                </a:cubicBezTo>
                <a:close/>
              </a:path>
              <a:path w="882869" h="4672371" stroke="0" extrusionOk="0">
                <a:moveTo>
                  <a:pt x="0" y="0"/>
                </a:moveTo>
                <a:cubicBezTo>
                  <a:pt x="103327" y="-16054"/>
                  <a:pt x="300582" y="8929"/>
                  <a:pt x="432606" y="0"/>
                </a:cubicBezTo>
                <a:cubicBezTo>
                  <a:pt x="564630" y="-8929"/>
                  <a:pt x="667970" y="108"/>
                  <a:pt x="882869" y="0"/>
                </a:cubicBezTo>
                <a:cubicBezTo>
                  <a:pt x="845228" y="252197"/>
                  <a:pt x="882659" y="505483"/>
                  <a:pt x="882869" y="760929"/>
                </a:cubicBezTo>
                <a:cubicBezTo>
                  <a:pt x="883079" y="1016375"/>
                  <a:pt x="852931" y="1197767"/>
                  <a:pt x="882869" y="1428411"/>
                </a:cubicBezTo>
                <a:cubicBezTo>
                  <a:pt x="912807" y="1659055"/>
                  <a:pt x="869981" y="1867185"/>
                  <a:pt x="882869" y="2002445"/>
                </a:cubicBezTo>
                <a:cubicBezTo>
                  <a:pt x="895757" y="2137705"/>
                  <a:pt x="882339" y="2429859"/>
                  <a:pt x="882869" y="2576479"/>
                </a:cubicBezTo>
                <a:cubicBezTo>
                  <a:pt x="883399" y="2723099"/>
                  <a:pt x="865244" y="2914478"/>
                  <a:pt x="882869" y="3243960"/>
                </a:cubicBezTo>
                <a:cubicBezTo>
                  <a:pt x="900494" y="3573442"/>
                  <a:pt x="910972" y="3768916"/>
                  <a:pt x="882869" y="3911442"/>
                </a:cubicBezTo>
                <a:cubicBezTo>
                  <a:pt x="854766" y="4053968"/>
                  <a:pt x="904927" y="4322140"/>
                  <a:pt x="882869" y="4672371"/>
                </a:cubicBezTo>
                <a:cubicBezTo>
                  <a:pt x="761927" y="4668643"/>
                  <a:pt x="574719" y="4683380"/>
                  <a:pt x="459092" y="4672371"/>
                </a:cubicBezTo>
                <a:cubicBezTo>
                  <a:pt x="343465" y="4661362"/>
                  <a:pt x="134023" y="4668626"/>
                  <a:pt x="0" y="4672371"/>
                </a:cubicBezTo>
                <a:cubicBezTo>
                  <a:pt x="21859" y="4428201"/>
                  <a:pt x="-19371" y="4206040"/>
                  <a:pt x="0" y="4051613"/>
                </a:cubicBezTo>
                <a:cubicBezTo>
                  <a:pt x="19371" y="3897186"/>
                  <a:pt x="-26857" y="3691595"/>
                  <a:pt x="0" y="3430855"/>
                </a:cubicBezTo>
                <a:cubicBezTo>
                  <a:pt x="26857" y="3170115"/>
                  <a:pt x="-19539" y="2946614"/>
                  <a:pt x="0" y="2669926"/>
                </a:cubicBezTo>
                <a:cubicBezTo>
                  <a:pt x="19539" y="2393238"/>
                  <a:pt x="-1187" y="2077706"/>
                  <a:pt x="0" y="1908997"/>
                </a:cubicBezTo>
                <a:cubicBezTo>
                  <a:pt x="1187" y="1740288"/>
                  <a:pt x="30130" y="1407385"/>
                  <a:pt x="0" y="1241516"/>
                </a:cubicBezTo>
                <a:cubicBezTo>
                  <a:pt x="-30130" y="1075647"/>
                  <a:pt x="-25408" y="821960"/>
                  <a:pt x="0" y="620758"/>
                </a:cubicBezTo>
                <a:cubicBezTo>
                  <a:pt x="25408" y="419556"/>
                  <a:pt x="3988" y="153101"/>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F48482-7D22-F009-B9F5-B877646D5DEE}"/>
              </a:ext>
            </a:extLst>
          </p:cNvPr>
          <p:cNvSpPr/>
          <p:nvPr/>
        </p:nvSpPr>
        <p:spPr>
          <a:xfrm rot="5400000">
            <a:off x="2446472" y="-2093997"/>
            <a:ext cx="656518" cy="554946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FDC292-B0D7-9946-08D4-DAF903EC5DB9}"/>
              </a:ext>
            </a:extLst>
          </p:cNvPr>
          <p:cNvSpPr txBox="1"/>
          <p:nvPr/>
        </p:nvSpPr>
        <p:spPr>
          <a:xfrm>
            <a:off x="-1000117" y="591988"/>
            <a:ext cx="7757612" cy="707886"/>
          </a:xfrm>
          <a:prstGeom prst="rect">
            <a:avLst/>
          </a:prstGeom>
          <a:noFill/>
        </p:spPr>
        <p:txBody>
          <a:bodyPr wrap="square" rtlCol="0">
            <a:spAutoFit/>
          </a:bodyPr>
          <a:lstStyle/>
          <a:p>
            <a:pPr algn="ctr"/>
            <a:r>
              <a:rPr lang="en-US" sz="4000" b="1" dirty="0">
                <a:solidFill>
                  <a:srgbClr val="58687F"/>
                </a:solidFill>
                <a:latin typeface="Baskerville" panose="02020502070401020303" pitchFamily="18" charset="0"/>
                <a:ea typeface="Baskerville" panose="02020502070401020303" pitchFamily="18" charset="0"/>
              </a:rPr>
              <a:t>Brain Anatomy Quiz</a:t>
            </a:r>
          </a:p>
        </p:txBody>
      </p:sp>
      <p:sp>
        <p:nvSpPr>
          <p:cNvPr id="8" name="TextBox 7">
            <a:extLst>
              <a:ext uri="{FF2B5EF4-FFF2-40B4-BE49-F238E27FC236}">
                <a16:creationId xmlns:a16="http://schemas.microsoft.com/office/drawing/2014/main" id="{06957FD2-B95D-5CCC-4C0C-52639D70F256}"/>
              </a:ext>
            </a:extLst>
          </p:cNvPr>
          <p:cNvSpPr txBox="1"/>
          <p:nvPr/>
        </p:nvSpPr>
        <p:spPr>
          <a:xfrm>
            <a:off x="308252" y="1535115"/>
            <a:ext cx="5140873" cy="5016758"/>
          </a:xfrm>
          <a:prstGeom prst="rect">
            <a:avLst/>
          </a:prstGeom>
          <a:noFill/>
        </p:spPr>
        <p:txBody>
          <a:bodyPr wrap="square" rtlCol="0">
            <a:spAutoFit/>
          </a:bodyPr>
          <a:lstStyle/>
          <a:p>
            <a:r>
              <a:rPr lang="en-US" sz="2000" dirty="0">
                <a:effectLst/>
                <a:latin typeface="Century Gothic" panose="020B0502020202020204" pitchFamily="34" charset="0"/>
              </a:rPr>
              <a:t>1. What part of the brain is responsible for coordinating voluntary movements and balance?</a:t>
            </a:r>
          </a:p>
          <a:p>
            <a:r>
              <a:rPr lang="en-US" sz="2000" dirty="0">
                <a:effectLst/>
                <a:latin typeface="Century Gothic" panose="020B0502020202020204" pitchFamily="34" charset="0"/>
              </a:rPr>
              <a:t>   a) Cerebellum</a:t>
            </a:r>
          </a:p>
          <a:p>
            <a:r>
              <a:rPr lang="en-US" sz="2000" dirty="0">
                <a:effectLst/>
                <a:latin typeface="Century Gothic" panose="020B0502020202020204" pitchFamily="34" charset="0"/>
              </a:rPr>
              <a:t>   b) Frontal lobe</a:t>
            </a:r>
          </a:p>
          <a:p>
            <a:r>
              <a:rPr lang="en-US" sz="2000" dirty="0">
                <a:effectLst/>
                <a:latin typeface="Century Gothic" panose="020B0502020202020204" pitchFamily="34" charset="0"/>
              </a:rPr>
              <a:t>   c) Occipital lobe</a:t>
            </a:r>
          </a:p>
          <a:p>
            <a:r>
              <a:rPr lang="en-US" sz="2000" dirty="0">
                <a:effectLst/>
                <a:latin typeface="Century Gothic" panose="020B0502020202020204" pitchFamily="34" charset="0"/>
              </a:rPr>
              <a:t>   d) Brainstem</a:t>
            </a:r>
          </a:p>
          <a:p>
            <a:br>
              <a:rPr lang="en-US" sz="2000" dirty="0">
                <a:effectLst/>
                <a:latin typeface="Century Gothic" panose="020B0502020202020204" pitchFamily="34" charset="0"/>
              </a:rPr>
            </a:br>
            <a:endParaRPr lang="en-US" sz="2000" dirty="0">
              <a:effectLst/>
              <a:latin typeface="Century Gothic" panose="020B0502020202020204" pitchFamily="34" charset="0"/>
            </a:endParaRPr>
          </a:p>
          <a:p>
            <a:r>
              <a:rPr lang="en-US" sz="2000" dirty="0">
                <a:effectLst/>
                <a:latin typeface="Century Gothic" panose="020B0502020202020204" pitchFamily="34" charset="0"/>
              </a:rPr>
              <a:t>2. Which area of the brain is associated with processing sensory information such as touch, temperature, and pain?</a:t>
            </a:r>
          </a:p>
          <a:p>
            <a:r>
              <a:rPr lang="en-US" sz="2000" dirty="0">
                <a:effectLst/>
                <a:latin typeface="Century Gothic" panose="020B0502020202020204" pitchFamily="34" charset="0"/>
              </a:rPr>
              <a:t>   a) Parietal lobe</a:t>
            </a:r>
          </a:p>
          <a:p>
            <a:r>
              <a:rPr lang="en-US" sz="2000" dirty="0">
                <a:effectLst/>
                <a:latin typeface="Century Gothic" panose="020B0502020202020204" pitchFamily="34" charset="0"/>
              </a:rPr>
              <a:t>   b) Temporal lobe</a:t>
            </a:r>
          </a:p>
          <a:p>
            <a:r>
              <a:rPr lang="en-US" sz="2000" dirty="0">
                <a:effectLst/>
                <a:latin typeface="Century Gothic" panose="020B0502020202020204" pitchFamily="34" charset="0"/>
              </a:rPr>
              <a:t>   c) Occipital lobe</a:t>
            </a:r>
          </a:p>
          <a:p>
            <a:r>
              <a:rPr lang="en-US" sz="2000" dirty="0">
                <a:effectLst/>
                <a:latin typeface="Century Gothic" panose="020B0502020202020204" pitchFamily="34" charset="0"/>
              </a:rPr>
              <a:t>   d) Amygdala</a:t>
            </a:r>
          </a:p>
        </p:txBody>
      </p:sp>
      <p:sp>
        <p:nvSpPr>
          <p:cNvPr id="5" name="TextBox 4">
            <a:extLst>
              <a:ext uri="{FF2B5EF4-FFF2-40B4-BE49-F238E27FC236}">
                <a16:creationId xmlns:a16="http://schemas.microsoft.com/office/drawing/2014/main" id="{9727CF10-66AC-125E-D1A2-F30F985576D4}"/>
              </a:ext>
            </a:extLst>
          </p:cNvPr>
          <p:cNvSpPr txBox="1"/>
          <p:nvPr/>
        </p:nvSpPr>
        <p:spPr>
          <a:xfrm>
            <a:off x="6096000" y="251207"/>
            <a:ext cx="5140873" cy="6355586"/>
          </a:xfrm>
          <a:prstGeom prst="rect">
            <a:avLst/>
          </a:prstGeom>
          <a:noFill/>
        </p:spPr>
        <p:txBody>
          <a:bodyPr wrap="square" rtlCol="0">
            <a:spAutoFit/>
          </a:bodyPr>
          <a:lstStyle/>
          <a:p>
            <a:r>
              <a:rPr lang="en-US" sz="1850" dirty="0">
                <a:effectLst/>
                <a:latin typeface="Century Gothic" panose="020B0502020202020204" pitchFamily="34" charset="0"/>
              </a:rPr>
              <a:t>3. The hippocampus is primarily involved in:</a:t>
            </a:r>
          </a:p>
          <a:p>
            <a:r>
              <a:rPr lang="en-US" sz="1850" dirty="0">
                <a:effectLst/>
                <a:latin typeface="Century Gothic" panose="020B0502020202020204" pitchFamily="34" charset="0"/>
              </a:rPr>
              <a:t>   a) Emotional regulation</a:t>
            </a:r>
          </a:p>
          <a:p>
            <a:r>
              <a:rPr lang="en-US" sz="1850" dirty="0">
                <a:effectLst/>
                <a:latin typeface="Century Gothic" panose="020B0502020202020204" pitchFamily="34" charset="0"/>
              </a:rPr>
              <a:t>   b) Motor control</a:t>
            </a:r>
          </a:p>
          <a:p>
            <a:r>
              <a:rPr lang="en-US" sz="1850" dirty="0">
                <a:effectLst/>
                <a:latin typeface="Century Gothic" panose="020B0502020202020204" pitchFamily="34" charset="0"/>
              </a:rPr>
              <a:t>   c) Long-term memory formation</a:t>
            </a:r>
          </a:p>
          <a:p>
            <a:r>
              <a:rPr lang="en-US" sz="1850" dirty="0">
                <a:effectLst/>
                <a:latin typeface="Century Gothic" panose="020B0502020202020204" pitchFamily="34" charset="0"/>
              </a:rPr>
              <a:t>   d) Vision processing</a:t>
            </a:r>
          </a:p>
          <a:p>
            <a:endParaRPr lang="en-US" sz="1850" dirty="0">
              <a:effectLst/>
              <a:latin typeface="Century Gothic" panose="020B0502020202020204" pitchFamily="34" charset="0"/>
            </a:endParaRPr>
          </a:p>
          <a:p>
            <a:r>
              <a:rPr lang="en-US" sz="1850" dirty="0">
                <a:effectLst/>
                <a:latin typeface="Century Gothic" panose="020B0502020202020204" pitchFamily="34" charset="0"/>
              </a:rPr>
              <a:t>4. What part of the brain plays a crucial role in language comprehension and processing?</a:t>
            </a:r>
          </a:p>
          <a:p>
            <a:r>
              <a:rPr lang="en-US" sz="1850" dirty="0">
                <a:effectLst/>
                <a:latin typeface="Century Gothic" panose="020B0502020202020204" pitchFamily="34" charset="0"/>
              </a:rPr>
              <a:t>   a) Frontal lobe</a:t>
            </a:r>
          </a:p>
          <a:p>
            <a:r>
              <a:rPr lang="en-US" sz="1850" dirty="0">
                <a:effectLst/>
                <a:latin typeface="Century Gothic" panose="020B0502020202020204" pitchFamily="34" charset="0"/>
              </a:rPr>
              <a:t>   b) Temporal lobe</a:t>
            </a:r>
          </a:p>
          <a:p>
            <a:r>
              <a:rPr lang="en-US" sz="1850" dirty="0">
                <a:effectLst/>
                <a:latin typeface="Century Gothic" panose="020B0502020202020204" pitchFamily="34" charset="0"/>
              </a:rPr>
              <a:t>   c) Parietal lobe</a:t>
            </a:r>
          </a:p>
          <a:p>
            <a:r>
              <a:rPr lang="en-US" sz="1850" dirty="0">
                <a:effectLst/>
                <a:latin typeface="Century Gothic" panose="020B0502020202020204" pitchFamily="34" charset="0"/>
              </a:rPr>
              <a:t>   d) Cerebellum</a:t>
            </a:r>
            <a:br>
              <a:rPr lang="en-US" sz="1850" dirty="0">
                <a:effectLst/>
                <a:latin typeface="Century Gothic" panose="020B0502020202020204" pitchFamily="34" charset="0"/>
              </a:rPr>
            </a:br>
            <a:endParaRPr lang="en-US" sz="1850" dirty="0">
              <a:effectLst/>
              <a:latin typeface="Century Gothic" panose="020B0502020202020204" pitchFamily="34" charset="0"/>
            </a:endParaRPr>
          </a:p>
          <a:p>
            <a:r>
              <a:rPr lang="en-US" sz="1850" dirty="0">
                <a:effectLst/>
                <a:latin typeface="Century Gothic" panose="020B0502020202020204" pitchFamily="34" charset="0"/>
              </a:rPr>
              <a:t>5. The brainstem controls essential functions like breathing, heart rate, and digestion. Which of the following is part of the brainstem?</a:t>
            </a:r>
          </a:p>
          <a:p>
            <a:r>
              <a:rPr lang="en-US" sz="1850" dirty="0">
                <a:effectLst/>
                <a:latin typeface="Century Gothic" panose="020B0502020202020204" pitchFamily="34" charset="0"/>
              </a:rPr>
              <a:t>   a) Thalamus</a:t>
            </a:r>
          </a:p>
          <a:p>
            <a:r>
              <a:rPr lang="en-US" sz="1850" dirty="0">
                <a:effectLst/>
                <a:latin typeface="Century Gothic" panose="020B0502020202020204" pitchFamily="34" charset="0"/>
              </a:rPr>
              <a:t>   b) Hypothalamus</a:t>
            </a:r>
          </a:p>
          <a:p>
            <a:r>
              <a:rPr lang="en-US" sz="1850" dirty="0">
                <a:effectLst/>
                <a:latin typeface="Century Gothic" panose="020B0502020202020204" pitchFamily="34" charset="0"/>
              </a:rPr>
              <a:t>   c) Midbrain</a:t>
            </a:r>
          </a:p>
          <a:p>
            <a:r>
              <a:rPr lang="en-US" sz="1850" dirty="0">
                <a:effectLst/>
                <a:latin typeface="Century Gothic" panose="020B0502020202020204" pitchFamily="34" charset="0"/>
              </a:rPr>
              <a:t>   d) Corpus callosum</a:t>
            </a:r>
          </a:p>
        </p:txBody>
      </p:sp>
    </p:spTree>
    <p:extLst>
      <p:ext uri="{BB962C8B-B14F-4D97-AF65-F5344CB8AC3E}">
        <p14:creationId xmlns:p14="http://schemas.microsoft.com/office/powerpoint/2010/main" val="260985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rot="5400000">
            <a:off x="1894751" y="-1894751"/>
            <a:ext cx="882869" cy="4672371"/>
          </a:xfrm>
          <a:custGeom>
            <a:avLst/>
            <a:gdLst>
              <a:gd name="connsiteX0" fmla="*/ 0 w 882869"/>
              <a:gd name="connsiteY0" fmla="*/ 0 h 4672371"/>
              <a:gd name="connsiteX1" fmla="*/ 423777 w 882869"/>
              <a:gd name="connsiteY1" fmla="*/ 0 h 4672371"/>
              <a:gd name="connsiteX2" fmla="*/ 882869 w 882869"/>
              <a:gd name="connsiteY2" fmla="*/ 0 h 4672371"/>
              <a:gd name="connsiteX3" fmla="*/ 882869 w 882869"/>
              <a:gd name="connsiteY3" fmla="*/ 620758 h 4672371"/>
              <a:gd name="connsiteX4" fmla="*/ 882869 w 882869"/>
              <a:gd name="connsiteY4" fmla="*/ 1288239 h 4672371"/>
              <a:gd name="connsiteX5" fmla="*/ 882869 w 882869"/>
              <a:gd name="connsiteY5" fmla="*/ 1815550 h 4672371"/>
              <a:gd name="connsiteX6" fmla="*/ 882869 w 882869"/>
              <a:gd name="connsiteY6" fmla="*/ 2342860 h 4672371"/>
              <a:gd name="connsiteX7" fmla="*/ 882869 w 882869"/>
              <a:gd name="connsiteY7" fmla="*/ 3010342 h 4672371"/>
              <a:gd name="connsiteX8" fmla="*/ 882869 w 882869"/>
              <a:gd name="connsiteY8" fmla="*/ 3584376 h 4672371"/>
              <a:gd name="connsiteX9" fmla="*/ 882869 w 882869"/>
              <a:gd name="connsiteY9" fmla="*/ 4672371 h 4672371"/>
              <a:gd name="connsiteX10" fmla="*/ 459092 w 882869"/>
              <a:gd name="connsiteY10" fmla="*/ 4672371 h 4672371"/>
              <a:gd name="connsiteX11" fmla="*/ 0 w 882869"/>
              <a:gd name="connsiteY11" fmla="*/ 4672371 h 4672371"/>
              <a:gd name="connsiteX12" fmla="*/ 0 w 882869"/>
              <a:gd name="connsiteY12" fmla="*/ 3958166 h 4672371"/>
              <a:gd name="connsiteX13" fmla="*/ 0 w 882869"/>
              <a:gd name="connsiteY13" fmla="*/ 3337408 h 4672371"/>
              <a:gd name="connsiteX14" fmla="*/ 0 w 882869"/>
              <a:gd name="connsiteY14" fmla="*/ 2669926 h 4672371"/>
              <a:gd name="connsiteX15" fmla="*/ 0 w 882869"/>
              <a:gd name="connsiteY15" fmla="*/ 1908997 h 4672371"/>
              <a:gd name="connsiteX16" fmla="*/ 0 w 882869"/>
              <a:gd name="connsiteY16" fmla="*/ 1334963 h 4672371"/>
              <a:gd name="connsiteX17" fmla="*/ 0 w 882869"/>
              <a:gd name="connsiteY17" fmla="*/ 620758 h 4672371"/>
              <a:gd name="connsiteX18" fmla="*/ 0 w 882869"/>
              <a:gd name="connsiteY18" fmla="*/ 0 h 46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2869" h="4672371" fill="none" extrusionOk="0">
                <a:moveTo>
                  <a:pt x="0" y="0"/>
                </a:moveTo>
                <a:cubicBezTo>
                  <a:pt x="141124" y="-17712"/>
                  <a:pt x="289378" y="3406"/>
                  <a:pt x="423777" y="0"/>
                </a:cubicBezTo>
                <a:cubicBezTo>
                  <a:pt x="558176" y="-3406"/>
                  <a:pt x="746007" y="10119"/>
                  <a:pt x="882869" y="0"/>
                </a:cubicBezTo>
                <a:cubicBezTo>
                  <a:pt x="870216" y="158000"/>
                  <a:pt x="861445" y="471793"/>
                  <a:pt x="882869" y="620758"/>
                </a:cubicBezTo>
                <a:cubicBezTo>
                  <a:pt x="904293" y="769723"/>
                  <a:pt x="857382" y="1091241"/>
                  <a:pt x="882869" y="1288239"/>
                </a:cubicBezTo>
                <a:cubicBezTo>
                  <a:pt x="908356" y="1485237"/>
                  <a:pt x="858180" y="1616433"/>
                  <a:pt x="882869" y="1815550"/>
                </a:cubicBezTo>
                <a:cubicBezTo>
                  <a:pt x="907558" y="2014667"/>
                  <a:pt x="879295" y="2123694"/>
                  <a:pt x="882869" y="2342860"/>
                </a:cubicBezTo>
                <a:cubicBezTo>
                  <a:pt x="886444" y="2562026"/>
                  <a:pt x="861129" y="2693772"/>
                  <a:pt x="882869" y="3010342"/>
                </a:cubicBezTo>
                <a:cubicBezTo>
                  <a:pt x="904609" y="3326912"/>
                  <a:pt x="897949" y="3299819"/>
                  <a:pt x="882869" y="3584376"/>
                </a:cubicBezTo>
                <a:cubicBezTo>
                  <a:pt x="867789" y="3868933"/>
                  <a:pt x="839158" y="4355412"/>
                  <a:pt x="882869" y="4672371"/>
                </a:cubicBezTo>
                <a:cubicBezTo>
                  <a:pt x="691742" y="4659316"/>
                  <a:pt x="624004" y="4674097"/>
                  <a:pt x="459092" y="4672371"/>
                </a:cubicBezTo>
                <a:cubicBezTo>
                  <a:pt x="294180" y="4670645"/>
                  <a:pt x="199029" y="4668471"/>
                  <a:pt x="0" y="4672371"/>
                </a:cubicBezTo>
                <a:cubicBezTo>
                  <a:pt x="16176" y="4347595"/>
                  <a:pt x="-34682" y="4163445"/>
                  <a:pt x="0" y="3958166"/>
                </a:cubicBezTo>
                <a:cubicBezTo>
                  <a:pt x="34682" y="3752888"/>
                  <a:pt x="-16273" y="3466655"/>
                  <a:pt x="0" y="3337408"/>
                </a:cubicBezTo>
                <a:cubicBezTo>
                  <a:pt x="16273" y="3208161"/>
                  <a:pt x="26560" y="2805530"/>
                  <a:pt x="0" y="2669926"/>
                </a:cubicBezTo>
                <a:cubicBezTo>
                  <a:pt x="-26560" y="2534322"/>
                  <a:pt x="24183" y="2111710"/>
                  <a:pt x="0" y="1908997"/>
                </a:cubicBezTo>
                <a:cubicBezTo>
                  <a:pt x="-24183" y="1706284"/>
                  <a:pt x="20968" y="1471229"/>
                  <a:pt x="0" y="1334963"/>
                </a:cubicBezTo>
                <a:cubicBezTo>
                  <a:pt x="-20968" y="1198697"/>
                  <a:pt x="-10579" y="815702"/>
                  <a:pt x="0" y="620758"/>
                </a:cubicBezTo>
                <a:cubicBezTo>
                  <a:pt x="10579" y="425815"/>
                  <a:pt x="27284" y="186313"/>
                  <a:pt x="0" y="0"/>
                </a:cubicBezTo>
                <a:close/>
              </a:path>
              <a:path w="882869" h="4672371" stroke="0" extrusionOk="0">
                <a:moveTo>
                  <a:pt x="0" y="0"/>
                </a:moveTo>
                <a:cubicBezTo>
                  <a:pt x="103327" y="-16054"/>
                  <a:pt x="300582" y="8929"/>
                  <a:pt x="432606" y="0"/>
                </a:cubicBezTo>
                <a:cubicBezTo>
                  <a:pt x="564630" y="-8929"/>
                  <a:pt x="667970" y="108"/>
                  <a:pt x="882869" y="0"/>
                </a:cubicBezTo>
                <a:cubicBezTo>
                  <a:pt x="845228" y="252197"/>
                  <a:pt x="882659" y="505483"/>
                  <a:pt x="882869" y="760929"/>
                </a:cubicBezTo>
                <a:cubicBezTo>
                  <a:pt x="883079" y="1016375"/>
                  <a:pt x="852931" y="1197767"/>
                  <a:pt x="882869" y="1428411"/>
                </a:cubicBezTo>
                <a:cubicBezTo>
                  <a:pt x="912807" y="1659055"/>
                  <a:pt x="869981" y="1867185"/>
                  <a:pt x="882869" y="2002445"/>
                </a:cubicBezTo>
                <a:cubicBezTo>
                  <a:pt x="895757" y="2137705"/>
                  <a:pt x="882339" y="2429859"/>
                  <a:pt x="882869" y="2576479"/>
                </a:cubicBezTo>
                <a:cubicBezTo>
                  <a:pt x="883399" y="2723099"/>
                  <a:pt x="865244" y="2914478"/>
                  <a:pt x="882869" y="3243960"/>
                </a:cubicBezTo>
                <a:cubicBezTo>
                  <a:pt x="900494" y="3573442"/>
                  <a:pt x="910972" y="3768916"/>
                  <a:pt x="882869" y="3911442"/>
                </a:cubicBezTo>
                <a:cubicBezTo>
                  <a:pt x="854766" y="4053968"/>
                  <a:pt x="904927" y="4322140"/>
                  <a:pt x="882869" y="4672371"/>
                </a:cubicBezTo>
                <a:cubicBezTo>
                  <a:pt x="761927" y="4668643"/>
                  <a:pt x="574719" y="4683380"/>
                  <a:pt x="459092" y="4672371"/>
                </a:cubicBezTo>
                <a:cubicBezTo>
                  <a:pt x="343465" y="4661362"/>
                  <a:pt x="134023" y="4668626"/>
                  <a:pt x="0" y="4672371"/>
                </a:cubicBezTo>
                <a:cubicBezTo>
                  <a:pt x="21859" y="4428201"/>
                  <a:pt x="-19371" y="4206040"/>
                  <a:pt x="0" y="4051613"/>
                </a:cubicBezTo>
                <a:cubicBezTo>
                  <a:pt x="19371" y="3897186"/>
                  <a:pt x="-26857" y="3691595"/>
                  <a:pt x="0" y="3430855"/>
                </a:cubicBezTo>
                <a:cubicBezTo>
                  <a:pt x="26857" y="3170115"/>
                  <a:pt x="-19539" y="2946614"/>
                  <a:pt x="0" y="2669926"/>
                </a:cubicBezTo>
                <a:cubicBezTo>
                  <a:pt x="19539" y="2393238"/>
                  <a:pt x="-1187" y="2077706"/>
                  <a:pt x="0" y="1908997"/>
                </a:cubicBezTo>
                <a:cubicBezTo>
                  <a:pt x="1187" y="1740288"/>
                  <a:pt x="30130" y="1407385"/>
                  <a:pt x="0" y="1241516"/>
                </a:cubicBezTo>
                <a:cubicBezTo>
                  <a:pt x="-30130" y="1075647"/>
                  <a:pt x="-25408" y="821960"/>
                  <a:pt x="0" y="620758"/>
                </a:cubicBezTo>
                <a:cubicBezTo>
                  <a:pt x="25408" y="419556"/>
                  <a:pt x="3988" y="153101"/>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F48482-7D22-F009-B9F5-B877646D5DEE}"/>
              </a:ext>
            </a:extLst>
          </p:cNvPr>
          <p:cNvSpPr/>
          <p:nvPr/>
        </p:nvSpPr>
        <p:spPr>
          <a:xfrm rot="5400000">
            <a:off x="2446472" y="-2093997"/>
            <a:ext cx="656518" cy="554946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FDC292-B0D7-9946-08D4-DAF903EC5DB9}"/>
              </a:ext>
            </a:extLst>
          </p:cNvPr>
          <p:cNvSpPr txBox="1"/>
          <p:nvPr/>
        </p:nvSpPr>
        <p:spPr>
          <a:xfrm>
            <a:off x="-1000117" y="591988"/>
            <a:ext cx="7757612" cy="707886"/>
          </a:xfrm>
          <a:prstGeom prst="rect">
            <a:avLst/>
          </a:prstGeom>
          <a:noFill/>
        </p:spPr>
        <p:txBody>
          <a:bodyPr wrap="square" rtlCol="0">
            <a:spAutoFit/>
          </a:bodyPr>
          <a:lstStyle/>
          <a:p>
            <a:pPr algn="ctr"/>
            <a:r>
              <a:rPr lang="en-US" sz="4000" b="1" dirty="0">
                <a:solidFill>
                  <a:srgbClr val="58687F"/>
                </a:solidFill>
                <a:latin typeface="Baskerville" panose="02020502070401020303" pitchFamily="18" charset="0"/>
                <a:ea typeface="Baskerville" panose="02020502070401020303" pitchFamily="18" charset="0"/>
              </a:rPr>
              <a:t>Brain Anatomy Quiz</a:t>
            </a:r>
          </a:p>
        </p:txBody>
      </p:sp>
      <p:sp>
        <p:nvSpPr>
          <p:cNvPr id="8" name="TextBox 7">
            <a:extLst>
              <a:ext uri="{FF2B5EF4-FFF2-40B4-BE49-F238E27FC236}">
                <a16:creationId xmlns:a16="http://schemas.microsoft.com/office/drawing/2014/main" id="{06957FD2-B95D-5CCC-4C0C-52639D70F256}"/>
              </a:ext>
            </a:extLst>
          </p:cNvPr>
          <p:cNvSpPr txBox="1"/>
          <p:nvPr/>
        </p:nvSpPr>
        <p:spPr>
          <a:xfrm>
            <a:off x="308252" y="1535115"/>
            <a:ext cx="5140873" cy="5016758"/>
          </a:xfrm>
          <a:prstGeom prst="rect">
            <a:avLst/>
          </a:prstGeom>
          <a:noFill/>
        </p:spPr>
        <p:txBody>
          <a:bodyPr wrap="square" rtlCol="0">
            <a:spAutoFit/>
          </a:bodyPr>
          <a:lstStyle/>
          <a:p>
            <a:r>
              <a:rPr lang="en-US" sz="2000" dirty="0">
                <a:effectLst/>
                <a:latin typeface="Century Gothic" panose="020B0502020202020204" pitchFamily="34" charset="0"/>
              </a:rPr>
              <a:t>1. What part of the brain is responsible for coordinating voluntary movements and balance?</a:t>
            </a:r>
          </a:p>
          <a:p>
            <a:r>
              <a:rPr lang="en-US" sz="2000" dirty="0">
                <a:effectLst/>
                <a:latin typeface="Century Gothic" panose="020B0502020202020204" pitchFamily="34" charset="0"/>
              </a:rPr>
              <a:t>   </a:t>
            </a:r>
            <a:r>
              <a:rPr lang="en-US" sz="2000" dirty="0">
                <a:effectLst/>
                <a:highlight>
                  <a:srgbClr val="94C1BD"/>
                </a:highlight>
                <a:latin typeface="Century Gothic" panose="020B0502020202020204" pitchFamily="34" charset="0"/>
              </a:rPr>
              <a:t>a) Cerebellum</a:t>
            </a:r>
          </a:p>
          <a:p>
            <a:r>
              <a:rPr lang="en-US" sz="2000" dirty="0">
                <a:effectLst/>
                <a:latin typeface="Century Gothic" panose="020B0502020202020204" pitchFamily="34" charset="0"/>
              </a:rPr>
              <a:t>   b) Frontal lobe</a:t>
            </a:r>
          </a:p>
          <a:p>
            <a:r>
              <a:rPr lang="en-US" sz="2000" dirty="0">
                <a:effectLst/>
                <a:latin typeface="Century Gothic" panose="020B0502020202020204" pitchFamily="34" charset="0"/>
              </a:rPr>
              <a:t>   c) Occipital lobe</a:t>
            </a:r>
          </a:p>
          <a:p>
            <a:r>
              <a:rPr lang="en-US" sz="2000" dirty="0">
                <a:effectLst/>
                <a:latin typeface="Century Gothic" panose="020B0502020202020204" pitchFamily="34" charset="0"/>
              </a:rPr>
              <a:t>   d) Brainstem</a:t>
            </a:r>
          </a:p>
          <a:p>
            <a:br>
              <a:rPr lang="en-US" sz="2000" dirty="0">
                <a:effectLst/>
                <a:latin typeface="Century Gothic" panose="020B0502020202020204" pitchFamily="34" charset="0"/>
              </a:rPr>
            </a:br>
            <a:endParaRPr lang="en-US" sz="2000" dirty="0">
              <a:effectLst/>
              <a:latin typeface="Century Gothic" panose="020B0502020202020204" pitchFamily="34" charset="0"/>
            </a:endParaRPr>
          </a:p>
          <a:p>
            <a:r>
              <a:rPr lang="en-US" sz="2000" dirty="0">
                <a:effectLst/>
                <a:latin typeface="Century Gothic" panose="020B0502020202020204" pitchFamily="34" charset="0"/>
              </a:rPr>
              <a:t>2. Which area of the brain is associated with processing sensory information such as touch, temperature, and pain?</a:t>
            </a:r>
          </a:p>
          <a:p>
            <a:r>
              <a:rPr lang="en-US" sz="2000" dirty="0">
                <a:effectLst/>
                <a:latin typeface="Century Gothic" panose="020B0502020202020204" pitchFamily="34" charset="0"/>
              </a:rPr>
              <a:t>   </a:t>
            </a:r>
            <a:r>
              <a:rPr lang="en-US" sz="2000" dirty="0">
                <a:effectLst/>
                <a:highlight>
                  <a:srgbClr val="94C1BD"/>
                </a:highlight>
                <a:latin typeface="Century Gothic" panose="020B0502020202020204" pitchFamily="34" charset="0"/>
              </a:rPr>
              <a:t>a) Parietal lobe</a:t>
            </a:r>
          </a:p>
          <a:p>
            <a:r>
              <a:rPr lang="en-US" sz="2000" dirty="0">
                <a:effectLst/>
                <a:latin typeface="Century Gothic" panose="020B0502020202020204" pitchFamily="34" charset="0"/>
              </a:rPr>
              <a:t>   b) Temporal lobe</a:t>
            </a:r>
          </a:p>
          <a:p>
            <a:r>
              <a:rPr lang="en-US" sz="2000" dirty="0">
                <a:effectLst/>
                <a:latin typeface="Century Gothic" panose="020B0502020202020204" pitchFamily="34" charset="0"/>
              </a:rPr>
              <a:t>   c) Occipital lobe</a:t>
            </a:r>
          </a:p>
          <a:p>
            <a:r>
              <a:rPr lang="en-US" sz="2000" dirty="0">
                <a:effectLst/>
                <a:latin typeface="Century Gothic" panose="020B0502020202020204" pitchFamily="34" charset="0"/>
              </a:rPr>
              <a:t>   d) Amygdala</a:t>
            </a:r>
          </a:p>
        </p:txBody>
      </p:sp>
      <p:sp>
        <p:nvSpPr>
          <p:cNvPr id="5" name="TextBox 4">
            <a:extLst>
              <a:ext uri="{FF2B5EF4-FFF2-40B4-BE49-F238E27FC236}">
                <a16:creationId xmlns:a16="http://schemas.microsoft.com/office/drawing/2014/main" id="{9727CF10-66AC-125E-D1A2-F30F985576D4}"/>
              </a:ext>
            </a:extLst>
          </p:cNvPr>
          <p:cNvSpPr txBox="1"/>
          <p:nvPr/>
        </p:nvSpPr>
        <p:spPr>
          <a:xfrm>
            <a:off x="6096000" y="251207"/>
            <a:ext cx="5140873" cy="6355586"/>
          </a:xfrm>
          <a:prstGeom prst="rect">
            <a:avLst/>
          </a:prstGeom>
          <a:noFill/>
        </p:spPr>
        <p:txBody>
          <a:bodyPr wrap="square" rtlCol="0">
            <a:spAutoFit/>
          </a:bodyPr>
          <a:lstStyle/>
          <a:p>
            <a:r>
              <a:rPr lang="en-US" sz="1850" dirty="0">
                <a:effectLst/>
                <a:latin typeface="Century Gothic" panose="020B0502020202020204" pitchFamily="34" charset="0"/>
              </a:rPr>
              <a:t>3. The hippocampus is primarily involved in:</a:t>
            </a:r>
          </a:p>
          <a:p>
            <a:r>
              <a:rPr lang="en-US" sz="1850" dirty="0">
                <a:effectLst/>
                <a:latin typeface="Century Gothic" panose="020B0502020202020204" pitchFamily="34" charset="0"/>
              </a:rPr>
              <a:t>   a) Emotional regulation</a:t>
            </a:r>
          </a:p>
          <a:p>
            <a:r>
              <a:rPr lang="en-US" sz="1850" dirty="0">
                <a:effectLst/>
                <a:latin typeface="Century Gothic" panose="020B0502020202020204" pitchFamily="34" charset="0"/>
              </a:rPr>
              <a:t>   b) Motor control</a:t>
            </a:r>
          </a:p>
          <a:p>
            <a:r>
              <a:rPr lang="en-US" sz="1850" dirty="0">
                <a:effectLst/>
                <a:latin typeface="Century Gothic" panose="020B0502020202020204" pitchFamily="34" charset="0"/>
              </a:rPr>
              <a:t>   </a:t>
            </a:r>
            <a:r>
              <a:rPr lang="en-US" sz="1850" dirty="0">
                <a:effectLst/>
                <a:highlight>
                  <a:srgbClr val="94C1BD"/>
                </a:highlight>
                <a:latin typeface="Century Gothic" panose="020B0502020202020204" pitchFamily="34" charset="0"/>
              </a:rPr>
              <a:t>c) Long-term memory formation</a:t>
            </a:r>
          </a:p>
          <a:p>
            <a:r>
              <a:rPr lang="en-US" sz="1850" dirty="0">
                <a:effectLst/>
                <a:latin typeface="Century Gothic" panose="020B0502020202020204" pitchFamily="34" charset="0"/>
              </a:rPr>
              <a:t>   d) Vision processing</a:t>
            </a:r>
          </a:p>
          <a:p>
            <a:endParaRPr lang="en-US" sz="1850" dirty="0">
              <a:effectLst/>
              <a:latin typeface="Century Gothic" panose="020B0502020202020204" pitchFamily="34" charset="0"/>
            </a:endParaRPr>
          </a:p>
          <a:p>
            <a:r>
              <a:rPr lang="en-US" sz="1850" dirty="0">
                <a:effectLst/>
                <a:latin typeface="Century Gothic" panose="020B0502020202020204" pitchFamily="34" charset="0"/>
              </a:rPr>
              <a:t>4. What part of the brain plays a crucial role in language comprehension and processing?</a:t>
            </a:r>
          </a:p>
          <a:p>
            <a:r>
              <a:rPr lang="en-US" sz="1850" dirty="0">
                <a:effectLst/>
                <a:latin typeface="Century Gothic" panose="020B0502020202020204" pitchFamily="34" charset="0"/>
              </a:rPr>
              <a:t>   a) Frontal lobe</a:t>
            </a:r>
          </a:p>
          <a:p>
            <a:r>
              <a:rPr lang="en-US" sz="1850" dirty="0">
                <a:effectLst/>
                <a:latin typeface="Century Gothic" panose="020B0502020202020204" pitchFamily="34" charset="0"/>
              </a:rPr>
              <a:t>   </a:t>
            </a:r>
            <a:r>
              <a:rPr lang="en-US" sz="1850" dirty="0">
                <a:effectLst/>
                <a:highlight>
                  <a:srgbClr val="94C1BD"/>
                </a:highlight>
                <a:latin typeface="Century Gothic" panose="020B0502020202020204" pitchFamily="34" charset="0"/>
              </a:rPr>
              <a:t>b) Temporal lobe</a:t>
            </a:r>
          </a:p>
          <a:p>
            <a:r>
              <a:rPr lang="en-US" sz="1850" dirty="0">
                <a:effectLst/>
                <a:latin typeface="Century Gothic" panose="020B0502020202020204" pitchFamily="34" charset="0"/>
              </a:rPr>
              <a:t>   c) Parietal lobe</a:t>
            </a:r>
          </a:p>
          <a:p>
            <a:r>
              <a:rPr lang="en-US" sz="1850" dirty="0">
                <a:effectLst/>
                <a:latin typeface="Century Gothic" panose="020B0502020202020204" pitchFamily="34" charset="0"/>
              </a:rPr>
              <a:t>   d) Cerebellum</a:t>
            </a:r>
            <a:br>
              <a:rPr lang="en-US" sz="1850" dirty="0">
                <a:effectLst/>
                <a:latin typeface="Century Gothic" panose="020B0502020202020204" pitchFamily="34" charset="0"/>
              </a:rPr>
            </a:br>
            <a:endParaRPr lang="en-US" sz="1850" dirty="0">
              <a:effectLst/>
              <a:latin typeface="Century Gothic" panose="020B0502020202020204" pitchFamily="34" charset="0"/>
            </a:endParaRPr>
          </a:p>
          <a:p>
            <a:r>
              <a:rPr lang="en-US" sz="1850" dirty="0">
                <a:effectLst/>
                <a:latin typeface="Century Gothic" panose="020B0502020202020204" pitchFamily="34" charset="0"/>
              </a:rPr>
              <a:t>5. The brainstem controls essential functions like breathing, heart rate, and digestion. Which of the following is part of the brainstem?</a:t>
            </a:r>
          </a:p>
          <a:p>
            <a:r>
              <a:rPr lang="en-US" sz="1850" dirty="0">
                <a:effectLst/>
                <a:latin typeface="Century Gothic" panose="020B0502020202020204" pitchFamily="34" charset="0"/>
              </a:rPr>
              <a:t>   a) Thalamus</a:t>
            </a:r>
          </a:p>
          <a:p>
            <a:r>
              <a:rPr lang="en-US" sz="1850" dirty="0">
                <a:effectLst/>
                <a:latin typeface="Century Gothic" panose="020B0502020202020204" pitchFamily="34" charset="0"/>
              </a:rPr>
              <a:t>   b) Hypothalamus</a:t>
            </a:r>
          </a:p>
          <a:p>
            <a:r>
              <a:rPr lang="en-US" sz="1850" dirty="0">
                <a:effectLst/>
                <a:latin typeface="Century Gothic" panose="020B0502020202020204" pitchFamily="34" charset="0"/>
              </a:rPr>
              <a:t>   </a:t>
            </a:r>
            <a:r>
              <a:rPr lang="en-US" sz="1850" dirty="0">
                <a:effectLst/>
                <a:highlight>
                  <a:srgbClr val="94C1BD"/>
                </a:highlight>
                <a:latin typeface="Century Gothic" panose="020B0502020202020204" pitchFamily="34" charset="0"/>
              </a:rPr>
              <a:t>c) Midbrain</a:t>
            </a:r>
          </a:p>
          <a:p>
            <a:r>
              <a:rPr lang="en-US" sz="1850" dirty="0">
                <a:effectLst/>
                <a:latin typeface="Century Gothic" panose="020B0502020202020204" pitchFamily="34" charset="0"/>
              </a:rPr>
              <a:t>   d) Corpus callosum</a:t>
            </a:r>
          </a:p>
        </p:txBody>
      </p:sp>
    </p:spTree>
    <p:extLst>
      <p:ext uri="{BB962C8B-B14F-4D97-AF65-F5344CB8AC3E}">
        <p14:creationId xmlns:p14="http://schemas.microsoft.com/office/powerpoint/2010/main" val="884923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73FBA5AC-3E8C-F4D5-3E45-6F4E43F40F9D}"/>
              </a:ext>
            </a:extLst>
          </p:cNvPr>
          <p:cNvPicPr>
            <a:picLocks noChangeAspect="1"/>
          </p:cNvPicPr>
          <p:nvPr/>
        </p:nvPicPr>
        <p:blipFill rotWithShape="1">
          <a:blip r:embed="rId2">
            <a:alphaModFix amt="84000"/>
          </a:blip>
          <a:srcRect l="-263" t="7802" b="7802"/>
          <a:stretch/>
        </p:blipFill>
        <p:spPr>
          <a:xfrm>
            <a:off x="-31972" y="0"/>
            <a:ext cx="12223972" cy="6858000"/>
          </a:xfrm>
          <a:prstGeom prst="rect">
            <a:avLst/>
          </a:prstGeom>
          <a:effectLst/>
        </p:spPr>
      </p:pic>
      <p:grpSp>
        <p:nvGrpSpPr>
          <p:cNvPr id="6" name="Group 5">
            <a:extLst>
              <a:ext uri="{FF2B5EF4-FFF2-40B4-BE49-F238E27FC236}">
                <a16:creationId xmlns:a16="http://schemas.microsoft.com/office/drawing/2014/main" id="{6FBF1F9A-78F3-F155-E1FF-941A7C42C4CE}"/>
              </a:ext>
            </a:extLst>
          </p:cNvPr>
          <p:cNvGrpSpPr/>
          <p:nvPr/>
        </p:nvGrpSpPr>
        <p:grpSpPr>
          <a:xfrm>
            <a:off x="848056" y="1111689"/>
            <a:ext cx="5231958" cy="5096287"/>
            <a:chOff x="6300036" y="524926"/>
            <a:chExt cx="5231958" cy="5096287"/>
          </a:xfrm>
        </p:grpSpPr>
        <p:sp>
          <p:nvSpPr>
            <p:cNvPr id="2" name="TextBox 1">
              <a:extLst>
                <a:ext uri="{FF2B5EF4-FFF2-40B4-BE49-F238E27FC236}">
                  <a16:creationId xmlns:a16="http://schemas.microsoft.com/office/drawing/2014/main" id="{1F5ECF3A-FF8F-2F8D-FF7F-EF586FF9C35C}"/>
                </a:ext>
              </a:extLst>
            </p:cNvPr>
            <p:cNvSpPr txBox="1"/>
            <p:nvPr/>
          </p:nvSpPr>
          <p:spPr>
            <a:xfrm>
              <a:off x="6389870" y="4051553"/>
              <a:ext cx="5142124" cy="1569660"/>
            </a:xfrm>
            <a:prstGeom prst="rect">
              <a:avLst/>
            </a:prstGeom>
            <a:noFill/>
          </p:spPr>
          <p:txBody>
            <a:bodyPr wrap="square" rtlCol="0">
              <a:spAutoFit/>
            </a:bodyPr>
            <a:lstStyle/>
            <a:p>
              <a:r>
                <a:rPr lang="en-US" sz="4800" dirty="0">
                  <a:solidFill>
                    <a:srgbClr val="8BB7B7"/>
                  </a:solidFill>
                  <a:latin typeface="Chalkduster" panose="03050602040202020205" pitchFamily="66" charset="77"/>
                  <a:ea typeface="Baskerville" panose="02020502070401020303" pitchFamily="18" charset="0"/>
                </a:rPr>
                <a:t>Learning Strategies</a:t>
              </a:r>
              <a:endParaRPr lang="en-US" sz="4800" dirty="0">
                <a:solidFill>
                  <a:srgbClr val="8BB7B7"/>
                </a:solidFill>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6300036" y="524926"/>
              <a:ext cx="4483279" cy="1107996"/>
            </a:xfrm>
            <a:prstGeom prst="rect">
              <a:avLst/>
            </a:prstGeom>
            <a:noFill/>
          </p:spPr>
          <p:txBody>
            <a:bodyPr wrap="non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Three</a:t>
              </a:r>
              <a:endParaRPr lang="en-US" sz="8800" b="1" dirty="0">
                <a:solidFill>
                  <a:srgbClr val="E4E6E8"/>
                </a:solidFill>
                <a:latin typeface="Baskerville" panose="02020502070401020303" pitchFamily="18" charset="0"/>
                <a:ea typeface="Baskerville" panose="02020502070401020303" pitchFamily="18" charset="0"/>
              </a:endParaRPr>
            </a:p>
          </p:txBody>
        </p:sp>
      </p:grpSp>
    </p:spTree>
    <p:extLst>
      <p:ext uri="{BB962C8B-B14F-4D97-AF65-F5344CB8AC3E}">
        <p14:creationId xmlns:p14="http://schemas.microsoft.com/office/powerpoint/2010/main" val="2566921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BF1F9A-78F3-F155-E1FF-941A7C42C4CE}"/>
              </a:ext>
            </a:extLst>
          </p:cNvPr>
          <p:cNvGrpSpPr/>
          <p:nvPr/>
        </p:nvGrpSpPr>
        <p:grpSpPr>
          <a:xfrm>
            <a:off x="5265684" y="1462194"/>
            <a:ext cx="6746344" cy="4891664"/>
            <a:chOff x="5175743" y="819956"/>
            <a:chExt cx="6746344" cy="4891664"/>
          </a:xfrm>
        </p:grpSpPr>
        <p:sp>
          <p:nvSpPr>
            <p:cNvPr id="2" name="TextBox 1">
              <a:extLst>
                <a:ext uri="{FF2B5EF4-FFF2-40B4-BE49-F238E27FC236}">
                  <a16:creationId xmlns:a16="http://schemas.microsoft.com/office/drawing/2014/main" id="{1F5ECF3A-FF8F-2F8D-FF7F-EF586FF9C35C}"/>
                </a:ext>
              </a:extLst>
            </p:cNvPr>
            <p:cNvSpPr txBox="1"/>
            <p:nvPr/>
          </p:nvSpPr>
          <p:spPr>
            <a:xfrm>
              <a:off x="5367985" y="1984509"/>
              <a:ext cx="6361860" cy="3727111"/>
            </a:xfrm>
            <a:prstGeom prst="rect">
              <a:avLst/>
            </a:prstGeom>
            <a:noFill/>
          </p:spPr>
          <p:txBody>
            <a:bodyPr wrap="square" rtlCol="0">
              <a:spAutoFit/>
            </a:bodyPr>
            <a:lstStyle/>
            <a:p>
              <a:pPr algn="l">
                <a:lnSpc>
                  <a:spcPct val="150000"/>
                </a:lnSpc>
              </a:pPr>
              <a:r>
                <a:rPr lang="en-US" sz="2000" dirty="0">
                  <a:solidFill>
                    <a:srgbClr val="272D5A"/>
                  </a:solidFill>
                  <a:latin typeface="Century Gothic" panose="020B0502020202020204" pitchFamily="34" charset="0"/>
                  <a:ea typeface="Geneva" panose="020B0503030404040204" pitchFamily="34" charset="0"/>
                </a:rPr>
                <a:t>Richard Feynman was a Nobel Prize-winning theoretical physicist who believed teaching served two important purposes: to keep engaged in his field's underlying principles and to contribute to the world.</a:t>
              </a:r>
            </a:p>
            <a:p>
              <a:pPr algn="l">
                <a:lnSpc>
                  <a:spcPct val="150000"/>
                </a:lnSpc>
              </a:pPr>
              <a:endParaRPr lang="en-US" sz="2000" dirty="0">
                <a:solidFill>
                  <a:srgbClr val="272D5A"/>
                </a:solidFill>
                <a:latin typeface="Century Gothic" panose="020B0502020202020204" pitchFamily="34" charset="0"/>
                <a:ea typeface="Geneva" panose="020B0503030404040204" pitchFamily="34" charset="0"/>
              </a:endParaRPr>
            </a:p>
            <a:p>
              <a:pPr algn="l">
                <a:lnSpc>
                  <a:spcPct val="150000"/>
                </a:lnSpc>
              </a:pPr>
              <a:r>
                <a:rPr lang="en-US" sz="2000" dirty="0">
                  <a:solidFill>
                    <a:srgbClr val="272D5A"/>
                  </a:solidFill>
                  <a:latin typeface="Century Gothic" panose="020B0502020202020204" pitchFamily="34" charset="0"/>
                  <a:ea typeface="Geneva" panose="020B0503030404040204" pitchFamily="34" charset="0"/>
                </a:rPr>
                <a:t>“I don’t believe I can really do without teaching.” </a:t>
              </a:r>
            </a:p>
            <a:p>
              <a:pPr algn="r">
                <a:lnSpc>
                  <a:spcPct val="150000"/>
                </a:lnSpc>
              </a:pPr>
              <a:r>
                <a:rPr lang="en-US" sz="2000" dirty="0">
                  <a:solidFill>
                    <a:srgbClr val="272D5A"/>
                  </a:solidFill>
                  <a:latin typeface="Century Gothic" panose="020B0502020202020204" pitchFamily="34" charset="0"/>
                  <a:ea typeface="Geneva" panose="020B0503030404040204" pitchFamily="34" charset="0"/>
                </a:rPr>
                <a:t>			</a:t>
              </a:r>
              <a:r>
                <a:rPr lang="en-US" dirty="0">
                  <a:solidFill>
                    <a:srgbClr val="272D5A"/>
                  </a:solidFill>
                  <a:latin typeface="Century Gothic" panose="020B0502020202020204" pitchFamily="34" charset="0"/>
                  <a:ea typeface="Geneva" panose="020B0503030404040204" pitchFamily="34" charset="0"/>
                </a:rPr>
                <a:t>– Richard P. Feynman</a:t>
              </a:r>
            </a:p>
          </p:txBody>
        </p:sp>
        <p:sp>
          <p:nvSpPr>
            <p:cNvPr id="3" name="TextBox 2">
              <a:extLst>
                <a:ext uri="{FF2B5EF4-FFF2-40B4-BE49-F238E27FC236}">
                  <a16:creationId xmlns:a16="http://schemas.microsoft.com/office/drawing/2014/main" id="{23F0DF45-B14A-9E4B-DBC2-85C95E60C0AA}"/>
                </a:ext>
              </a:extLst>
            </p:cNvPr>
            <p:cNvSpPr txBox="1"/>
            <p:nvPr/>
          </p:nvSpPr>
          <p:spPr>
            <a:xfrm>
              <a:off x="5175743" y="819956"/>
              <a:ext cx="6746344" cy="646331"/>
            </a:xfrm>
            <a:prstGeom prst="rect">
              <a:avLst/>
            </a:prstGeom>
            <a:noFill/>
          </p:spPr>
          <p:txBody>
            <a:bodyPr wrap="square" rtlCol="0">
              <a:spAutoFit/>
            </a:bodyPr>
            <a:lstStyle/>
            <a:p>
              <a:r>
                <a:rPr lang="en-US" sz="3600" b="1" dirty="0">
                  <a:solidFill>
                    <a:srgbClr val="272D5A"/>
                  </a:solidFill>
                  <a:latin typeface="Chalkduster" panose="03050602040202020205" pitchFamily="66" charset="77"/>
                  <a:ea typeface="Baskerville" panose="02020502070401020303" pitchFamily="18" charset="0"/>
                </a:rPr>
                <a:t>The Feynman Technique</a:t>
              </a:r>
            </a:p>
          </p:txBody>
        </p:sp>
      </p:grpSp>
      <p:sp>
        <p:nvSpPr>
          <p:cNvPr id="4" name="Rectangle 3">
            <a:extLst>
              <a:ext uri="{FF2B5EF4-FFF2-40B4-BE49-F238E27FC236}">
                <a16:creationId xmlns:a16="http://schemas.microsoft.com/office/drawing/2014/main" id="{032391ED-84F6-92A1-6493-EB4D31665788}"/>
              </a:ext>
            </a:extLst>
          </p:cNvPr>
          <p:cNvSpPr/>
          <p:nvPr/>
        </p:nvSpPr>
        <p:spPr>
          <a:xfrm>
            <a:off x="617482" y="614854"/>
            <a:ext cx="4210691" cy="5628291"/>
          </a:xfrm>
          <a:prstGeom prst="rect">
            <a:avLst/>
          </a:prstGeom>
          <a:solidFill>
            <a:srgbClr val="94C1BD">
              <a:alpha val="551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Richard Feynman: The 1st Principle For Life - Thomas Oppong">
            <a:extLst>
              <a:ext uri="{FF2B5EF4-FFF2-40B4-BE49-F238E27FC236}">
                <a16:creationId xmlns:a16="http://schemas.microsoft.com/office/drawing/2014/main" id="{00411152-2321-4A9F-4936-CD72CCC84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34" r="19291"/>
          <a:stretch/>
        </p:blipFill>
        <p:spPr bwMode="auto">
          <a:xfrm>
            <a:off x="179971" y="993227"/>
            <a:ext cx="4210691" cy="562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987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63567C-19CA-3757-F624-BE4C0459487D}"/>
              </a:ext>
            </a:extLst>
          </p:cNvPr>
          <p:cNvSpPr/>
          <p:nvPr/>
        </p:nvSpPr>
        <p:spPr>
          <a:xfrm flipH="1">
            <a:off x="-14812" y="3763901"/>
            <a:ext cx="12192000" cy="3094099"/>
          </a:xfrm>
          <a:prstGeom prst="rect">
            <a:avLst/>
          </a:prstGeom>
          <a:solidFill>
            <a:srgbClr val="94C1BD">
              <a:alpha val="551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FDC292-B0D7-9946-08D4-DAF903EC5DB9}"/>
              </a:ext>
            </a:extLst>
          </p:cNvPr>
          <p:cNvSpPr txBox="1"/>
          <p:nvPr/>
        </p:nvSpPr>
        <p:spPr>
          <a:xfrm>
            <a:off x="1970455" y="834845"/>
            <a:ext cx="8251090" cy="923330"/>
          </a:xfrm>
          <a:prstGeom prst="rect">
            <a:avLst/>
          </a:prstGeom>
          <a:noFill/>
        </p:spPr>
        <p:txBody>
          <a:bodyPr wrap="square" rtlCol="0">
            <a:spAutoFit/>
          </a:bodyPr>
          <a:lstStyle/>
          <a:p>
            <a:pPr algn="ctr"/>
            <a:r>
              <a:rPr lang="en-US" sz="5400" b="1" dirty="0">
                <a:solidFill>
                  <a:srgbClr val="58687F"/>
                </a:solidFill>
                <a:latin typeface="Chalkduster" panose="03050602040202020205" pitchFamily="66" charset="77"/>
                <a:ea typeface="Baskerville" panose="02020502070401020303" pitchFamily="18" charset="0"/>
              </a:rPr>
              <a:t>The 4-Step Process</a:t>
            </a:r>
            <a:endParaRPr lang="en-US" sz="6600" b="1" dirty="0">
              <a:solidFill>
                <a:srgbClr val="58687F"/>
              </a:solidFill>
              <a:latin typeface="Chalkduster" panose="03050602040202020205" pitchFamily="66" charset="77"/>
              <a:ea typeface="Baskerville" panose="02020502070401020303" pitchFamily="18" charset="0"/>
            </a:endParaRPr>
          </a:p>
        </p:txBody>
      </p:sp>
      <p:sp>
        <p:nvSpPr>
          <p:cNvPr id="14" name="Rounded Rectangle 13">
            <a:extLst>
              <a:ext uri="{FF2B5EF4-FFF2-40B4-BE49-F238E27FC236}">
                <a16:creationId xmlns:a16="http://schemas.microsoft.com/office/drawing/2014/main" id="{1674F037-72BC-4C80-99D7-9A8FB9A9E582}"/>
              </a:ext>
            </a:extLst>
          </p:cNvPr>
          <p:cNvSpPr/>
          <p:nvPr/>
        </p:nvSpPr>
        <p:spPr>
          <a:xfrm>
            <a:off x="903600" y="2638603"/>
            <a:ext cx="2301983" cy="3384552"/>
          </a:xfrm>
          <a:prstGeom prst="roundRect">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DC7E468E-1342-E378-85D0-3E12D3752E83}"/>
              </a:ext>
            </a:extLst>
          </p:cNvPr>
          <p:cNvSpPr/>
          <p:nvPr/>
        </p:nvSpPr>
        <p:spPr>
          <a:xfrm>
            <a:off x="3587998" y="2637888"/>
            <a:ext cx="2301983" cy="3384547"/>
          </a:xfrm>
          <a:prstGeom prst="roundRect">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3982678-5F38-C61A-91BA-978D09D12215}"/>
              </a:ext>
            </a:extLst>
          </p:cNvPr>
          <p:cNvSpPr/>
          <p:nvPr/>
        </p:nvSpPr>
        <p:spPr>
          <a:xfrm>
            <a:off x="6287207" y="2637888"/>
            <a:ext cx="2301983" cy="3384544"/>
          </a:xfrm>
          <a:prstGeom prst="roundRect">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8D64949-3013-0463-C5FD-3DB9BCE58BEC}"/>
              </a:ext>
            </a:extLst>
          </p:cNvPr>
          <p:cNvSpPr txBox="1"/>
          <p:nvPr/>
        </p:nvSpPr>
        <p:spPr>
          <a:xfrm>
            <a:off x="903600" y="2794406"/>
            <a:ext cx="2301983" cy="1200329"/>
          </a:xfrm>
          <a:prstGeom prst="rect">
            <a:avLst/>
          </a:prstGeom>
          <a:noFill/>
        </p:spPr>
        <p:txBody>
          <a:bodyPr wrap="square" rtlCol="0">
            <a:spAutoFit/>
          </a:bodyPr>
          <a:lstStyle/>
          <a:p>
            <a:pPr algn="ctr"/>
            <a:r>
              <a:rPr lang="en-US" sz="2400" dirty="0">
                <a:solidFill>
                  <a:srgbClr val="FFFFFF"/>
                </a:solidFill>
                <a:latin typeface="Century Gothic" panose="020B0502020202020204" pitchFamily="34" charset="0"/>
              </a:rPr>
              <a:t>1.</a:t>
            </a:r>
          </a:p>
          <a:p>
            <a:pPr algn="ctr"/>
            <a:r>
              <a:rPr lang="en-US" sz="2400" dirty="0">
                <a:solidFill>
                  <a:srgbClr val="FFFFFF"/>
                </a:solidFill>
                <a:latin typeface="Century Gothic" panose="020B0502020202020204" pitchFamily="34" charset="0"/>
              </a:rPr>
              <a:t>Choose a subject</a:t>
            </a:r>
          </a:p>
        </p:txBody>
      </p:sp>
      <p:sp>
        <p:nvSpPr>
          <p:cNvPr id="12" name="TextBox 11">
            <a:extLst>
              <a:ext uri="{FF2B5EF4-FFF2-40B4-BE49-F238E27FC236}">
                <a16:creationId xmlns:a16="http://schemas.microsoft.com/office/drawing/2014/main" id="{E7BB798E-22D3-6ADB-36EE-8F41CB2B8A80}"/>
              </a:ext>
            </a:extLst>
          </p:cNvPr>
          <p:cNvSpPr txBox="1"/>
          <p:nvPr/>
        </p:nvSpPr>
        <p:spPr>
          <a:xfrm>
            <a:off x="3587998" y="2794405"/>
            <a:ext cx="2301983" cy="1938992"/>
          </a:xfrm>
          <a:prstGeom prst="rect">
            <a:avLst/>
          </a:prstGeom>
          <a:noFill/>
        </p:spPr>
        <p:txBody>
          <a:bodyPr wrap="square" rtlCol="0">
            <a:spAutoFit/>
          </a:bodyPr>
          <a:lstStyle/>
          <a:p>
            <a:pPr algn="ctr"/>
            <a:r>
              <a:rPr lang="en-US" sz="2400" dirty="0">
                <a:solidFill>
                  <a:srgbClr val="FFFFFF"/>
                </a:solidFill>
                <a:latin typeface="Century Gothic" panose="020B0502020202020204" pitchFamily="34" charset="0"/>
              </a:rPr>
              <a:t>2.</a:t>
            </a:r>
          </a:p>
          <a:p>
            <a:pPr algn="ctr"/>
            <a:r>
              <a:rPr lang="en-US" sz="2400" dirty="0">
                <a:solidFill>
                  <a:srgbClr val="FFFFFF"/>
                </a:solidFill>
                <a:latin typeface="Century Gothic" panose="020B0502020202020204" pitchFamily="34" charset="0"/>
              </a:rPr>
              <a:t>Explain it as if teaching a child or beginner</a:t>
            </a:r>
          </a:p>
        </p:txBody>
      </p:sp>
      <p:sp>
        <p:nvSpPr>
          <p:cNvPr id="13" name="TextBox 12">
            <a:extLst>
              <a:ext uri="{FF2B5EF4-FFF2-40B4-BE49-F238E27FC236}">
                <a16:creationId xmlns:a16="http://schemas.microsoft.com/office/drawing/2014/main" id="{E714B9EB-CD7D-C63F-3154-4534E429A02E}"/>
              </a:ext>
            </a:extLst>
          </p:cNvPr>
          <p:cNvSpPr txBox="1"/>
          <p:nvPr/>
        </p:nvSpPr>
        <p:spPr>
          <a:xfrm>
            <a:off x="6287207" y="2794404"/>
            <a:ext cx="2301983" cy="1554272"/>
          </a:xfrm>
          <a:prstGeom prst="rect">
            <a:avLst/>
          </a:prstGeom>
          <a:noFill/>
        </p:spPr>
        <p:txBody>
          <a:bodyPr wrap="square" rtlCol="0">
            <a:spAutoFit/>
          </a:bodyPr>
          <a:lstStyle/>
          <a:p>
            <a:pPr algn="ctr"/>
            <a:r>
              <a:rPr lang="en-US" sz="2400" dirty="0">
                <a:solidFill>
                  <a:srgbClr val="FFFFFF"/>
                </a:solidFill>
                <a:latin typeface="Century Gothic" panose="020B0502020202020204" pitchFamily="34" charset="0"/>
              </a:rPr>
              <a:t>3.</a:t>
            </a:r>
          </a:p>
          <a:p>
            <a:pPr algn="ctr"/>
            <a:r>
              <a:rPr lang="en-US" sz="2400" dirty="0">
                <a:solidFill>
                  <a:srgbClr val="FFFFFF"/>
                </a:solidFill>
                <a:latin typeface="Century Gothic" panose="020B0502020202020204" pitchFamily="34" charset="0"/>
              </a:rPr>
              <a:t>Reflect on gaps in your </a:t>
            </a:r>
            <a:r>
              <a:rPr lang="en-US" sz="2300" dirty="0">
                <a:solidFill>
                  <a:srgbClr val="FFFFFF"/>
                </a:solidFill>
                <a:latin typeface="Century Gothic" panose="020B0502020202020204" pitchFamily="34" charset="0"/>
              </a:rPr>
              <a:t>understanding</a:t>
            </a:r>
          </a:p>
        </p:txBody>
      </p:sp>
      <p:cxnSp>
        <p:nvCxnSpPr>
          <p:cNvPr id="22" name="Straight Arrow Connector 21">
            <a:extLst>
              <a:ext uri="{FF2B5EF4-FFF2-40B4-BE49-F238E27FC236}">
                <a16:creationId xmlns:a16="http://schemas.microsoft.com/office/drawing/2014/main" id="{F9CAD52A-F291-2E10-36C9-5A48BF0DD0AE}"/>
              </a:ext>
            </a:extLst>
          </p:cNvPr>
          <p:cNvCxnSpPr>
            <a:cxnSpLocks/>
            <a:endCxn id="12" idx="1"/>
          </p:cNvCxnSpPr>
          <p:nvPr/>
        </p:nvCxnSpPr>
        <p:spPr>
          <a:xfrm>
            <a:off x="3205583" y="3763901"/>
            <a:ext cx="382415" cy="0"/>
          </a:xfrm>
          <a:prstGeom prst="straightConnector1">
            <a:avLst/>
          </a:prstGeom>
          <a:ln w="76200">
            <a:solidFill>
              <a:srgbClr val="C57C7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EF43241-0CF6-43F5-ED14-EF4861EADDCE}"/>
              </a:ext>
            </a:extLst>
          </p:cNvPr>
          <p:cNvCxnSpPr>
            <a:cxnSpLocks/>
            <a:stCxn id="12" idx="3"/>
          </p:cNvCxnSpPr>
          <p:nvPr/>
        </p:nvCxnSpPr>
        <p:spPr>
          <a:xfrm>
            <a:off x="5889981" y="3763901"/>
            <a:ext cx="382415" cy="0"/>
          </a:xfrm>
          <a:prstGeom prst="straightConnector1">
            <a:avLst/>
          </a:prstGeom>
          <a:ln w="76200">
            <a:solidFill>
              <a:srgbClr val="C57C7D"/>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5686ADCC-FDF4-407C-290A-EE4352AB4F48}"/>
              </a:ext>
            </a:extLst>
          </p:cNvPr>
          <p:cNvSpPr/>
          <p:nvPr/>
        </p:nvSpPr>
        <p:spPr>
          <a:xfrm>
            <a:off x="8986416" y="2678482"/>
            <a:ext cx="2301983" cy="3343940"/>
          </a:xfrm>
          <a:prstGeom prst="roundRect">
            <a:avLst/>
          </a:prstGeom>
          <a:solidFill>
            <a:srgbClr val="C5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3E11A8E-1C9A-4CBF-1C02-BEE1EB3DCF6F}"/>
              </a:ext>
            </a:extLst>
          </p:cNvPr>
          <p:cNvSpPr txBox="1"/>
          <p:nvPr/>
        </p:nvSpPr>
        <p:spPr>
          <a:xfrm>
            <a:off x="8986416" y="2794406"/>
            <a:ext cx="2301983" cy="1200329"/>
          </a:xfrm>
          <a:prstGeom prst="rect">
            <a:avLst/>
          </a:prstGeom>
          <a:noFill/>
        </p:spPr>
        <p:txBody>
          <a:bodyPr wrap="square" rtlCol="0">
            <a:spAutoFit/>
          </a:bodyPr>
          <a:lstStyle/>
          <a:p>
            <a:pPr algn="ctr"/>
            <a:r>
              <a:rPr lang="en-US" sz="2400" dirty="0">
                <a:solidFill>
                  <a:srgbClr val="FFFFFF"/>
                </a:solidFill>
                <a:latin typeface="Century Gothic" panose="020B0502020202020204" pitchFamily="34" charset="0"/>
              </a:rPr>
              <a:t>4.</a:t>
            </a:r>
          </a:p>
          <a:p>
            <a:pPr algn="ctr"/>
            <a:r>
              <a:rPr lang="en-US" sz="2400" dirty="0">
                <a:solidFill>
                  <a:srgbClr val="FFFFFF"/>
                </a:solidFill>
                <a:latin typeface="Century Gothic" panose="020B0502020202020204" pitchFamily="34" charset="0"/>
              </a:rPr>
              <a:t>Simplify and Repeat</a:t>
            </a:r>
            <a:endParaRPr lang="en-US" sz="2300" dirty="0">
              <a:solidFill>
                <a:srgbClr val="FFFFFF"/>
              </a:solidFill>
              <a:latin typeface="Century Gothic" panose="020B0502020202020204" pitchFamily="34" charset="0"/>
            </a:endParaRPr>
          </a:p>
        </p:txBody>
      </p:sp>
      <p:cxnSp>
        <p:nvCxnSpPr>
          <p:cNvPr id="28" name="Straight Arrow Connector 27">
            <a:extLst>
              <a:ext uri="{FF2B5EF4-FFF2-40B4-BE49-F238E27FC236}">
                <a16:creationId xmlns:a16="http://schemas.microsoft.com/office/drawing/2014/main" id="{028D5846-888D-AE66-DF41-520D7833192F}"/>
              </a:ext>
            </a:extLst>
          </p:cNvPr>
          <p:cNvCxnSpPr>
            <a:cxnSpLocks/>
          </p:cNvCxnSpPr>
          <p:nvPr/>
        </p:nvCxnSpPr>
        <p:spPr>
          <a:xfrm>
            <a:off x="8589190" y="3763901"/>
            <a:ext cx="382415" cy="0"/>
          </a:xfrm>
          <a:prstGeom prst="straightConnector1">
            <a:avLst/>
          </a:prstGeom>
          <a:ln w="76200">
            <a:solidFill>
              <a:srgbClr val="C57C7D"/>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descr="A hand pointing to a dot&#10;&#10;Description automatically generated">
            <a:extLst>
              <a:ext uri="{FF2B5EF4-FFF2-40B4-BE49-F238E27FC236}">
                <a16:creationId xmlns:a16="http://schemas.microsoft.com/office/drawing/2014/main" id="{2ABEBC1F-9CCA-AD2E-D13D-30279E169C40}"/>
              </a:ext>
            </a:extLst>
          </p:cNvPr>
          <p:cNvPicPr>
            <a:picLocks noChangeAspect="1"/>
          </p:cNvPicPr>
          <p:nvPr/>
        </p:nvPicPr>
        <p:blipFill>
          <a:blip r:embed="rId2"/>
          <a:stretch>
            <a:fillRect/>
          </a:stretch>
        </p:blipFill>
        <p:spPr>
          <a:xfrm>
            <a:off x="1353202" y="4398943"/>
            <a:ext cx="1402778" cy="1402778"/>
          </a:xfrm>
          <a:prstGeom prst="rect">
            <a:avLst/>
          </a:prstGeom>
        </p:spPr>
      </p:pic>
      <p:pic>
        <p:nvPicPr>
          <p:cNvPr id="33" name="Picture 32" descr="A white line drawing of a stack of blocks&#10;&#10;Description automatically generated">
            <a:extLst>
              <a:ext uri="{FF2B5EF4-FFF2-40B4-BE49-F238E27FC236}">
                <a16:creationId xmlns:a16="http://schemas.microsoft.com/office/drawing/2014/main" id="{8AA6F806-C035-AEA4-3F4A-AA51DEB11314}"/>
              </a:ext>
            </a:extLst>
          </p:cNvPr>
          <p:cNvPicPr>
            <a:picLocks noChangeAspect="1"/>
          </p:cNvPicPr>
          <p:nvPr/>
        </p:nvPicPr>
        <p:blipFill>
          <a:blip r:embed="rId3"/>
          <a:stretch>
            <a:fillRect/>
          </a:stretch>
        </p:blipFill>
        <p:spPr>
          <a:xfrm>
            <a:off x="4271084" y="4774570"/>
            <a:ext cx="935810" cy="935810"/>
          </a:xfrm>
          <a:prstGeom prst="rect">
            <a:avLst/>
          </a:prstGeom>
        </p:spPr>
      </p:pic>
      <p:pic>
        <p:nvPicPr>
          <p:cNvPr id="35" name="Picture 34" descr="A white line drawing of a question mark in a speech bubble&#10;&#10;Description automatically generated">
            <a:extLst>
              <a:ext uri="{FF2B5EF4-FFF2-40B4-BE49-F238E27FC236}">
                <a16:creationId xmlns:a16="http://schemas.microsoft.com/office/drawing/2014/main" id="{6BC40081-ACA5-3AD5-0423-2D1297F11C3A}"/>
              </a:ext>
            </a:extLst>
          </p:cNvPr>
          <p:cNvPicPr>
            <a:picLocks noChangeAspect="1"/>
          </p:cNvPicPr>
          <p:nvPr/>
        </p:nvPicPr>
        <p:blipFill>
          <a:blip r:embed="rId4"/>
          <a:stretch>
            <a:fillRect/>
          </a:stretch>
        </p:blipFill>
        <p:spPr>
          <a:xfrm>
            <a:off x="6884018" y="4693361"/>
            <a:ext cx="1108360" cy="1108360"/>
          </a:xfrm>
          <a:prstGeom prst="rect">
            <a:avLst/>
          </a:prstGeom>
        </p:spPr>
      </p:pic>
      <p:pic>
        <p:nvPicPr>
          <p:cNvPr id="37" name="Picture 36" descr="A white arrows in a circle&#10;&#10;Description automatically generated">
            <a:extLst>
              <a:ext uri="{FF2B5EF4-FFF2-40B4-BE49-F238E27FC236}">
                <a16:creationId xmlns:a16="http://schemas.microsoft.com/office/drawing/2014/main" id="{595B40B1-0764-B79B-C9F0-7108D77B64B4}"/>
              </a:ext>
            </a:extLst>
          </p:cNvPr>
          <p:cNvPicPr>
            <a:picLocks noChangeAspect="1"/>
          </p:cNvPicPr>
          <p:nvPr/>
        </p:nvPicPr>
        <p:blipFill>
          <a:blip r:embed="rId5"/>
          <a:stretch>
            <a:fillRect/>
          </a:stretch>
        </p:blipFill>
        <p:spPr>
          <a:xfrm>
            <a:off x="9481953" y="4502883"/>
            <a:ext cx="1479184" cy="1479184"/>
          </a:xfrm>
          <a:prstGeom prst="rect">
            <a:avLst/>
          </a:prstGeom>
        </p:spPr>
      </p:pic>
    </p:spTree>
    <p:extLst>
      <p:ext uri="{BB962C8B-B14F-4D97-AF65-F5344CB8AC3E}">
        <p14:creationId xmlns:p14="http://schemas.microsoft.com/office/powerpoint/2010/main" val="209206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BF1F9A-78F3-F155-E1FF-941A7C42C4CE}"/>
              </a:ext>
            </a:extLst>
          </p:cNvPr>
          <p:cNvGrpSpPr/>
          <p:nvPr/>
        </p:nvGrpSpPr>
        <p:grpSpPr>
          <a:xfrm>
            <a:off x="5265684" y="1462194"/>
            <a:ext cx="6746344" cy="4148444"/>
            <a:chOff x="5175743" y="819956"/>
            <a:chExt cx="6746344" cy="4148444"/>
          </a:xfrm>
        </p:grpSpPr>
        <p:sp>
          <p:nvSpPr>
            <p:cNvPr id="2" name="TextBox 1">
              <a:extLst>
                <a:ext uri="{FF2B5EF4-FFF2-40B4-BE49-F238E27FC236}">
                  <a16:creationId xmlns:a16="http://schemas.microsoft.com/office/drawing/2014/main" id="{1F5ECF3A-FF8F-2F8D-FF7F-EF586FF9C35C}"/>
                </a:ext>
              </a:extLst>
            </p:cNvPr>
            <p:cNvSpPr txBox="1"/>
            <p:nvPr/>
          </p:nvSpPr>
          <p:spPr>
            <a:xfrm>
              <a:off x="5367985" y="1466287"/>
              <a:ext cx="6361860" cy="3502113"/>
            </a:xfrm>
            <a:prstGeom prst="rect">
              <a:avLst/>
            </a:prstGeom>
            <a:noFill/>
          </p:spPr>
          <p:txBody>
            <a:bodyPr wrap="square" rtlCol="0">
              <a:spAutoFit/>
            </a:bodyPr>
            <a:lstStyle/>
            <a:p>
              <a:pPr algn="ctr">
                <a:lnSpc>
                  <a:spcPct val="150000"/>
                </a:lnSpc>
              </a:pPr>
              <a:r>
                <a:rPr lang="en-US" sz="2400" dirty="0">
                  <a:solidFill>
                    <a:srgbClr val="272D5A"/>
                  </a:solidFill>
                  <a:latin typeface="Century Gothic" panose="020B0502020202020204" pitchFamily="34" charset="0"/>
                  <a:ea typeface="Geneva" panose="020B0503030404040204" pitchFamily="34" charset="0"/>
                </a:rPr>
                <a:t>Why is it effective?</a:t>
              </a:r>
            </a:p>
            <a:p>
              <a:pPr algn="ctr">
                <a:lnSpc>
                  <a:spcPct val="150000"/>
                </a:lnSpc>
              </a:pPr>
              <a:endParaRPr lang="en-US" b="1" dirty="0">
                <a:solidFill>
                  <a:srgbClr val="272D5A"/>
                </a:solidFill>
                <a:latin typeface="Century Gothic" panose="020B0502020202020204" pitchFamily="34" charset="0"/>
                <a:ea typeface="Geneva" panose="020B0503030404040204" pitchFamily="34" charset="0"/>
              </a:endParaRPr>
            </a:p>
            <a:p>
              <a:pPr>
                <a:lnSpc>
                  <a:spcPct val="150000"/>
                </a:lnSpc>
              </a:pPr>
              <a:r>
                <a:rPr lang="en-US" dirty="0">
                  <a:solidFill>
                    <a:srgbClr val="272D5A"/>
                  </a:solidFill>
                  <a:latin typeface="Century Gothic" panose="020B0502020202020204" pitchFamily="34" charset="0"/>
                  <a:ea typeface="Geneva" panose="020B0503030404040204" pitchFamily="34" charset="0"/>
                </a:rPr>
                <a:t>The Feynman Technique helps us simplify complex or new ideas. Teaching reinforces information while developing communication and critical thinking skills. It helps us recognize gaps and allows us to gain a deeper understanding.</a:t>
              </a:r>
            </a:p>
            <a:p>
              <a:pPr>
                <a:lnSpc>
                  <a:spcPct val="150000"/>
                </a:lnSpc>
              </a:pPr>
              <a:endParaRPr lang="en-US" dirty="0">
                <a:solidFill>
                  <a:srgbClr val="272D5A"/>
                </a:solidFill>
                <a:latin typeface="Century Gothic" panose="020B0502020202020204" pitchFamily="34" charset="0"/>
                <a:ea typeface="Geneva" panose="020B0503030404040204" pitchFamily="34"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5175743" y="819956"/>
              <a:ext cx="6746344" cy="646331"/>
            </a:xfrm>
            <a:prstGeom prst="rect">
              <a:avLst/>
            </a:prstGeom>
            <a:noFill/>
          </p:spPr>
          <p:txBody>
            <a:bodyPr wrap="square" rtlCol="0">
              <a:spAutoFit/>
            </a:bodyPr>
            <a:lstStyle/>
            <a:p>
              <a:r>
                <a:rPr lang="en-US" sz="3600" b="1" dirty="0">
                  <a:solidFill>
                    <a:srgbClr val="272D5A"/>
                  </a:solidFill>
                  <a:latin typeface="Chalkduster" panose="03050602040202020205" pitchFamily="66" charset="77"/>
                  <a:ea typeface="Baskerville" panose="02020502070401020303" pitchFamily="18" charset="0"/>
                </a:rPr>
                <a:t>The Feynman Technique</a:t>
              </a:r>
            </a:p>
          </p:txBody>
        </p:sp>
      </p:grpSp>
      <p:sp>
        <p:nvSpPr>
          <p:cNvPr id="4" name="Rectangle 3">
            <a:extLst>
              <a:ext uri="{FF2B5EF4-FFF2-40B4-BE49-F238E27FC236}">
                <a16:creationId xmlns:a16="http://schemas.microsoft.com/office/drawing/2014/main" id="{032391ED-84F6-92A1-6493-EB4D31665788}"/>
              </a:ext>
            </a:extLst>
          </p:cNvPr>
          <p:cNvSpPr/>
          <p:nvPr/>
        </p:nvSpPr>
        <p:spPr>
          <a:xfrm>
            <a:off x="617482" y="614854"/>
            <a:ext cx="4210691" cy="5628291"/>
          </a:xfrm>
          <a:prstGeom prst="rect">
            <a:avLst/>
          </a:prstGeom>
          <a:solidFill>
            <a:srgbClr val="94C1BD">
              <a:alpha val="551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Richard Feynman: The 1st Principle For Life - Thomas Oppong">
            <a:extLst>
              <a:ext uri="{FF2B5EF4-FFF2-40B4-BE49-F238E27FC236}">
                <a16:creationId xmlns:a16="http://schemas.microsoft.com/office/drawing/2014/main" id="{00411152-2321-4A9F-4936-CD72CCC84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34" r="19291"/>
          <a:stretch/>
        </p:blipFill>
        <p:spPr bwMode="auto">
          <a:xfrm>
            <a:off x="179971" y="993227"/>
            <a:ext cx="4210691" cy="5628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57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09355C-A4C7-3F90-D6D6-2CBD888125A1}"/>
              </a:ext>
            </a:extLst>
          </p:cNvPr>
          <p:cNvSpPr txBox="1"/>
          <p:nvPr/>
        </p:nvSpPr>
        <p:spPr>
          <a:xfrm>
            <a:off x="1234713" y="481793"/>
            <a:ext cx="4955587" cy="830997"/>
          </a:xfrm>
          <a:prstGeom prst="rect">
            <a:avLst/>
          </a:prstGeom>
          <a:noFill/>
        </p:spPr>
        <p:txBody>
          <a:bodyPr wrap="none" rtlCol="0">
            <a:spAutoFit/>
          </a:bodyPr>
          <a:lstStyle/>
          <a:p>
            <a:r>
              <a:rPr lang="en-US" sz="4800">
                <a:solidFill>
                  <a:srgbClr val="5F6F64"/>
                </a:solidFill>
                <a:latin typeface="Baskerville" panose="02020502070401020303" pitchFamily="18" charset="0"/>
                <a:ea typeface="Baskerville" panose="02020502070401020303" pitchFamily="18" charset="0"/>
              </a:rPr>
              <a:t>Mnemonic Devices</a:t>
            </a:r>
          </a:p>
        </p:txBody>
      </p:sp>
      <p:grpSp>
        <p:nvGrpSpPr>
          <p:cNvPr id="19" name="Group 18">
            <a:extLst>
              <a:ext uri="{FF2B5EF4-FFF2-40B4-BE49-F238E27FC236}">
                <a16:creationId xmlns:a16="http://schemas.microsoft.com/office/drawing/2014/main" id="{CFC67873-279E-7DEF-4A41-276A3F1F3EE4}"/>
              </a:ext>
            </a:extLst>
          </p:cNvPr>
          <p:cNvGrpSpPr/>
          <p:nvPr/>
        </p:nvGrpSpPr>
        <p:grpSpPr>
          <a:xfrm>
            <a:off x="1677018" y="2647300"/>
            <a:ext cx="1432956" cy="1766028"/>
            <a:chOff x="1656927" y="2124635"/>
            <a:chExt cx="1432956" cy="1766028"/>
          </a:xfrm>
        </p:grpSpPr>
        <p:sp>
          <p:nvSpPr>
            <p:cNvPr id="3" name="Oval 2">
              <a:extLst>
                <a:ext uri="{FF2B5EF4-FFF2-40B4-BE49-F238E27FC236}">
                  <a16:creationId xmlns:a16="http://schemas.microsoft.com/office/drawing/2014/main" id="{1CFE87F3-D0EB-D377-BEAC-652D690F7F6F}"/>
                </a:ext>
              </a:extLst>
            </p:cNvPr>
            <p:cNvSpPr/>
            <p:nvPr/>
          </p:nvSpPr>
          <p:spPr>
            <a:xfrm>
              <a:off x="1721224" y="2124635"/>
              <a:ext cx="1304365" cy="1304365"/>
            </a:xfrm>
            <a:prstGeom prst="ellipse">
              <a:avLst/>
            </a:prstGeom>
            <a:solidFill>
              <a:srgbClr val="58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7D95EF-4BA4-9216-E546-7685C8EE4976}"/>
                </a:ext>
              </a:extLst>
            </p:cNvPr>
            <p:cNvSpPr txBox="1"/>
            <p:nvPr/>
          </p:nvSpPr>
          <p:spPr>
            <a:xfrm>
              <a:off x="1818606" y="2484429"/>
              <a:ext cx="1109599" cy="584775"/>
            </a:xfrm>
            <a:prstGeom prst="rect">
              <a:avLst/>
            </a:prstGeom>
            <a:noFill/>
          </p:spPr>
          <p:txBody>
            <a:bodyPr wrap="none" rtlCol="0">
              <a:spAutoFit/>
            </a:bodyPr>
            <a:lstStyle/>
            <a:p>
              <a:r>
                <a:rPr lang="en-US" sz="3200" b="1" dirty="0">
                  <a:solidFill>
                    <a:schemeClr val="bg1"/>
                  </a:solidFill>
                  <a:latin typeface="Castellar" panose="020A0402060406010301" pitchFamily="18" charset="77"/>
                  <a:ea typeface="Baskerville" panose="02020502070401020303" pitchFamily="18" charset="0"/>
                </a:rPr>
                <a:t>ABC</a:t>
              </a:r>
            </a:p>
          </p:txBody>
        </p:sp>
        <p:sp>
          <p:nvSpPr>
            <p:cNvPr id="5" name="TextBox 4">
              <a:extLst>
                <a:ext uri="{FF2B5EF4-FFF2-40B4-BE49-F238E27FC236}">
                  <a16:creationId xmlns:a16="http://schemas.microsoft.com/office/drawing/2014/main" id="{F0BE78B6-A37E-6774-2D15-9A00742B5637}"/>
                </a:ext>
              </a:extLst>
            </p:cNvPr>
            <p:cNvSpPr txBox="1"/>
            <p:nvPr/>
          </p:nvSpPr>
          <p:spPr>
            <a:xfrm>
              <a:off x="1656927" y="3428998"/>
              <a:ext cx="1432956" cy="461665"/>
            </a:xfrm>
            <a:prstGeom prst="rect">
              <a:avLst/>
            </a:prstGeom>
            <a:noFill/>
          </p:spPr>
          <p:txBody>
            <a:bodyPr wrap="none" rtlCol="0">
              <a:spAutoFit/>
            </a:bodyPr>
            <a:lstStyle/>
            <a:p>
              <a:r>
                <a:rPr lang="en-US" sz="2400" dirty="0">
                  <a:solidFill>
                    <a:srgbClr val="5F6F64"/>
                  </a:solidFill>
                  <a:latin typeface="Baskerville" panose="02020502070401020303" pitchFamily="18" charset="0"/>
                  <a:ea typeface="Baskerville" panose="02020502070401020303" pitchFamily="18" charset="0"/>
                </a:rPr>
                <a:t>Acronyms</a:t>
              </a:r>
            </a:p>
          </p:txBody>
        </p:sp>
      </p:grpSp>
      <p:grpSp>
        <p:nvGrpSpPr>
          <p:cNvPr id="20" name="Group 19">
            <a:extLst>
              <a:ext uri="{FF2B5EF4-FFF2-40B4-BE49-F238E27FC236}">
                <a16:creationId xmlns:a16="http://schemas.microsoft.com/office/drawing/2014/main" id="{344F6723-47C9-5A50-4EDF-A06B5880BB2E}"/>
              </a:ext>
            </a:extLst>
          </p:cNvPr>
          <p:cNvGrpSpPr/>
          <p:nvPr/>
        </p:nvGrpSpPr>
        <p:grpSpPr>
          <a:xfrm>
            <a:off x="4462537" y="2666175"/>
            <a:ext cx="1740605" cy="1766030"/>
            <a:chOff x="5225695" y="2124633"/>
            <a:chExt cx="1740605" cy="1766030"/>
          </a:xfrm>
        </p:grpSpPr>
        <p:sp>
          <p:nvSpPr>
            <p:cNvPr id="6" name="Oval 5">
              <a:extLst>
                <a:ext uri="{FF2B5EF4-FFF2-40B4-BE49-F238E27FC236}">
                  <a16:creationId xmlns:a16="http://schemas.microsoft.com/office/drawing/2014/main" id="{8E9EC5E9-F1BE-D405-338F-4057F263F274}"/>
                </a:ext>
              </a:extLst>
            </p:cNvPr>
            <p:cNvSpPr/>
            <p:nvPr/>
          </p:nvSpPr>
          <p:spPr>
            <a:xfrm>
              <a:off x="5443816" y="2124633"/>
              <a:ext cx="1304365" cy="1304365"/>
            </a:xfrm>
            <a:prstGeom prst="ellipse">
              <a:avLst/>
            </a:prstGeom>
            <a:solidFill>
              <a:srgbClr val="58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astle scene with solid fill">
              <a:extLst>
                <a:ext uri="{FF2B5EF4-FFF2-40B4-BE49-F238E27FC236}">
                  <a16:creationId xmlns:a16="http://schemas.microsoft.com/office/drawing/2014/main" id="{4A15904F-465D-421F-EDE3-CC541C807D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798" y="2319615"/>
              <a:ext cx="914400" cy="914400"/>
            </a:xfrm>
            <a:prstGeom prst="rect">
              <a:avLst/>
            </a:prstGeom>
          </p:spPr>
        </p:pic>
        <p:sp>
          <p:nvSpPr>
            <p:cNvPr id="9" name="TextBox 8">
              <a:extLst>
                <a:ext uri="{FF2B5EF4-FFF2-40B4-BE49-F238E27FC236}">
                  <a16:creationId xmlns:a16="http://schemas.microsoft.com/office/drawing/2014/main" id="{CDC87A40-F87D-F8BF-25F9-87822262500C}"/>
                </a:ext>
              </a:extLst>
            </p:cNvPr>
            <p:cNvSpPr txBox="1"/>
            <p:nvPr/>
          </p:nvSpPr>
          <p:spPr>
            <a:xfrm>
              <a:off x="5225695" y="3428998"/>
              <a:ext cx="1740605" cy="461665"/>
            </a:xfrm>
            <a:prstGeom prst="rect">
              <a:avLst/>
            </a:prstGeom>
            <a:noFill/>
          </p:spPr>
          <p:txBody>
            <a:bodyPr wrap="none" rtlCol="0">
              <a:spAutoFit/>
            </a:bodyPr>
            <a:lstStyle/>
            <a:p>
              <a:r>
                <a:rPr lang="en-US" sz="2400" dirty="0">
                  <a:solidFill>
                    <a:srgbClr val="5F6F64"/>
                  </a:solidFill>
                  <a:latin typeface="Baskerville" panose="02020502070401020303" pitchFamily="18" charset="0"/>
                  <a:ea typeface="Baskerville" panose="02020502070401020303" pitchFamily="18" charset="0"/>
                </a:rPr>
                <a:t>Mind Palace</a:t>
              </a:r>
            </a:p>
          </p:txBody>
        </p:sp>
      </p:grpSp>
      <p:grpSp>
        <p:nvGrpSpPr>
          <p:cNvPr id="21" name="Group 20">
            <a:extLst>
              <a:ext uri="{FF2B5EF4-FFF2-40B4-BE49-F238E27FC236}">
                <a16:creationId xmlns:a16="http://schemas.microsoft.com/office/drawing/2014/main" id="{A4448F4E-9CAC-4D2F-B41D-EF6BF4E3A936}"/>
              </a:ext>
            </a:extLst>
          </p:cNvPr>
          <p:cNvGrpSpPr/>
          <p:nvPr/>
        </p:nvGrpSpPr>
        <p:grpSpPr>
          <a:xfrm>
            <a:off x="4212596" y="4627188"/>
            <a:ext cx="2240485" cy="2135361"/>
            <a:chOff x="8600968" y="2124633"/>
            <a:chExt cx="2240485" cy="2135361"/>
          </a:xfrm>
        </p:grpSpPr>
        <p:sp>
          <p:nvSpPr>
            <p:cNvPr id="10" name="Oval 9">
              <a:extLst>
                <a:ext uri="{FF2B5EF4-FFF2-40B4-BE49-F238E27FC236}">
                  <a16:creationId xmlns:a16="http://schemas.microsoft.com/office/drawing/2014/main" id="{26207604-D5AD-FBBD-ADC5-E63A221F4CEC}"/>
                </a:ext>
              </a:extLst>
            </p:cNvPr>
            <p:cNvSpPr/>
            <p:nvPr/>
          </p:nvSpPr>
          <p:spPr>
            <a:xfrm>
              <a:off x="9069029" y="2124633"/>
              <a:ext cx="1304365" cy="1304365"/>
            </a:xfrm>
            <a:prstGeom prst="ellipse">
              <a:avLst/>
            </a:prstGeom>
            <a:solidFill>
              <a:srgbClr val="58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Quill with solid fill">
              <a:extLst>
                <a:ext uri="{FF2B5EF4-FFF2-40B4-BE49-F238E27FC236}">
                  <a16:creationId xmlns:a16="http://schemas.microsoft.com/office/drawing/2014/main" id="{E2D877F3-CAF1-8461-CA59-0A2ABE0E4F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64011" y="2319615"/>
              <a:ext cx="914400" cy="914400"/>
            </a:xfrm>
            <a:prstGeom prst="rect">
              <a:avLst/>
            </a:prstGeom>
          </p:spPr>
        </p:pic>
        <p:sp>
          <p:nvSpPr>
            <p:cNvPr id="13" name="TextBox 12">
              <a:extLst>
                <a:ext uri="{FF2B5EF4-FFF2-40B4-BE49-F238E27FC236}">
                  <a16:creationId xmlns:a16="http://schemas.microsoft.com/office/drawing/2014/main" id="{C97BA4C0-DD82-3907-B0E7-71CB1655BDF8}"/>
                </a:ext>
              </a:extLst>
            </p:cNvPr>
            <p:cNvSpPr txBox="1"/>
            <p:nvPr/>
          </p:nvSpPr>
          <p:spPr>
            <a:xfrm>
              <a:off x="8600968" y="3428997"/>
              <a:ext cx="2240485" cy="830997"/>
            </a:xfrm>
            <a:prstGeom prst="rect">
              <a:avLst/>
            </a:prstGeom>
            <a:noFill/>
          </p:spPr>
          <p:txBody>
            <a:bodyPr wrap="none" rtlCol="0">
              <a:spAutoFit/>
            </a:bodyPr>
            <a:lstStyle/>
            <a:p>
              <a:pPr algn="ctr"/>
              <a:r>
                <a:rPr lang="en-US" sz="2400" dirty="0">
                  <a:solidFill>
                    <a:srgbClr val="5F6F64"/>
                  </a:solidFill>
                  <a:latin typeface="Baskerville" panose="02020502070401020303" pitchFamily="18" charset="0"/>
                  <a:ea typeface="Baskerville" panose="02020502070401020303" pitchFamily="18" charset="0"/>
                </a:rPr>
                <a:t>Poetry &amp;</a:t>
              </a:r>
            </a:p>
            <a:p>
              <a:pPr algn="ctr"/>
              <a:r>
                <a:rPr lang="en-US" sz="2400" dirty="0">
                  <a:solidFill>
                    <a:srgbClr val="5F6F64"/>
                  </a:solidFill>
                  <a:latin typeface="Baskerville" panose="02020502070401020303" pitchFamily="18" charset="0"/>
                  <a:ea typeface="Baskerville" panose="02020502070401020303" pitchFamily="18" charset="0"/>
                </a:rPr>
                <a:t>Rhyme Schemes</a:t>
              </a:r>
            </a:p>
          </p:txBody>
        </p:sp>
      </p:grpSp>
      <p:grpSp>
        <p:nvGrpSpPr>
          <p:cNvPr id="22" name="Group 21">
            <a:extLst>
              <a:ext uri="{FF2B5EF4-FFF2-40B4-BE49-F238E27FC236}">
                <a16:creationId xmlns:a16="http://schemas.microsoft.com/office/drawing/2014/main" id="{FF97B07B-01EF-A8D2-6763-C10EFB7DF29B}"/>
              </a:ext>
            </a:extLst>
          </p:cNvPr>
          <p:cNvGrpSpPr/>
          <p:nvPr/>
        </p:nvGrpSpPr>
        <p:grpSpPr>
          <a:xfrm>
            <a:off x="1741312" y="4627188"/>
            <a:ext cx="1304365" cy="1766029"/>
            <a:chOff x="7269428" y="4388957"/>
            <a:chExt cx="1304365" cy="1766029"/>
          </a:xfrm>
        </p:grpSpPr>
        <p:sp>
          <p:nvSpPr>
            <p:cNvPr id="14" name="Oval 13">
              <a:extLst>
                <a:ext uri="{FF2B5EF4-FFF2-40B4-BE49-F238E27FC236}">
                  <a16:creationId xmlns:a16="http://schemas.microsoft.com/office/drawing/2014/main" id="{BBA6EF67-2FF0-8C9D-6455-F4C077B83E21}"/>
                </a:ext>
              </a:extLst>
            </p:cNvPr>
            <p:cNvSpPr/>
            <p:nvPr/>
          </p:nvSpPr>
          <p:spPr>
            <a:xfrm>
              <a:off x="7269428" y="4388957"/>
              <a:ext cx="1304365" cy="1304365"/>
            </a:xfrm>
            <a:prstGeom prst="ellipse">
              <a:avLst/>
            </a:prstGeom>
            <a:solidFill>
              <a:srgbClr val="58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Music with solid fill">
              <a:extLst>
                <a:ext uri="{FF2B5EF4-FFF2-40B4-BE49-F238E27FC236}">
                  <a16:creationId xmlns:a16="http://schemas.microsoft.com/office/drawing/2014/main" id="{0DEE2401-0852-66B4-1200-B06DA85D2B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64410" y="4583939"/>
              <a:ext cx="914400" cy="914400"/>
            </a:xfrm>
            <a:prstGeom prst="rect">
              <a:avLst/>
            </a:prstGeom>
          </p:spPr>
        </p:pic>
        <p:sp>
          <p:nvSpPr>
            <p:cNvPr id="17" name="TextBox 16">
              <a:extLst>
                <a:ext uri="{FF2B5EF4-FFF2-40B4-BE49-F238E27FC236}">
                  <a16:creationId xmlns:a16="http://schemas.microsoft.com/office/drawing/2014/main" id="{48E09A55-E1FE-C673-77DE-5996CC4F91B4}"/>
                </a:ext>
              </a:extLst>
            </p:cNvPr>
            <p:cNvSpPr txBox="1"/>
            <p:nvPr/>
          </p:nvSpPr>
          <p:spPr>
            <a:xfrm>
              <a:off x="7463175" y="5693321"/>
              <a:ext cx="915635" cy="461665"/>
            </a:xfrm>
            <a:prstGeom prst="rect">
              <a:avLst/>
            </a:prstGeom>
            <a:noFill/>
          </p:spPr>
          <p:txBody>
            <a:bodyPr wrap="none" rtlCol="0">
              <a:spAutoFit/>
            </a:bodyPr>
            <a:lstStyle/>
            <a:p>
              <a:pPr algn="ctr"/>
              <a:r>
                <a:rPr lang="en-US" sz="2400" dirty="0">
                  <a:solidFill>
                    <a:srgbClr val="5F6F64"/>
                  </a:solidFill>
                  <a:latin typeface="Baskerville" panose="02020502070401020303" pitchFamily="18" charset="0"/>
                  <a:ea typeface="Baskerville" panose="02020502070401020303" pitchFamily="18" charset="0"/>
                </a:rPr>
                <a:t>Songs</a:t>
              </a:r>
            </a:p>
          </p:txBody>
        </p:sp>
      </p:grpSp>
      <p:pic>
        <p:nvPicPr>
          <p:cNvPr id="26" name="Picture 25" descr="Paper head with flowers">
            <a:extLst>
              <a:ext uri="{FF2B5EF4-FFF2-40B4-BE49-F238E27FC236}">
                <a16:creationId xmlns:a16="http://schemas.microsoft.com/office/drawing/2014/main" id="{6375FF3D-91C9-A0E1-0977-CA76249EDBD2}"/>
              </a:ext>
            </a:extLst>
          </p:cNvPr>
          <p:cNvPicPr>
            <a:picLocks noChangeAspect="1"/>
          </p:cNvPicPr>
          <p:nvPr/>
        </p:nvPicPr>
        <p:blipFill>
          <a:blip r:embed="rId8">
            <a:alphaModFix amt="83000"/>
          </a:blip>
          <a:stretch>
            <a:fillRect/>
          </a:stretch>
        </p:blipFill>
        <p:spPr>
          <a:xfrm>
            <a:off x="7620000" y="8215"/>
            <a:ext cx="4572000" cy="6858000"/>
          </a:xfrm>
          <a:prstGeom prst="rect">
            <a:avLst/>
          </a:prstGeom>
        </p:spPr>
      </p:pic>
      <p:sp>
        <p:nvSpPr>
          <p:cNvPr id="7" name="TextBox 6">
            <a:extLst>
              <a:ext uri="{FF2B5EF4-FFF2-40B4-BE49-F238E27FC236}">
                <a16:creationId xmlns:a16="http://schemas.microsoft.com/office/drawing/2014/main" id="{E409862C-B927-47F1-CD56-90C1F6C06C58}"/>
              </a:ext>
            </a:extLst>
          </p:cNvPr>
          <p:cNvSpPr txBox="1"/>
          <p:nvPr/>
        </p:nvSpPr>
        <p:spPr>
          <a:xfrm>
            <a:off x="720561" y="1312790"/>
            <a:ext cx="6103466" cy="1200329"/>
          </a:xfrm>
          <a:prstGeom prst="rect">
            <a:avLst/>
          </a:prstGeom>
          <a:noFill/>
        </p:spPr>
        <p:txBody>
          <a:bodyPr wrap="square" rtlCol="0">
            <a:spAutoFit/>
          </a:bodyPr>
          <a:lstStyle/>
          <a:p>
            <a:pPr algn="ctr"/>
            <a:r>
              <a:rPr lang="en-US" dirty="0">
                <a:latin typeface="Century Gothic" panose="020B0502020202020204" pitchFamily="34" charset="0"/>
              </a:rPr>
              <a:t>Memory aids or techniques that help individuals remember information more effectively by associating it with easy-to-recall cues, patterns, or associations.</a:t>
            </a:r>
          </a:p>
        </p:txBody>
      </p:sp>
    </p:spTree>
    <p:extLst>
      <p:ext uri="{BB962C8B-B14F-4D97-AF65-F5344CB8AC3E}">
        <p14:creationId xmlns:p14="http://schemas.microsoft.com/office/powerpoint/2010/main" val="1853279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09355C-A4C7-3F90-D6D6-2CBD888125A1}"/>
              </a:ext>
            </a:extLst>
          </p:cNvPr>
          <p:cNvSpPr txBox="1"/>
          <p:nvPr/>
        </p:nvSpPr>
        <p:spPr>
          <a:xfrm>
            <a:off x="1234713" y="481793"/>
            <a:ext cx="4955587" cy="830997"/>
          </a:xfrm>
          <a:prstGeom prst="rect">
            <a:avLst/>
          </a:prstGeom>
          <a:noFill/>
        </p:spPr>
        <p:txBody>
          <a:bodyPr wrap="none" rtlCol="0">
            <a:spAutoFit/>
          </a:bodyPr>
          <a:lstStyle/>
          <a:p>
            <a:r>
              <a:rPr lang="en-US" sz="4800" dirty="0">
                <a:solidFill>
                  <a:srgbClr val="5F6F64"/>
                </a:solidFill>
                <a:latin typeface="Baskerville" panose="02020502070401020303" pitchFamily="18" charset="0"/>
                <a:ea typeface="Baskerville" panose="02020502070401020303" pitchFamily="18" charset="0"/>
              </a:rPr>
              <a:t>Mnemonic Devices</a:t>
            </a:r>
          </a:p>
        </p:txBody>
      </p:sp>
      <p:pic>
        <p:nvPicPr>
          <p:cNvPr id="26" name="Picture 25" descr="Paper head with flowers">
            <a:extLst>
              <a:ext uri="{FF2B5EF4-FFF2-40B4-BE49-F238E27FC236}">
                <a16:creationId xmlns:a16="http://schemas.microsoft.com/office/drawing/2014/main" id="{6375FF3D-91C9-A0E1-0977-CA76249EDBD2}"/>
              </a:ext>
            </a:extLst>
          </p:cNvPr>
          <p:cNvPicPr>
            <a:picLocks noChangeAspect="1"/>
          </p:cNvPicPr>
          <p:nvPr/>
        </p:nvPicPr>
        <p:blipFill>
          <a:blip r:embed="rId2">
            <a:alphaModFix amt="83000"/>
          </a:blip>
          <a:stretch>
            <a:fillRect/>
          </a:stretch>
        </p:blipFill>
        <p:spPr>
          <a:xfrm>
            <a:off x="7620000" y="8215"/>
            <a:ext cx="4572000" cy="6858000"/>
          </a:xfrm>
          <a:prstGeom prst="rect">
            <a:avLst/>
          </a:prstGeom>
        </p:spPr>
      </p:pic>
      <p:grpSp>
        <p:nvGrpSpPr>
          <p:cNvPr id="15" name="Group 14">
            <a:extLst>
              <a:ext uri="{FF2B5EF4-FFF2-40B4-BE49-F238E27FC236}">
                <a16:creationId xmlns:a16="http://schemas.microsoft.com/office/drawing/2014/main" id="{55EFA970-5218-9D4B-C80B-029C4C0039A2}"/>
              </a:ext>
            </a:extLst>
          </p:cNvPr>
          <p:cNvGrpSpPr/>
          <p:nvPr/>
        </p:nvGrpSpPr>
        <p:grpSpPr>
          <a:xfrm>
            <a:off x="1234713" y="2415481"/>
            <a:ext cx="1432956" cy="1766028"/>
            <a:chOff x="1656927" y="2124635"/>
            <a:chExt cx="1432956" cy="1766028"/>
          </a:xfrm>
        </p:grpSpPr>
        <p:sp>
          <p:nvSpPr>
            <p:cNvPr id="18" name="Oval 17">
              <a:extLst>
                <a:ext uri="{FF2B5EF4-FFF2-40B4-BE49-F238E27FC236}">
                  <a16:creationId xmlns:a16="http://schemas.microsoft.com/office/drawing/2014/main" id="{CAAFF2D4-321D-4B7E-F5CF-42D2D723A863}"/>
                </a:ext>
              </a:extLst>
            </p:cNvPr>
            <p:cNvSpPr/>
            <p:nvPr/>
          </p:nvSpPr>
          <p:spPr>
            <a:xfrm>
              <a:off x="1721224" y="2124635"/>
              <a:ext cx="1304365" cy="1304365"/>
            </a:xfrm>
            <a:prstGeom prst="ellipse">
              <a:avLst/>
            </a:prstGeom>
            <a:solidFill>
              <a:srgbClr val="58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7731F86-3F19-8C02-9F6F-CDCE47EF0FEB}"/>
                </a:ext>
              </a:extLst>
            </p:cNvPr>
            <p:cNvSpPr txBox="1"/>
            <p:nvPr/>
          </p:nvSpPr>
          <p:spPr>
            <a:xfrm>
              <a:off x="1818606" y="2484429"/>
              <a:ext cx="1109599" cy="584775"/>
            </a:xfrm>
            <a:prstGeom prst="rect">
              <a:avLst/>
            </a:prstGeom>
            <a:noFill/>
          </p:spPr>
          <p:txBody>
            <a:bodyPr wrap="none" rtlCol="0">
              <a:spAutoFit/>
            </a:bodyPr>
            <a:lstStyle/>
            <a:p>
              <a:r>
                <a:rPr lang="en-US" sz="3200" b="1" dirty="0">
                  <a:solidFill>
                    <a:schemeClr val="bg1"/>
                  </a:solidFill>
                  <a:latin typeface="Castellar" panose="020A0402060406010301" pitchFamily="18" charset="77"/>
                  <a:ea typeface="Baskerville" panose="02020502070401020303" pitchFamily="18" charset="0"/>
                </a:rPr>
                <a:t>ABC</a:t>
              </a:r>
            </a:p>
          </p:txBody>
        </p:sp>
        <p:sp>
          <p:nvSpPr>
            <p:cNvPr id="24" name="TextBox 23">
              <a:extLst>
                <a:ext uri="{FF2B5EF4-FFF2-40B4-BE49-F238E27FC236}">
                  <a16:creationId xmlns:a16="http://schemas.microsoft.com/office/drawing/2014/main" id="{542A4126-9801-90B7-AEB7-AB406AC52B20}"/>
                </a:ext>
              </a:extLst>
            </p:cNvPr>
            <p:cNvSpPr txBox="1"/>
            <p:nvPr/>
          </p:nvSpPr>
          <p:spPr>
            <a:xfrm>
              <a:off x="1656927" y="3428998"/>
              <a:ext cx="1432956" cy="461665"/>
            </a:xfrm>
            <a:prstGeom prst="rect">
              <a:avLst/>
            </a:prstGeom>
            <a:noFill/>
          </p:spPr>
          <p:txBody>
            <a:bodyPr wrap="none" rtlCol="0">
              <a:spAutoFit/>
            </a:bodyPr>
            <a:lstStyle/>
            <a:p>
              <a:r>
                <a:rPr lang="en-US" sz="2400" dirty="0">
                  <a:solidFill>
                    <a:srgbClr val="5F6F64"/>
                  </a:solidFill>
                  <a:latin typeface="Baskerville" panose="02020502070401020303" pitchFamily="18" charset="0"/>
                  <a:ea typeface="Baskerville" panose="02020502070401020303" pitchFamily="18" charset="0"/>
                </a:rPr>
                <a:t>Acronyms</a:t>
              </a:r>
            </a:p>
          </p:txBody>
        </p:sp>
      </p:grpSp>
      <p:sp>
        <p:nvSpPr>
          <p:cNvPr id="25" name="TextBox 24">
            <a:extLst>
              <a:ext uri="{FF2B5EF4-FFF2-40B4-BE49-F238E27FC236}">
                <a16:creationId xmlns:a16="http://schemas.microsoft.com/office/drawing/2014/main" id="{A362B4E1-27C3-B6A0-79DF-42E4AC433E45}"/>
              </a:ext>
            </a:extLst>
          </p:cNvPr>
          <p:cNvSpPr txBox="1"/>
          <p:nvPr/>
        </p:nvSpPr>
        <p:spPr>
          <a:xfrm>
            <a:off x="2967355" y="2621386"/>
            <a:ext cx="4288665" cy="1477328"/>
          </a:xfrm>
          <a:prstGeom prst="rect">
            <a:avLst/>
          </a:prstGeom>
          <a:noFill/>
        </p:spPr>
        <p:txBody>
          <a:bodyPr wrap="square" rtlCol="0">
            <a:spAutoFit/>
          </a:bodyPr>
          <a:lstStyle/>
          <a:p>
            <a:pPr algn="ctr"/>
            <a:r>
              <a:rPr lang="en-US" dirty="0">
                <a:latin typeface="Century Gothic" panose="020B0502020202020204" pitchFamily="34" charset="0"/>
              </a:rPr>
              <a:t>Words formed from the initial letters or parts of a longer phrase or name, where each letter represents one of the words or concepts in the original phrase.</a:t>
            </a:r>
          </a:p>
        </p:txBody>
      </p:sp>
      <p:sp>
        <p:nvSpPr>
          <p:cNvPr id="27" name="TextBox 26">
            <a:extLst>
              <a:ext uri="{FF2B5EF4-FFF2-40B4-BE49-F238E27FC236}">
                <a16:creationId xmlns:a16="http://schemas.microsoft.com/office/drawing/2014/main" id="{684754C9-B49A-E4D4-3E4D-B91D7EE36545}"/>
              </a:ext>
            </a:extLst>
          </p:cNvPr>
          <p:cNvSpPr txBox="1"/>
          <p:nvPr/>
        </p:nvSpPr>
        <p:spPr>
          <a:xfrm>
            <a:off x="1970170" y="5024209"/>
            <a:ext cx="3484672" cy="830997"/>
          </a:xfrm>
          <a:prstGeom prst="rect">
            <a:avLst/>
          </a:prstGeom>
          <a:noFill/>
        </p:spPr>
        <p:txBody>
          <a:bodyPr wrap="none" rtlCol="0">
            <a:spAutoFit/>
          </a:bodyPr>
          <a:lstStyle/>
          <a:p>
            <a:pPr algn="ctr"/>
            <a:r>
              <a:rPr lang="en-US" sz="4800" spc="600" dirty="0">
                <a:solidFill>
                  <a:srgbClr val="FF0000"/>
                </a:solidFill>
                <a:latin typeface="Baskerville" panose="02020502070401020303" pitchFamily="18" charset="0"/>
                <a:ea typeface="Baskerville" panose="02020502070401020303" pitchFamily="18" charset="0"/>
              </a:rPr>
              <a:t>R</a:t>
            </a:r>
            <a:r>
              <a:rPr lang="en-US" sz="4800" spc="600" dirty="0">
                <a:solidFill>
                  <a:schemeClr val="accent2"/>
                </a:solidFill>
                <a:latin typeface="Baskerville" panose="02020502070401020303" pitchFamily="18" charset="0"/>
                <a:ea typeface="Baskerville" panose="02020502070401020303" pitchFamily="18" charset="0"/>
              </a:rPr>
              <a:t>O</a:t>
            </a:r>
            <a:r>
              <a:rPr lang="en-US" sz="4800" spc="600" dirty="0">
                <a:solidFill>
                  <a:schemeClr val="accent4"/>
                </a:solidFill>
                <a:latin typeface="Baskerville" panose="02020502070401020303" pitchFamily="18" charset="0"/>
                <a:ea typeface="Baskerville" panose="02020502070401020303" pitchFamily="18" charset="0"/>
              </a:rPr>
              <a:t>Y</a:t>
            </a:r>
            <a:r>
              <a:rPr lang="en-US" sz="4800" spc="600" dirty="0">
                <a:solidFill>
                  <a:srgbClr val="00B050"/>
                </a:solidFill>
                <a:latin typeface="Baskerville" panose="02020502070401020303" pitchFamily="18" charset="0"/>
                <a:ea typeface="Baskerville" panose="02020502070401020303" pitchFamily="18" charset="0"/>
              </a:rPr>
              <a:t>G</a:t>
            </a:r>
            <a:r>
              <a:rPr lang="en-US" sz="4800" spc="600" dirty="0">
                <a:solidFill>
                  <a:srgbClr val="0070C0"/>
                </a:solidFill>
                <a:latin typeface="Baskerville" panose="02020502070401020303" pitchFamily="18" charset="0"/>
                <a:ea typeface="Baskerville" panose="02020502070401020303" pitchFamily="18" charset="0"/>
              </a:rPr>
              <a:t>B</a:t>
            </a:r>
            <a:r>
              <a:rPr lang="en-US" sz="4800" spc="600" dirty="0">
                <a:solidFill>
                  <a:srgbClr val="002060"/>
                </a:solidFill>
                <a:latin typeface="Baskerville" panose="02020502070401020303" pitchFamily="18" charset="0"/>
                <a:ea typeface="Baskerville" panose="02020502070401020303" pitchFamily="18" charset="0"/>
              </a:rPr>
              <a:t>I</a:t>
            </a:r>
            <a:r>
              <a:rPr lang="en-US" sz="4800" spc="600" dirty="0">
                <a:solidFill>
                  <a:srgbClr val="7030A0"/>
                </a:solidFill>
                <a:latin typeface="Baskerville" panose="02020502070401020303" pitchFamily="18" charset="0"/>
                <a:ea typeface="Baskerville" panose="02020502070401020303" pitchFamily="18" charset="0"/>
              </a:rPr>
              <a:t>V</a:t>
            </a:r>
          </a:p>
        </p:txBody>
      </p:sp>
    </p:spTree>
    <p:extLst>
      <p:ext uri="{BB962C8B-B14F-4D97-AF65-F5344CB8AC3E}">
        <p14:creationId xmlns:p14="http://schemas.microsoft.com/office/powerpoint/2010/main" val="3730458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09355C-A4C7-3F90-D6D6-2CBD888125A1}"/>
              </a:ext>
            </a:extLst>
          </p:cNvPr>
          <p:cNvSpPr txBox="1"/>
          <p:nvPr/>
        </p:nvSpPr>
        <p:spPr>
          <a:xfrm>
            <a:off x="1234713" y="481793"/>
            <a:ext cx="4955587" cy="830997"/>
          </a:xfrm>
          <a:prstGeom prst="rect">
            <a:avLst/>
          </a:prstGeom>
          <a:noFill/>
        </p:spPr>
        <p:txBody>
          <a:bodyPr wrap="none" rtlCol="0">
            <a:spAutoFit/>
          </a:bodyPr>
          <a:lstStyle/>
          <a:p>
            <a:r>
              <a:rPr lang="en-US" sz="4800" dirty="0">
                <a:solidFill>
                  <a:srgbClr val="5F6F64"/>
                </a:solidFill>
                <a:latin typeface="Baskerville" panose="02020502070401020303" pitchFamily="18" charset="0"/>
                <a:ea typeface="Baskerville" panose="02020502070401020303" pitchFamily="18" charset="0"/>
              </a:rPr>
              <a:t>Mnemonic Devices</a:t>
            </a:r>
          </a:p>
        </p:txBody>
      </p:sp>
      <p:pic>
        <p:nvPicPr>
          <p:cNvPr id="26" name="Picture 25" descr="Paper head with flowers">
            <a:extLst>
              <a:ext uri="{FF2B5EF4-FFF2-40B4-BE49-F238E27FC236}">
                <a16:creationId xmlns:a16="http://schemas.microsoft.com/office/drawing/2014/main" id="{6375FF3D-91C9-A0E1-0977-CA76249EDBD2}"/>
              </a:ext>
            </a:extLst>
          </p:cNvPr>
          <p:cNvPicPr>
            <a:picLocks noChangeAspect="1"/>
          </p:cNvPicPr>
          <p:nvPr/>
        </p:nvPicPr>
        <p:blipFill>
          <a:blip r:embed="rId2">
            <a:alphaModFix amt="83000"/>
          </a:blip>
          <a:stretch>
            <a:fillRect/>
          </a:stretch>
        </p:blipFill>
        <p:spPr>
          <a:xfrm>
            <a:off x="7620000" y="8215"/>
            <a:ext cx="4572000" cy="6858000"/>
          </a:xfrm>
          <a:prstGeom prst="rect">
            <a:avLst/>
          </a:prstGeom>
        </p:spPr>
      </p:pic>
      <p:sp>
        <p:nvSpPr>
          <p:cNvPr id="25" name="TextBox 24">
            <a:extLst>
              <a:ext uri="{FF2B5EF4-FFF2-40B4-BE49-F238E27FC236}">
                <a16:creationId xmlns:a16="http://schemas.microsoft.com/office/drawing/2014/main" id="{A362B4E1-27C3-B6A0-79DF-42E4AC433E45}"/>
              </a:ext>
            </a:extLst>
          </p:cNvPr>
          <p:cNvSpPr txBox="1"/>
          <p:nvPr/>
        </p:nvSpPr>
        <p:spPr>
          <a:xfrm>
            <a:off x="2967355" y="2621386"/>
            <a:ext cx="4288665" cy="1200329"/>
          </a:xfrm>
          <a:prstGeom prst="rect">
            <a:avLst/>
          </a:prstGeom>
          <a:noFill/>
        </p:spPr>
        <p:txBody>
          <a:bodyPr wrap="square" rtlCol="0">
            <a:spAutoFit/>
          </a:bodyPr>
          <a:lstStyle/>
          <a:p>
            <a:pPr algn="ctr"/>
            <a:r>
              <a:rPr lang="en-US" dirty="0">
                <a:latin typeface="Century Gothic" panose="020B0502020202020204" pitchFamily="34" charset="0"/>
              </a:rPr>
              <a:t>A memory technique that involves associating information with specific locations or rooms with an imagined building, such as a palace or castle. </a:t>
            </a:r>
          </a:p>
        </p:txBody>
      </p:sp>
      <p:grpSp>
        <p:nvGrpSpPr>
          <p:cNvPr id="3" name="Group 2">
            <a:extLst>
              <a:ext uri="{FF2B5EF4-FFF2-40B4-BE49-F238E27FC236}">
                <a16:creationId xmlns:a16="http://schemas.microsoft.com/office/drawing/2014/main" id="{88C7421B-19B4-7B18-F86F-5299344C4D63}"/>
              </a:ext>
            </a:extLst>
          </p:cNvPr>
          <p:cNvGrpSpPr/>
          <p:nvPr/>
        </p:nvGrpSpPr>
        <p:grpSpPr>
          <a:xfrm>
            <a:off x="862770" y="2554200"/>
            <a:ext cx="1740605" cy="1766030"/>
            <a:chOff x="5225695" y="2124633"/>
            <a:chExt cx="1740605" cy="1766030"/>
          </a:xfrm>
        </p:grpSpPr>
        <p:sp>
          <p:nvSpPr>
            <p:cNvPr id="4" name="Oval 3">
              <a:extLst>
                <a:ext uri="{FF2B5EF4-FFF2-40B4-BE49-F238E27FC236}">
                  <a16:creationId xmlns:a16="http://schemas.microsoft.com/office/drawing/2014/main" id="{2EE93E2C-84B4-4983-AE25-0E7B79D58513}"/>
                </a:ext>
              </a:extLst>
            </p:cNvPr>
            <p:cNvSpPr/>
            <p:nvPr/>
          </p:nvSpPr>
          <p:spPr>
            <a:xfrm>
              <a:off x="5443816" y="2124633"/>
              <a:ext cx="1304365" cy="1304365"/>
            </a:xfrm>
            <a:prstGeom prst="ellipse">
              <a:avLst/>
            </a:prstGeom>
            <a:solidFill>
              <a:srgbClr val="58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astle scene with solid fill">
              <a:extLst>
                <a:ext uri="{FF2B5EF4-FFF2-40B4-BE49-F238E27FC236}">
                  <a16:creationId xmlns:a16="http://schemas.microsoft.com/office/drawing/2014/main" id="{89487C7F-C6BE-FA8A-C9EF-C3DCDADDC5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798" y="2319615"/>
              <a:ext cx="914400" cy="914400"/>
            </a:xfrm>
            <a:prstGeom prst="rect">
              <a:avLst/>
            </a:prstGeom>
          </p:spPr>
        </p:pic>
        <p:sp>
          <p:nvSpPr>
            <p:cNvPr id="6" name="TextBox 5">
              <a:extLst>
                <a:ext uri="{FF2B5EF4-FFF2-40B4-BE49-F238E27FC236}">
                  <a16:creationId xmlns:a16="http://schemas.microsoft.com/office/drawing/2014/main" id="{5EF73D77-A038-AECB-551C-5A916E03A233}"/>
                </a:ext>
              </a:extLst>
            </p:cNvPr>
            <p:cNvSpPr txBox="1"/>
            <p:nvPr/>
          </p:nvSpPr>
          <p:spPr>
            <a:xfrm>
              <a:off x="5225695" y="3428998"/>
              <a:ext cx="1740605" cy="461665"/>
            </a:xfrm>
            <a:prstGeom prst="rect">
              <a:avLst/>
            </a:prstGeom>
            <a:noFill/>
          </p:spPr>
          <p:txBody>
            <a:bodyPr wrap="none" rtlCol="0">
              <a:spAutoFit/>
            </a:bodyPr>
            <a:lstStyle/>
            <a:p>
              <a:r>
                <a:rPr lang="en-US" sz="2400" dirty="0">
                  <a:solidFill>
                    <a:srgbClr val="5F6F64"/>
                  </a:solidFill>
                  <a:latin typeface="Baskerville" panose="02020502070401020303" pitchFamily="18" charset="0"/>
                  <a:ea typeface="Baskerville" panose="02020502070401020303" pitchFamily="18" charset="0"/>
                </a:rPr>
                <a:t>Mind Palace</a:t>
              </a:r>
            </a:p>
          </p:txBody>
        </p:sp>
      </p:grpSp>
    </p:spTree>
    <p:extLst>
      <p:ext uri="{BB962C8B-B14F-4D97-AF65-F5344CB8AC3E}">
        <p14:creationId xmlns:p14="http://schemas.microsoft.com/office/powerpoint/2010/main" val="2228243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73FBA5AC-3E8C-F4D5-3E45-6F4E43F40F9D}"/>
              </a:ext>
            </a:extLst>
          </p:cNvPr>
          <p:cNvPicPr>
            <a:picLocks noChangeAspect="1"/>
          </p:cNvPicPr>
          <p:nvPr/>
        </p:nvPicPr>
        <p:blipFill rotWithShape="1">
          <a:blip r:embed="rId2">
            <a:alphaModFix amt="84000"/>
          </a:blip>
          <a:srcRect l="-263" t="7802" b="7802"/>
          <a:stretch/>
        </p:blipFill>
        <p:spPr>
          <a:xfrm>
            <a:off x="-31972" y="0"/>
            <a:ext cx="12223972" cy="6858000"/>
          </a:xfrm>
          <a:prstGeom prst="rect">
            <a:avLst/>
          </a:prstGeom>
          <a:effectLst/>
        </p:spPr>
      </p:pic>
      <p:grpSp>
        <p:nvGrpSpPr>
          <p:cNvPr id="6" name="Group 5">
            <a:extLst>
              <a:ext uri="{FF2B5EF4-FFF2-40B4-BE49-F238E27FC236}">
                <a16:creationId xmlns:a16="http://schemas.microsoft.com/office/drawing/2014/main" id="{6FBF1F9A-78F3-F155-E1FF-941A7C42C4CE}"/>
              </a:ext>
            </a:extLst>
          </p:cNvPr>
          <p:cNvGrpSpPr/>
          <p:nvPr/>
        </p:nvGrpSpPr>
        <p:grpSpPr>
          <a:xfrm>
            <a:off x="937890" y="1111689"/>
            <a:ext cx="5142124" cy="5099925"/>
            <a:chOff x="6389870" y="524926"/>
            <a:chExt cx="5142124" cy="4634622"/>
          </a:xfrm>
        </p:grpSpPr>
        <p:sp>
          <p:nvSpPr>
            <p:cNvPr id="2" name="TextBox 1">
              <a:extLst>
                <a:ext uri="{FF2B5EF4-FFF2-40B4-BE49-F238E27FC236}">
                  <a16:creationId xmlns:a16="http://schemas.microsoft.com/office/drawing/2014/main" id="{1F5ECF3A-FF8F-2F8D-FF7F-EF586FF9C35C}"/>
                </a:ext>
              </a:extLst>
            </p:cNvPr>
            <p:cNvSpPr txBox="1"/>
            <p:nvPr/>
          </p:nvSpPr>
          <p:spPr>
            <a:xfrm>
              <a:off x="6389870" y="4328551"/>
              <a:ext cx="5142124" cy="830997"/>
            </a:xfrm>
            <a:prstGeom prst="rect">
              <a:avLst/>
            </a:prstGeom>
            <a:noFill/>
          </p:spPr>
          <p:txBody>
            <a:bodyPr wrap="square" rtlCol="0">
              <a:spAutoFit/>
            </a:bodyPr>
            <a:lstStyle/>
            <a:p>
              <a:r>
                <a:rPr lang="en-US" sz="4800" dirty="0">
                  <a:solidFill>
                    <a:srgbClr val="8BB7B7"/>
                  </a:solidFill>
                  <a:latin typeface="Chalkduster" panose="03050602040202020205" pitchFamily="66" charset="77"/>
                  <a:ea typeface="Baskerville" panose="02020502070401020303" pitchFamily="18" charset="0"/>
                </a:rPr>
                <a:t>A Case Study</a:t>
              </a:r>
              <a:endParaRPr lang="en-US" sz="4800" dirty="0">
                <a:solidFill>
                  <a:srgbClr val="8BB7B7"/>
                </a:solidFill>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6579760" y="524926"/>
              <a:ext cx="3923831" cy="1107996"/>
            </a:xfrm>
            <a:prstGeom prst="rect">
              <a:avLst/>
            </a:prstGeom>
            <a:noFill/>
          </p:spPr>
          <p:txBody>
            <a:bodyPr wrap="non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Four</a:t>
              </a:r>
              <a:endParaRPr lang="en-US" sz="8800" b="1" dirty="0">
                <a:solidFill>
                  <a:srgbClr val="E4E6E8"/>
                </a:solidFill>
                <a:latin typeface="Baskerville" panose="02020502070401020303" pitchFamily="18" charset="0"/>
                <a:ea typeface="Baskerville" panose="02020502070401020303" pitchFamily="18" charset="0"/>
              </a:endParaRPr>
            </a:p>
          </p:txBody>
        </p:sp>
      </p:grpSp>
    </p:spTree>
    <p:extLst>
      <p:ext uri="{BB962C8B-B14F-4D97-AF65-F5344CB8AC3E}">
        <p14:creationId xmlns:p14="http://schemas.microsoft.com/office/powerpoint/2010/main" val="3874417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73FBA5AC-3E8C-F4D5-3E45-6F4E43F40F9D}"/>
              </a:ext>
            </a:extLst>
          </p:cNvPr>
          <p:cNvPicPr>
            <a:picLocks noChangeAspect="1"/>
          </p:cNvPicPr>
          <p:nvPr/>
        </p:nvPicPr>
        <p:blipFill rotWithShape="1">
          <a:blip r:embed="rId2">
            <a:alphaModFix amt="84000"/>
          </a:blip>
          <a:srcRect l="-263" t="7802" b="7802"/>
          <a:stretch/>
        </p:blipFill>
        <p:spPr>
          <a:xfrm>
            <a:off x="-31972" y="0"/>
            <a:ext cx="12223972" cy="6858000"/>
          </a:xfrm>
          <a:prstGeom prst="rect">
            <a:avLst/>
          </a:prstGeom>
          <a:effectLst/>
        </p:spPr>
      </p:pic>
      <p:grpSp>
        <p:nvGrpSpPr>
          <p:cNvPr id="6" name="Group 5">
            <a:extLst>
              <a:ext uri="{FF2B5EF4-FFF2-40B4-BE49-F238E27FC236}">
                <a16:creationId xmlns:a16="http://schemas.microsoft.com/office/drawing/2014/main" id="{6FBF1F9A-78F3-F155-E1FF-941A7C42C4CE}"/>
              </a:ext>
            </a:extLst>
          </p:cNvPr>
          <p:cNvGrpSpPr/>
          <p:nvPr/>
        </p:nvGrpSpPr>
        <p:grpSpPr>
          <a:xfrm>
            <a:off x="740333" y="1111689"/>
            <a:ext cx="5142124" cy="4634622"/>
            <a:chOff x="6192313" y="524926"/>
            <a:chExt cx="5142124" cy="4634622"/>
          </a:xfrm>
        </p:grpSpPr>
        <p:sp>
          <p:nvSpPr>
            <p:cNvPr id="2" name="TextBox 1">
              <a:extLst>
                <a:ext uri="{FF2B5EF4-FFF2-40B4-BE49-F238E27FC236}">
                  <a16:creationId xmlns:a16="http://schemas.microsoft.com/office/drawing/2014/main" id="{1F5ECF3A-FF8F-2F8D-FF7F-EF586FF9C35C}"/>
                </a:ext>
              </a:extLst>
            </p:cNvPr>
            <p:cNvSpPr txBox="1"/>
            <p:nvPr/>
          </p:nvSpPr>
          <p:spPr>
            <a:xfrm>
              <a:off x="6192313" y="4328551"/>
              <a:ext cx="5142124" cy="830997"/>
            </a:xfrm>
            <a:prstGeom prst="rect">
              <a:avLst/>
            </a:prstGeom>
            <a:noFill/>
          </p:spPr>
          <p:txBody>
            <a:bodyPr wrap="square" rtlCol="0">
              <a:spAutoFit/>
            </a:bodyPr>
            <a:lstStyle/>
            <a:p>
              <a:r>
                <a:rPr lang="en-US" sz="4800" dirty="0">
                  <a:solidFill>
                    <a:srgbClr val="81ABAC"/>
                  </a:solidFill>
                  <a:latin typeface="Chalkduster" panose="03050602040202020205" pitchFamily="66" charset="77"/>
                  <a:ea typeface="Baskerville" panose="02020502070401020303" pitchFamily="18" charset="0"/>
                </a:rPr>
                <a:t>Engagement</a:t>
              </a:r>
              <a:endParaRPr lang="en-US" sz="4800" dirty="0">
                <a:solidFill>
                  <a:srgbClr val="81ABAC"/>
                </a:solidFill>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23F0DF45-B14A-9E4B-DBC2-85C95E60C0AA}"/>
                </a:ext>
              </a:extLst>
            </p:cNvPr>
            <p:cNvSpPr txBox="1"/>
            <p:nvPr/>
          </p:nvSpPr>
          <p:spPr>
            <a:xfrm>
              <a:off x="6662955" y="524926"/>
              <a:ext cx="3757440" cy="1107996"/>
            </a:xfrm>
            <a:prstGeom prst="rect">
              <a:avLst/>
            </a:prstGeom>
            <a:noFill/>
          </p:spPr>
          <p:txBody>
            <a:bodyPr wrap="none" rtlCol="0">
              <a:spAutoFit/>
            </a:bodyPr>
            <a:lstStyle/>
            <a:p>
              <a:pPr algn="ctr"/>
              <a:r>
                <a:rPr lang="en-US" sz="6600" b="1" dirty="0">
                  <a:solidFill>
                    <a:srgbClr val="E4E6E8"/>
                  </a:solidFill>
                  <a:latin typeface="Baskerville" panose="02020502070401020303" pitchFamily="18" charset="0"/>
                  <a:ea typeface="Baskerville" panose="02020502070401020303" pitchFamily="18" charset="0"/>
                </a:rPr>
                <a:t>Part One</a:t>
              </a:r>
              <a:endParaRPr lang="en-US" sz="8800" b="1" dirty="0">
                <a:solidFill>
                  <a:srgbClr val="E4E6E8"/>
                </a:solidFill>
                <a:latin typeface="Baskerville" panose="02020502070401020303" pitchFamily="18" charset="0"/>
                <a:ea typeface="Baskerville" panose="02020502070401020303" pitchFamily="18" charset="0"/>
              </a:endParaRPr>
            </a:p>
          </p:txBody>
        </p:sp>
      </p:grpSp>
    </p:spTree>
    <p:extLst>
      <p:ext uri="{BB962C8B-B14F-4D97-AF65-F5344CB8AC3E}">
        <p14:creationId xmlns:p14="http://schemas.microsoft.com/office/powerpoint/2010/main" val="3403874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7530CB-E21B-FEE6-01A4-439C34240862}"/>
              </a:ext>
            </a:extLst>
          </p:cNvPr>
          <p:cNvSpPr/>
          <p:nvPr/>
        </p:nvSpPr>
        <p:spPr>
          <a:xfrm rot="5400000">
            <a:off x="1894751" y="-1894751"/>
            <a:ext cx="882869" cy="4672371"/>
          </a:xfrm>
          <a:custGeom>
            <a:avLst/>
            <a:gdLst>
              <a:gd name="connsiteX0" fmla="*/ 0 w 882869"/>
              <a:gd name="connsiteY0" fmla="*/ 0 h 4672371"/>
              <a:gd name="connsiteX1" fmla="*/ 423777 w 882869"/>
              <a:gd name="connsiteY1" fmla="*/ 0 h 4672371"/>
              <a:gd name="connsiteX2" fmla="*/ 882869 w 882869"/>
              <a:gd name="connsiteY2" fmla="*/ 0 h 4672371"/>
              <a:gd name="connsiteX3" fmla="*/ 882869 w 882869"/>
              <a:gd name="connsiteY3" fmla="*/ 620758 h 4672371"/>
              <a:gd name="connsiteX4" fmla="*/ 882869 w 882869"/>
              <a:gd name="connsiteY4" fmla="*/ 1288239 h 4672371"/>
              <a:gd name="connsiteX5" fmla="*/ 882869 w 882869"/>
              <a:gd name="connsiteY5" fmla="*/ 1815550 h 4672371"/>
              <a:gd name="connsiteX6" fmla="*/ 882869 w 882869"/>
              <a:gd name="connsiteY6" fmla="*/ 2342860 h 4672371"/>
              <a:gd name="connsiteX7" fmla="*/ 882869 w 882869"/>
              <a:gd name="connsiteY7" fmla="*/ 3010342 h 4672371"/>
              <a:gd name="connsiteX8" fmla="*/ 882869 w 882869"/>
              <a:gd name="connsiteY8" fmla="*/ 3584376 h 4672371"/>
              <a:gd name="connsiteX9" fmla="*/ 882869 w 882869"/>
              <a:gd name="connsiteY9" fmla="*/ 4672371 h 4672371"/>
              <a:gd name="connsiteX10" fmla="*/ 459092 w 882869"/>
              <a:gd name="connsiteY10" fmla="*/ 4672371 h 4672371"/>
              <a:gd name="connsiteX11" fmla="*/ 0 w 882869"/>
              <a:gd name="connsiteY11" fmla="*/ 4672371 h 4672371"/>
              <a:gd name="connsiteX12" fmla="*/ 0 w 882869"/>
              <a:gd name="connsiteY12" fmla="*/ 3958166 h 4672371"/>
              <a:gd name="connsiteX13" fmla="*/ 0 w 882869"/>
              <a:gd name="connsiteY13" fmla="*/ 3337408 h 4672371"/>
              <a:gd name="connsiteX14" fmla="*/ 0 w 882869"/>
              <a:gd name="connsiteY14" fmla="*/ 2669926 h 4672371"/>
              <a:gd name="connsiteX15" fmla="*/ 0 w 882869"/>
              <a:gd name="connsiteY15" fmla="*/ 1908997 h 4672371"/>
              <a:gd name="connsiteX16" fmla="*/ 0 w 882869"/>
              <a:gd name="connsiteY16" fmla="*/ 1334963 h 4672371"/>
              <a:gd name="connsiteX17" fmla="*/ 0 w 882869"/>
              <a:gd name="connsiteY17" fmla="*/ 620758 h 4672371"/>
              <a:gd name="connsiteX18" fmla="*/ 0 w 882869"/>
              <a:gd name="connsiteY18" fmla="*/ 0 h 467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2869" h="4672371" fill="none" extrusionOk="0">
                <a:moveTo>
                  <a:pt x="0" y="0"/>
                </a:moveTo>
                <a:cubicBezTo>
                  <a:pt x="141124" y="-17712"/>
                  <a:pt x="289378" y="3406"/>
                  <a:pt x="423777" y="0"/>
                </a:cubicBezTo>
                <a:cubicBezTo>
                  <a:pt x="558176" y="-3406"/>
                  <a:pt x="746007" y="10119"/>
                  <a:pt x="882869" y="0"/>
                </a:cubicBezTo>
                <a:cubicBezTo>
                  <a:pt x="870216" y="158000"/>
                  <a:pt x="861445" y="471793"/>
                  <a:pt x="882869" y="620758"/>
                </a:cubicBezTo>
                <a:cubicBezTo>
                  <a:pt x="904293" y="769723"/>
                  <a:pt x="857382" y="1091241"/>
                  <a:pt x="882869" y="1288239"/>
                </a:cubicBezTo>
                <a:cubicBezTo>
                  <a:pt x="908356" y="1485237"/>
                  <a:pt x="858180" y="1616433"/>
                  <a:pt x="882869" y="1815550"/>
                </a:cubicBezTo>
                <a:cubicBezTo>
                  <a:pt x="907558" y="2014667"/>
                  <a:pt x="879295" y="2123694"/>
                  <a:pt x="882869" y="2342860"/>
                </a:cubicBezTo>
                <a:cubicBezTo>
                  <a:pt x="886444" y="2562026"/>
                  <a:pt x="861129" y="2693772"/>
                  <a:pt x="882869" y="3010342"/>
                </a:cubicBezTo>
                <a:cubicBezTo>
                  <a:pt x="904609" y="3326912"/>
                  <a:pt x="897949" y="3299819"/>
                  <a:pt x="882869" y="3584376"/>
                </a:cubicBezTo>
                <a:cubicBezTo>
                  <a:pt x="867789" y="3868933"/>
                  <a:pt x="839158" y="4355412"/>
                  <a:pt x="882869" y="4672371"/>
                </a:cubicBezTo>
                <a:cubicBezTo>
                  <a:pt x="691742" y="4659316"/>
                  <a:pt x="624004" y="4674097"/>
                  <a:pt x="459092" y="4672371"/>
                </a:cubicBezTo>
                <a:cubicBezTo>
                  <a:pt x="294180" y="4670645"/>
                  <a:pt x="199029" y="4668471"/>
                  <a:pt x="0" y="4672371"/>
                </a:cubicBezTo>
                <a:cubicBezTo>
                  <a:pt x="16176" y="4347595"/>
                  <a:pt x="-34682" y="4163445"/>
                  <a:pt x="0" y="3958166"/>
                </a:cubicBezTo>
                <a:cubicBezTo>
                  <a:pt x="34682" y="3752888"/>
                  <a:pt x="-16273" y="3466655"/>
                  <a:pt x="0" y="3337408"/>
                </a:cubicBezTo>
                <a:cubicBezTo>
                  <a:pt x="16273" y="3208161"/>
                  <a:pt x="26560" y="2805530"/>
                  <a:pt x="0" y="2669926"/>
                </a:cubicBezTo>
                <a:cubicBezTo>
                  <a:pt x="-26560" y="2534322"/>
                  <a:pt x="24183" y="2111710"/>
                  <a:pt x="0" y="1908997"/>
                </a:cubicBezTo>
                <a:cubicBezTo>
                  <a:pt x="-24183" y="1706284"/>
                  <a:pt x="20968" y="1471229"/>
                  <a:pt x="0" y="1334963"/>
                </a:cubicBezTo>
                <a:cubicBezTo>
                  <a:pt x="-20968" y="1198697"/>
                  <a:pt x="-10579" y="815702"/>
                  <a:pt x="0" y="620758"/>
                </a:cubicBezTo>
                <a:cubicBezTo>
                  <a:pt x="10579" y="425815"/>
                  <a:pt x="27284" y="186313"/>
                  <a:pt x="0" y="0"/>
                </a:cubicBezTo>
                <a:close/>
              </a:path>
              <a:path w="882869" h="4672371" stroke="0" extrusionOk="0">
                <a:moveTo>
                  <a:pt x="0" y="0"/>
                </a:moveTo>
                <a:cubicBezTo>
                  <a:pt x="103327" y="-16054"/>
                  <a:pt x="300582" y="8929"/>
                  <a:pt x="432606" y="0"/>
                </a:cubicBezTo>
                <a:cubicBezTo>
                  <a:pt x="564630" y="-8929"/>
                  <a:pt x="667970" y="108"/>
                  <a:pt x="882869" y="0"/>
                </a:cubicBezTo>
                <a:cubicBezTo>
                  <a:pt x="845228" y="252197"/>
                  <a:pt x="882659" y="505483"/>
                  <a:pt x="882869" y="760929"/>
                </a:cubicBezTo>
                <a:cubicBezTo>
                  <a:pt x="883079" y="1016375"/>
                  <a:pt x="852931" y="1197767"/>
                  <a:pt x="882869" y="1428411"/>
                </a:cubicBezTo>
                <a:cubicBezTo>
                  <a:pt x="912807" y="1659055"/>
                  <a:pt x="869981" y="1867185"/>
                  <a:pt x="882869" y="2002445"/>
                </a:cubicBezTo>
                <a:cubicBezTo>
                  <a:pt x="895757" y="2137705"/>
                  <a:pt x="882339" y="2429859"/>
                  <a:pt x="882869" y="2576479"/>
                </a:cubicBezTo>
                <a:cubicBezTo>
                  <a:pt x="883399" y="2723099"/>
                  <a:pt x="865244" y="2914478"/>
                  <a:pt x="882869" y="3243960"/>
                </a:cubicBezTo>
                <a:cubicBezTo>
                  <a:pt x="900494" y="3573442"/>
                  <a:pt x="910972" y="3768916"/>
                  <a:pt x="882869" y="3911442"/>
                </a:cubicBezTo>
                <a:cubicBezTo>
                  <a:pt x="854766" y="4053968"/>
                  <a:pt x="904927" y="4322140"/>
                  <a:pt x="882869" y="4672371"/>
                </a:cubicBezTo>
                <a:cubicBezTo>
                  <a:pt x="761927" y="4668643"/>
                  <a:pt x="574719" y="4683380"/>
                  <a:pt x="459092" y="4672371"/>
                </a:cubicBezTo>
                <a:cubicBezTo>
                  <a:pt x="343465" y="4661362"/>
                  <a:pt x="134023" y="4668626"/>
                  <a:pt x="0" y="4672371"/>
                </a:cubicBezTo>
                <a:cubicBezTo>
                  <a:pt x="21859" y="4428201"/>
                  <a:pt x="-19371" y="4206040"/>
                  <a:pt x="0" y="4051613"/>
                </a:cubicBezTo>
                <a:cubicBezTo>
                  <a:pt x="19371" y="3897186"/>
                  <a:pt x="-26857" y="3691595"/>
                  <a:pt x="0" y="3430855"/>
                </a:cubicBezTo>
                <a:cubicBezTo>
                  <a:pt x="26857" y="3170115"/>
                  <a:pt x="-19539" y="2946614"/>
                  <a:pt x="0" y="2669926"/>
                </a:cubicBezTo>
                <a:cubicBezTo>
                  <a:pt x="19539" y="2393238"/>
                  <a:pt x="-1187" y="2077706"/>
                  <a:pt x="0" y="1908997"/>
                </a:cubicBezTo>
                <a:cubicBezTo>
                  <a:pt x="1187" y="1740288"/>
                  <a:pt x="30130" y="1407385"/>
                  <a:pt x="0" y="1241516"/>
                </a:cubicBezTo>
                <a:cubicBezTo>
                  <a:pt x="-30130" y="1075647"/>
                  <a:pt x="-25408" y="821960"/>
                  <a:pt x="0" y="620758"/>
                </a:cubicBezTo>
                <a:cubicBezTo>
                  <a:pt x="25408" y="419556"/>
                  <a:pt x="3988" y="153101"/>
                  <a:pt x="0" y="0"/>
                </a:cubicBezTo>
                <a:close/>
              </a:path>
            </a:pathLst>
          </a:custGeom>
          <a:solidFill>
            <a:srgbClr val="C57C7D">
              <a:alpha val="72000"/>
            </a:srgbClr>
          </a:solidFill>
          <a:ln>
            <a:solidFill>
              <a:srgbClr val="E4E6E8"/>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DF48482-7D22-F009-B9F5-B877646D5DEE}"/>
              </a:ext>
            </a:extLst>
          </p:cNvPr>
          <p:cNvSpPr/>
          <p:nvPr/>
        </p:nvSpPr>
        <p:spPr>
          <a:xfrm rot="5400000">
            <a:off x="2446472" y="-2093997"/>
            <a:ext cx="656518" cy="5549462"/>
          </a:xfrm>
          <a:prstGeom prst="rect">
            <a:avLst/>
          </a:prstGeom>
          <a:solidFill>
            <a:srgbClr val="E4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FDC292-B0D7-9946-08D4-DAF903EC5DB9}"/>
              </a:ext>
            </a:extLst>
          </p:cNvPr>
          <p:cNvSpPr txBox="1"/>
          <p:nvPr/>
        </p:nvSpPr>
        <p:spPr>
          <a:xfrm>
            <a:off x="-1000118" y="680734"/>
            <a:ext cx="7757612" cy="1323439"/>
          </a:xfrm>
          <a:prstGeom prst="rect">
            <a:avLst/>
          </a:prstGeom>
          <a:noFill/>
        </p:spPr>
        <p:txBody>
          <a:bodyPr wrap="square" rtlCol="0">
            <a:spAutoFit/>
          </a:bodyPr>
          <a:lstStyle/>
          <a:p>
            <a:pPr algn="ctr"/>
            <a:r>
              <a:rPr lang="en-US" sz="4000" b="1" dirty="0">
                <a:solidFill>
                  <a:srgbClr val="58687F"/>
                </a:solidFill>
                <a:latin typeface="Baskerville" panose="02020502070401020303" pitchFamily="18" charset="0"/>
                <a:ea typeface="Baskerville" panose="02020502070401020303" pitchFamily="18" charset="0"/>
              </a:rPr>
              <a:t>The Executive Function Challenge</a:t>
            </a:r>
          </a:p>
        </p:txBody>
      </p:sp>
      <p:sp>
        <p:nvSpPr>
          <p:cNvPr id="8" name="TextBox 7">
            <a:extLst>
              <a:ext uri="{FF2B5EF4-FFF2-40B4-BE49-F238E27FC236}">
                <a16:creationId xmlns:a16="http://schemas.microsoft.com/office/drawing/2014/main" id="{06957FD2-B95D-5CCC-4C0C-52639D70F256}"/>
              </a:ext>
            </a:extLst>
          </p:cNvPr>
          <p:cNvSpPr txBox="1"/>
          <p:nvPr/>
        </p:nvSpPr>
        <p:spPr>
          <a:xfrm>
            <a:off x="308252" y="2365930"/>
            <a:ext cx="5140873" cy="4139595"/>
          </a:xfrm>
          <a:prstGeom prst="rect">
            <a:avLst/>
          </a:prstGeom>
          <a:noFill/>
        </p:spPr>
        <p:txBody>
          <a:bodyPr wrap="square" rtlCol="0">
            <a:spAutoFit/>
          </a:bodyPr>
          <a:lstStyle/>
          <a:p>
            <a:pPr>
              <a:lnSpc>
                <a:spcPct val="150000"/>
              </a:lnSpc>
            </a:pPr>
            <a:r>
              <a:rPr lang="en-US" dirty="0">
                <a:effectLst/>
                <a:latin typeface="Century Gothic" panose="020B0502020202020204" pitchFamily="34" charset="0"/>
              </a:rPr>
              <a:t>A high school student, Alex,  struggles to manage their academic workload and extracurricular activities effectively. They find it challenging to stay organized, prioritize tasks, and meet deadlines, leading to stress and frustration. Their grades are starting to slip, and They’re worried about their academic performance and future prospects.</a:t>
            </a:r>
          </a:p>
          <a:p>
            <a:endParaRPr lang="en-US" sz="2000" dirty="0">
              <a:effectLst/>
              <a:latin typeface="Century Gothic" panose="020B0502020202020204" pitchFamily="34" charset="0"/>
            </a:endParaRPr>
          </a:p>
        </p:txBody>
      </p:sp>
      <p:sp>
        <p:nvSpPr>
          <p:cNvPr id="5" name="TextBox 4">
            <a:extLst>
              <a:ext uri="{FF2B5EF4-FFF2-40B4-BE49-F238E27FC236}">
                <a16:creationId xmlns:a16="http://schemas.microsoft.com/office/drawing/2014/main" id="{9727CF10-66AC-125E-D1A2-F30F985576D4}"/>
              </a:ext>
            </a:extLst>
          </p:cNvPr>
          <p:cNvSpPr txBox="1"/>
          <p:nvPr/>
        </p:nvSpPr>
        <p:spPr>
          <a:xfrm>
            <a:off x="6549579" y="513422"/>
            <a:ext cx="5140873" cy="6563335"/>
          </a:xfrm>
          <a:prstGeom prst="rect">
            <a:avLst/>
          </a:prstGeom>
          <a:noFill/>
        </p:spPr>
        <p:txBody>
          <a:bodyPr wrap="square" rtlCol="0">
            <a:spAutoFit/>
          </a:bodyPr>
          <a:lstStyle/>
          <a:p>
            <a:r>
              <a:rPr lang="en-US" sz="2000" dirty="0">
                <a:effectLst/>
                <a:latin typeface="Century Gothic" panose="020B0502020202020204" pitchFamily="34" charset="0"/>
              </a:rPr>
              <a:t>Case Study Questions:</a:t>
            </a:r>
          </a:p>
          <a:p>
            <a:pPr marL="457200" indent="-457200">
              <a:buFont typeface="+mj-lt"/>
              <a:buAutoNum type="arabicPeriod"/>
            </a:pPr>
            <a:endParaRPr lang="en-US" sz="2000" dirty="0">
              <a:effectLst/>
              <a:latin typeface="Century Gothic" panose="020B0502020202020204" pitchFamily="34" charset="0"/>
            </a:endParaRPr>
          </a:p>
          <a:p>
            <a:pPr marL="457200" indent="-457200">
              <a:buFont typeface="+mj-lt"/>
              <a:buAutoNum type="arabicPeriod"/>
            </a:pPr>
            <a:r>
              <a:rPr lang="en-US" dirty="0">
                <a:effectLst/>
                <a:latin typeface="Century Gothic" panose="020B0502020202020204" pitchFamily="34" charset="0"/>
              </a:rPr>
              <a:t>What executive function skills is Alex struggling with?</a:t>
            </a:r>
          </a:p>
          <a:p>
            <a:pPr marL="457200" indent="-457200">
              <a:buFont typeface="+mj-lt"/>
              <a:buAutoNum type="arabicPeriod"/>
            </a:pPr>
            <a:endParaRPr lang="en-US" dirty="0">
              <a:effectLst/>
              <a:latin typeface="Century Gothic" panose="020B0502020202020204" pitchFamily="34" charset="0"/>
            </a:endParaRPr>
          </a:p>
          <a:p>
            <a:pPr marL="457200" indent="-457200">
              <a:buFont typeface="+mj-lt"/>
              <a:buAutoNum type="arabicPeriod"/>
            </a:pPr>
            <a:r>
              <a:rPr lang="en-US" dirty="0">
                <a:effectLst/>
                <a:latin typeface="Century Gothic" panose="020B0502020202020204" pitchFamily="34" charset="0"/>
              </a:rPr>
              <a:t>What should Alex focus on to improve their academic performance and overall well-being?</a:t>
            </a:r>
          </a:p>
          <a:p>
            <a:pPr marL="457200" indent="-457200">
              <a:buFont typeface="+mj-lt"/>
              <a:buAutoNum type="arabicPeriod"/>
            </a:pPr>
            <a:endParaRPr lang="en-US" dirty="0">
              <a:effectLst/>
              <a:latin typeface="Century Gothic" panose="020B0502020202020204" pitchFamily="34" charset="0"/>
            </a:endParaRPr>
          </a:p>
          <a:p>
            <a:pPr marL="457200" indent="-457200">
              <a:buFont typeface="+mj-lt"/>
              <a:buAutoNum type="arabicPeriod"/>
            </a:pPr>
            <a:r>
              <a:rPr lang="en-US" dirty="0">
                <a:effectLst/>
                <a:latin typeface="Century Gothic" panose="020B0502020202020204" pitchFamily="34" charset="0"/>
              </a:rPr>
              <a:t>What are some things Alex might do to address their challenges with executive function?</a:t>
            </a:r>
          </a:p>
          <a:p>
            <a:pPr marL="457200" indent="-457200">
              <a:buFont typeface="+mj-lt"/>
              <a:buAutoNum type="arabicPeriod"/>
            </a:pPr>
            <a:endParaRPr lang="en-US" dirty="0">
              <a:effectLst/>
              <a:latin typeface="Century Gothic" panose="020B0502020202020204" pitchFamily="34" charset="0"/>
            </a:endParaRPr>
          </a:p>
          <a:p>
            <a:pPr marL="457200" indent="-457200">
              <a:buFont typeface="+mj-lt"/>
              <a:buAutoNum type="arabicPeriod"/>
            </a:pPr>
            <a:r>
              <a:rPr lang="en-US" dirty="0">
                <a:effectLst/>
                <a:latin typeface="Century Gothic" panose="020B0502020202020204" pitchFamily="34" charset="0"/>
              </a:rPr>
              <a:t>What role does metacognition play in Alex’s ability to recognize and address their executive function deficits?</a:t>
            </a:r>
          </a:p>
          <a:p>
            <a:pPr marL="457200" indent="-457200">
              <a:buFont typeface="+mj-lt"/>
              <a:buAutoNum type="arabicPeriod"/>
            </a:pPr>
            <a:endParaRPr lang="en-US" dirty="0">
              <a:effectLst/>
              <a:latin typeface="Century Gothic" panose="020B0502020202020204" pitchFamily="34" charset="0"/>
            </a:endParaRPr>
          </a:p>
          <a:p>
            <a:pPr marL="457200" indent="-457200">
              <a:buFont typeface="+mj-lt"/>
              <a:buAutoNum type="arabicPeriod"/>
            </a:pPr>
            <a:r>
              <a:rPr lang="en-US" dirty="0">
                <a:effectLst/>
                <a:latin typeface="Century Gothic" panose="020B0502020202020204" pitchFamily="34" charset="0"/>
              </a:rPr>
              <a:t>How can teachers, parents, or peers support Alex in developing their executive function skills and using effective learning strategies?</a:t>
            </a:r>
            <a:br>
              <a:rPr lang="en-US" sz="2000" dirty="0">
                <a:effectLst/>
                <a:latin typeface="Century Gothic" panose="020B0502020202020204" pitchFamily="34" charset="0"/>
              </a:rPr>
            </a:br>
            <a:endParaRPr lang="en-US" sz="2000" dirty="0">
              <a:effectLst/>
              <a:latin typeface="Century Gothic" panose="020B0502020202020204" pitchFamily="34" charset="0"/>
            </a:endParaRPr>
          </a:p>
          <a:p>
            <a:endParaRPr lang="en-US" sz="1850" dirty="0">
              <a:effectLst/>
              <a:latin typeface="Century Gothic" panose="020B0502020202020204" pitchFamily="34" charset="0"/>
            </a:endParaRPr>
          </a:p>
        </p:txBody>
      </p:sp>
    </p:spTree>
    <p:extLst>
      <p:ext uri="{BB962C8B-B14F-4D97-AF65-F5344CB8AC3E}">
        <p14:creationId xmlns:p14="http://schemas.microsoft.com/office/powerpoint/2010/main" val="2287200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C69993-005D-8740-874F-E91445E47FE3}"/>
              </a:ext>
            </a:extLst>
          </p:cNvPr>
          <p:cNvSpPr txBox="1"/>
          <p:nvPr/>
        </p:nvSpPr>
        <p:spPr>
          <a:xfrm>
            <a:off x="3446492" y="404803"/>
            <a:ext cx="5299015" cy="707886"/>
          </a:xfrm>
          <a:prstGeom prst="rect">
            <a:avLst/>
          </a:prstGeom>
          <a:noFill/>
        </p:spPr>
        <p:txBody>
          <a:bodyPr wrap="none" rtlCol="0">
            <a:spAutoFit/>
          </a:bodyPr>
          <a:lstStyle/>
          <a:p>
            <a:r>
              <a:rPr lang="en-US" sz="4000" b="1" dirty="0">
                <a:solidFill>
                  <a:srgbClr val="272D5A"/>
                </a:solidFill>
                <a:latin typeface="Baskerville" panose="02020502070401020303" pitchFamily="18" charset="0"/>
                <a:ea typeface="Baskerville" panose="02020502070401020303" pitchFamily="18" charset="0"/>
              </a:rPr>
              <a:t>References and Tools</a:t>
            </a:r>
          </a:p>
        </p:txBody>
      </p:sp>
      <p:sp>
        <p:nvSpPr>
          <p:cNvPr id="3" name="Rectangle 2">
            <a:extLst>
              <a:ext uri="{FF2B5EF4-FFF2-40B4-BE49-F238E27FC236}">
                <a16:creationId xmlns:a16="http://schemas.microsoft.com/office/drawing/2014/main" id="{DB192B58-D228-0D44-91E7-0FD91156774F}"/>
              </a:ext>
            </a:extLst>
          </p:cNvPr>
          <p:cNvSpPr/>
          <p:nvPr/>
        </p:nvSpPr>
        <p:spPr>
          <a:xfrm>
            <a:off x="0" y="0"/>
            <a:ext cx="914400" cy="6858000"/>
          </a:xfrm>
          <a:prstGeom prst="rect">
            <a:avLst/>
          </a:prstGeom>
          <a:solidFill>
            <a:srgbClr val="C57C7D">
              <a:alpha val="575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56BB83-586E-9D4C-A415-DB8EDA2BF215}"/>
              </a:ext>
            </a:extLst>
          </p:cNvPr>
          <p:cNvSpPr/>
          <p:nvPr/>
        </p:nvSpPr>
        <p:spPr>
          <a:xfrm>
            <a:off x="914400" y="3343531"/>
            <a:ext cx="7527235" cy="338554"/>
          </a:xfrm>
          <a:prstGeom prst="rect">
            <a:avLst/>
          </a:prstGeom>
        </p:spPr>
        <p:txBody>
          <a:bodyPr wrap="square">
            <a:spAutoFit/>
          </a:bodyPr>
          <a:lstStyle/>
          <a:p>
            <a:r>
              <a:rPr lang="en-US" sz="1600" dirty="0">
                <a:hlinkClick r:id="rId3"/>
              </a:rPr>
              <a:t>https://pcl.sitehost.iu.edu/rgoldsto/courses/dunloskyimprovinglearning.pdf</a:t>
            </a:r>
            <a:endParaRPr lang="en-US" sz="1600" dirty="0"/>
          </a:p>
        </p:txBody>
      </p:sp>
      <p:sp>
        <p:nvSpPr>
          <p:cNvPr id="6" name="Rectangle 5">
            <a:extLst>
              <a:ext uri="{FF2B5EF4-FFF2-40B4-BE49-F238E27FC236}">
                <a16:creationId xmlns:a16="http://schemas.microsoft.com/office/drawing/2014/main" id="{EE75B8B1-E432-1947-AEB8-C9458EB04F97}"/>
              </a:ext>
            </a:extLst>
          </p:cNvPr>
          <p:cNvSpPr/>
          <p:nvPr/>
        </p:nvSpPr>
        <p:spPr>
          <a:xfrm>
            <a:off x="930600" y="3654338"/>
            <a:ext cx="3367973" cy="338554"/>
          </a:xfrm>
          <a:prstGeom prst="rect">
            <a:avLst/>
          </a:prstGeom>
        </p:spPr>
        <p:txBody>
          <a:bodyPr wrap="none">
            <a:spAutoFit/>
          </a:bodyPr>
          <a:lstStyle/>
          <a:p>
            <a:r>
              <a:rPr lang="en-US" sz="1600" dirty="0">
                <a:hlinkClick r:id="rId4"/>
              </a:rPr>
              <a:t>https://collegeinfogeek.com/learning/</a:t>
            </a:r>
            <a:endParaRPr lang="en-US" sz="1600" dirty="0"/>
          </a:p>
        </p:txBody>
      </p:sp>
      <p:sp>
        <p:nvSpPr>
          <p:cNvPr id="8" name="Rectangle 7">
            <a:extLst>
              <a:ext uri="{FF2B5EF4-FFF2-40B4-BE49-F238E27FC236}">
                <a16:creationId xmlns:a16="http://schemas.microsoft.com/office/drawing/2014/main" id="{735A18C4-1105-E84E-BFC8-D01621E8338B}"/>
              </a:ext>
            </a:extLst>
          </p:cNvPr>
          <p:cNvSpPr/>
          <p:nvPr/>
        </p:nvSpPr>
        <p:spPr>
          <a:xfrm>
            <a:off x="914400" y="3974378"/>
            <a:ext cx="8388626" cy="338554"/>
          </a:xfrm>
          <a:prstGeom prst="rect">
            <a:avLst/>
          </a:prstGeom>
        </p:spPr>
        <p:txBody>
          <a:bodyPr wrap="square">
            <a:spAutoFit/>
          </a:bodyPr>
          <a:lstStyle/>
          <a:p>
            <a:r>
              <a:rPr lang="en-US" sz="1600" dirty="0">
                <a:hlinkClick r:id="rId5"/>
              </a:rPr>
              <a:t>https://learningcenter.unc.edu/tips-and-tools/studying-101-study-smarter-not-harder/</a:t>
            </a:r>
            <a:endParaRPr lang="en-US" sz="1600" dirty="0"/>
          </a:p>
        </p:txBody>
      </p:sp>
      <p:sp>
        <p:nvSpPr>
          <p:cNvPr id="9" name="Rectangle 8">
            <a:extLst>
              <a:ext uri="{FF2B5EF4-FFF2-40B4-BE49-F238E27FC236}">
                <a16:creationId xmlns:a16="http://schemas.microsoft.com/office/drawing/2014/main" id="{21F97A08-F5D6-4648-B284-6557D6143332}"/>
              </a:ext>
            </a:extLst>
          </p:cNvPr>
          <p:cNvSpPr/>
          <p:nvPr/>
        </p:nvSpPr>
        <p:spPr>
          <a:xfrm>
            <a:off x="914400" y="4267021"/>
            <a:ext cx="7346858" cy="338554"/>
          </a:xfrm>
          <a:prstGeom prst="rect">
            <a:avLst/>
          </a:prstGeom>
        </p:spPr>
        <p:txBody>
          <a:bodyPr wrap="square">
            <a:spAutoFit/>
          </a:bodyPr>
          <a:lstStyle/>
          <a:p>
            <a:r>
              <a:rPr lang="en-US" sz="1600" dirty="0">
                <a:hlinkClick r:id="rId6"/>
              </a:rPr>
              <a:t>https://www.edutopia.org/article/5-research-backed-studying-techniques</a:t>
            </a:r>
            <a:endParaRPr lang="en-US" sz="1600" dirty="0"/>
          </a:p>
        </p:txBody>
      </p:sp>
      <p:sp>
        <p:nvSpPr>
          <p:cNvPr id="10" name="TextBox 9">
            <a:extLst>
              <a:ext uri="{FF2B5EF4-FFF2-40B4-BE49-F238E27FC236}">
                <a16:creationId xmlns:a16="http://schemas.microsoft.com/office/drawing/2014/main" id="{40D56F24-0516-904C-A6B5-9F506D28502C}"/>
              </a:ext>
            </a:extLst>
          </p:cNvPr>
          <p:cNvSpPr txBox="1"/>
          <p:nvPr/>
        </p:nvSpPr>
        <p:spPr>
          <a:xfrm>
            <a:off x="930600" y="3041658"/>
            <a:ext cx="596638" cy="338554"/>
          </a:xfrm>
          <a:prstGeom prst="rect">
            <a:avLst/>
          </a:prstGeom>
          <a:noFill/>
        </p:spPr>
        <p:txBody>
          <a:bodyPr wrap="none" rtlCol="0">
            <a:spAutoFit/>
          </a:bodyPr>
          <a:lstStyle/>
          <a:p>
            <a:r>
              <a:rPr lang="en-US" sz="1600" b="1" dirty="0">
                <a:solidFill>
                  <a:srgbClr val="272D5A"/>
                </a:solidFill>
                <a:latin typeface="Optima" panose="02000503060000020004" pitchFamily="2" charset="0"/>
              </a:rPr>
              <a:t>Sites</a:t>
            </a:r>
          </a:p>
        </p:txBody>
      </p:sp>
      <p:sp>
        <p:nvSpPr>
          <p:cNvPr id="11" name="TextBox 10">
            <a:extLst>
              <a:ext uri="{FF2B5EF4-FFF2-40B4-BE49-F238E27FC236}">
                <a16:creationId xmlns:a16="http://schemas.microsoft.com/office/drawing/2014/main" id="{9EEEDC41-3BA3-1446-8AD4-5511FB61A655}"/>
              </a:ext>
            </a:extLst>
          </p:cNvPr>
          <p:cNvSpPr txBox="1"/>
          <p:nvPr/>
        </p:nvSpPr>
        <p:spPr>
          <a:xfrm>
            <a:off x="930600" y="4912584"/>
            <a:ext cx="781432" cy="338554"/>
          </a:xfrm>
          <a:prstGeom prst="rect">
            <a:avLst/>
          </a:prstGeom>
          <a:noFill/>
        </p:spPr>
        <p:txBody>
          <a:bodyPr wrap="none" rtlCol="0">
            <a:spAutoFit/>
          </a:bodyPr>
          <a:lstStyle/>
          <a:p>
            <a:r>
              <a:rPr lang="en-US" sz="1600" b="1" dirty="0">
                <a:solidFill>
                  <a:srgbClr val="272D5A"/>
                </a:solidFill>
                <a:latin typeface="Optima" panose="02000503060000020004" pitchFamily="2" charset="0"/>
              </a:rPr>
              <a:t>Videos</a:t>
            </a:r>
          </a:p>
        </p:txBody>
      </p:sp>
      <p:sp>
        <p:nvSpPr>
          <p:cNvPr id="21" name="TextBox 20">
            <a:extLst>
              <a:ext uri="{FF2B5EF4-FFF2-40B4-BE49-F238E27FC236}">
                <a16:creationId xmlns:a16="http://schemas.microsoft.com/office/drawing/2014/main" id="{67B7DC44-3B9B-BD42-B206-C2914A0567C6}"/>
              </a:ext>
            </a:extLst>
          </p:cNvPr>
          <p:cNvSpPr txBox="1"/>
          <p:nvPr/>
        </p:nvSpPr>
        <p:spPr>
          <a:xfrm>
            <a:off x="914400" y="5217034"/>
            <a:ext cx="6756914" cy="338554"/>
          </a:xfrm>
          <a:prstGeom prst="rect">
            <a:avLst/>
          </a:prstGeom>
          <a:noFill/>
        </p:spPr>
        <p:txBody>
          <a:bodyPr wrap="none" rtlCol="0">
            <a:spAutoFit/>
          </a:bodyPr>
          <a:lstStyle/>
          <a:p>
            <a:r>
              <a:rPr lang="en-US" sz="1600" dirty="0"/>
              <a:t>Executive Function: Your Brain’s Control Center </a:t>
            </a:r>
            <a:r>
              <a:rPr lang="en-US" sz="1600" dirty="0">
                <a:hlinkClick r:id="rId7"/>
              </a:rPr>
              <a:t>https://youtu.be/sZmElSGKBG8</a:t>
            </a:r>
            <a:endParaRPr lang="en-US" sz="1600" dirty="0"/>
          </a:p>
        </p:txBody>
      </p:sp>
      <p:sp>
        <p:nvSpPr>
          <p:cNvPr id="18" name="TextBox 17">
            <a:extLst>
              <a:ext uri="{FF2B5EF4-FFF2-40B4-BE49-F238E27FC236}">
                <a16:creationId xmlns:a16="http://schemas.microsoft.com/office/drawing/2014/main" id="{74687CE7-0DA3-891C-1D9D-14DA0570D601}"/>
              </a:ext>
            </a:extLst>
          </p:cNvPr>
          <p:cNvSpPr txBox="1"/>
          <p:nvPr/>
        </p:nvSpPr>
        <p:spPr>
          <a:xfrm>
            <a:off x="930600" y="1901075"/>
            <a:ext cx="6264681" cy="830997"/>
          </a:xfrm>
          <a:prstGeom prst="rect">
            <a:avLst/>
          </a:prstGeom>
          <a:noFill/>
        </p:spPr>
        <p:txBody>
          <a:bodyPr wrap="square">
            <a:spAutoFit/>
          </a:bodyPr>
          <a:lstStyle/>
          <a:p>
            <a:r>
              <a:rPr lang="en-US" sz="1600" b="0" i="0" u="none" strike="noStrike" dirty="0">
                <a:solidFill>
                  <a:srgbClr val="000000"/>
                </a:solidFill>
                <a:effectLst/>
              </a:rPr>
              <a:t>Brown, P. C., Roediger III, H. L., &amp; McDaniel, M. A. (2014).</a:t>
            </a:r>
            <a:r>
              <a:rPr lang="en-US" sz="1600" b="0" i="1" u="none" strike="noStrike" dirty="0">
                <a:solidFill>
                  <a:srgbClr val="000000"/>
                </a:solidFill>
                <a:effectLst/>
              </a:rPr>
              <a:t> Make it stick: The science of successful learning. </a:t>
            </a:r>
            <a:r>
              <a:rPr lang="en-US" sz="1600" b="0" i="0" u="none" strike="noStrike" dirty="0">
                <a:solidFill>
                  <a:srgbClr val="000000"/>
                </a:solidFill>
                <a:effectLst/>
              </a:rPr>
              <a:t>The Belknap Press of Harvard University Press</a:t>
            </a:r>
            <a:endParaRPr lang="en-US" sz="1600" dirty="0"/>
          </a:p>
        </p:txBody>
      </p:sp>
      <p:sp>
        <p:nvSpPr>
          <p:cNvPr id="22" name="TextBox 21">
            <a:extLst>
              <a:ext uri="{FF2B5EF4-FFF2-40B4-BE49-F238E27FC236}">
                <a16:creationId xmlns:a16="http://schemas.microsoft.com/office/drawing/2014/main" id="{72660ECB-ACEB-BC66-4ED4-BFDEBC6E7E06}"/>
              </a:ext>
            </a:extLst>
          </p:cNvPr>
          <p:cNvSpPr txBox="1"/>
          <p:nvPr/>
        </p:nvSpPr>
        <p:spPr>
          <a:xfrm>
            <a:off x="914400" y="1615369"/>
            <a:ext cx="720069" cy="338554"/>
          </a:xfrm>
          <a:prstGeom prst="rect">
            <a:avLst/>
          </a:prstGeom>
          <a:noFill/>
        </p:spPr>
        <p:txBody>
          <a:bodyPr wrap="none" rtlCol="0">
            <a:spAutoFit/>
          </a:bodyPr>
          <a:lstStyle/>
          <a:p>
            <a:r>
              <a:rPr lang="en-US" sz="1600" b="1" dirty="0">
                <a:solidFill>
                  <a:srgbClr val="272D5A"/>
                </a:solidFill>
                <a:latin typeface="Optima" panose="02000503060000020004" pitchFamily="2" charset="0"/>
              </a:rPr>
              <a:t>Books</a:t>
            </a:r>
          </a:p>
        </p:txBody>
      </p:sp>
    </p:spTree>
    <p:extLst>
      <p:ext uri="{BB962C8B-B14F-4D97-AF65-F5344CB8AC3E}">
        <p14:creationId xmlns:p14="http://schemas.microsoft.com/office/powerpoint/2010/main" val="1990422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ck of open books">
            <a:extLst>
              <a:ext uri="{FF2B5EF4-FFF2-40B4-BE49-F238E27FC236}">
                <a16:creationId xmlns:a16="http://schemas.microsoft.com/office/drawing/2014/main" id="{D91D8475-D26D-3DE6-6580-4AF0760D34AB}"/>
              </a:ext>
            </a:extLst>
          </p:cNvPr>
          <p:cNvPicPr>
            <a:picLocks noChangeAspect="1"/>
          </p:cNvPicPr>
          <p:nvPr/>
        </p:nvPicPr>
        <p:blipFill rotWithShape="1">
          <a:blip r:embed="rId2">
            <a:alphaModFix amt="52000"/>
          </a:blip>
          <a:srcRect t="52206" b="219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D640AB9A-A878-4836-DD2C-54593B7C9F14}"/>
              </a:ext>
            </a:extLst>
          </p:cNvPr>
          <p:cNvSpPr txBox="1"/>
          <p:nvPr/>
        </p:nvSpPr>
        <p:spPr>
          <a:xfrm>
            <a:off x="838200" y="3710613"/>
            <a:ext cx="10515600" cy="2910904"/>
          </a:xfrm>
          <a:prstGeom prst="rect">
            <a:avLst/>
          </a:prstGeom>
        </p:spPr>
        <p:txBody>
          <a:bodyPr vert="horz" lIns="91440" tIns="45720" rIns="91440" bIns="45720" rtlCol="0" anchor="ctr">
            <a:normAutofit/>
          </a:bodyPr>
          <a:lstStyle/>
          <a:p>
            <a:pPr algn="ctr">
              <a:lnSpc>
                <a:spcPct val="90000"/>
              </a:lnSpc>
              <a:spcAft>
                <a:spcPts val="600"/>
              </a:spcAft>
            </a:pPr>
            <a:r>
              <a:rPr lang="en-US" sz="4800" b="1" i="0" dirty="0">
                <a:solidFill>
                  <a:srgbClr val="272D5A"/>
                </a:solidFill>
                <a:effectLst/>
                <a:highlight>
                  <a:srgbClr val="FFFFFF"/>
                </a:highlight>
                <a:latin typeface="Baskerville" panose="02020502070401020303" pitchFamily="18" charset="0"/>
                <a:ea typeface="Baskerville" panose="02020502070401020303" pitchFamily="18" charset="0"/>
              </a:rPr>
              <a:t>Learning is not attained by chance, it must be sought for with ardor and diligence.</a:t>
            </a:r>
            <a:endParaRPr lang="en-US" sz="4800" b="1" dirty="0">
              <a:solidFill>
                <a:srgbClr val="272D5A"/>
              </a:solidFill>
              <a:latin typeface="Baskerville" panose="02020502070401020303" pitchFamily="18" charset="0"/>
              <a:ea typeface="Baskerville" panose="02020502070401020303" pitchFamily="18" charset="0"/>
            </a:endParaRPr>
          </a:p>
          <a:p>
            <a:pPr algn="ctr">
              <a:lnSpc>
                <a:spcPct val="90000"/>
              </a:lnSpc>
              <a:spcAft>
                <a:spcPts val="600"/>
              </a:spcAft>
            </a:pPr>
            <a:r>
              <a:rPr lang="en-US" sz="2400" dirty="0">
                <a:solidFill>
                  <a:srgbClr val="272D5A"/>
                </a:solidFill>
                <a:latin typeface="Baskerville" panose="02020502070401020303" pitchFamily="18" charset="0"/>
                <a:ea typeface="Baskerville" panose="02020502070401020303" pitchFamily="18" charset="0"/>
              </a:rPr>
              <a:t>Abigail Adams</a:t>
            </a:r>
            <a:endParaRPr lang="en-US" sz="2400" i="1" dirty="0">
              <a:solidFill>
                <a:srgbClr val="272D5A"/>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4160261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73FBA5AC-3E8C-F4D5-3E45-6F4E43F40F9D}"/>
              </a:ext>
            </a:extLst>
          </p:cNvPr>
          <p:cNvPicPr>
            <a:picLocks noChangeAspect="1"/>
          </p:cNvPicPr>
          <p:nvPr/>
        </p:nvPicPr>
        <p:blipFill rotWithShape="1">
          <a:blip r:embed="rId2">
            <a:alphaModFix amt="70000"/>
          </a:blip>
          <a:srcRect l="51061"/>
          <a:stretch/>
        </p:blipFill>
        <p:spPr>
          <a:xfrm>
            <a:off x="0" y="0"/>
            <a:ext cx="5039256" cy="6858000"/>
          </a:xfrm>
          <a:prstGeom prst="rect">
            <a:avLst/>
          </a:prstGeom>
          <a:effectLst/>
        </p:spPr>
      </p:pic>
      <p:grpSp>
        <p:nvGrpSpPr>
          <p:cNvPr id="6" name="Group 5">
            <a:extLst>
              <a:ext uri="{FF2B5EF4-FFF2-40B4-BE49-F238E27FC236}">
                <a16:creationId xmlns:a16="http://schemas.microsoft.com/office/drawing/2014/main" id="{6FBF1F9A-78F3-F155-E1FF-941A7C42C4CE}"/>
              </a:ext>
            </a:extLst>
          </p:cNvPr>
          <p:cNvGrpSpPr/>
          <p:nvPr/>
        </p:nvGrpSpPr>
        <p:grpSpPr>
          <a:xfrm>
            <a:off x="5290224" y="1462194"/>
            <a:ext cx="6721803" cy="3458619"/>
            <a:chOff x="5200283" y="819956"/>
            <a:chExt cx="6721803" cy="3458619"/>
          </a:xfrm>
        </p:grpSpPr>
        <p:sp>
          <p:nvSpPr>
            <p:cNvPr id="2" name="TextBox 1">
              <a:extLst>
                <a:ext uri="{FF2B5EF4-FFF2-40B4-BE49-F238E27FC236}">
                  <a16:creationId xmlns:a16="http://schemas.microsoft.com/office/drawing/2014/main" id="{1F5ECF3A-FF8F-2F8D-FF7F-EF586FF9C35C}"/>
                </a:ext>
              </a:extLst>
            </p:cNvPr>
            <p:cNvSpPr txBox="1"/>
            <p:nvPr/>
          </p:nvSpPr>
          <p:spPr>
            <a:xfrm>
              <a:off x="5380255" y="2031806"/>
              <a:ext cx="6361860" cy="2246769"/>
            </a:xfrm>
            <a:prstGeom prst="rect">
              <a:avLst/>
            </a:prstGeom>
            <a:noFill/>
          </p:spPr>
          <p:txBody>
            <a:bodyPr wrap="square" rtlCol="0">
              <a:spAutoFit/>
            </a:bodyPr>
            <a:lstStyle/>
            <a:p>
              <a:r>
                <a:rPr lang="en-US" sz="2800" dirty="0">
                  <a:solidFill>
                    <a:srgbClr val="272D5A"/>
                  </a:solidFill>
                  <a:latin typeface="Century Gothic" panose="020B0502020202020204" pitchFamily="34" charset="0"/>
                  <a:ea typeface="Baskerville" panose="02020502070401020303" pitchFamily="18" charset="0"/>
                </a:rPr>
                <a:t>“Acquiring knowledge and skills and having them readily available from memory so you can make sense of future problems and opportunities” (Brown et al., p. 2).</a:t>
              </a:r>
            </a:p>
          </p:txBody>
        </p:sp>
        <p:sp>
          <p:nvSpPr>
            <p:cNvPr id="3" name="TextBox 2">
              <a:extLst>
                <a:ext uri="{FF2B5EF4-FFF2-40B4-BE49-F238E27FC236}">
                  <a16:creationId xmlns:a16="http://schemas.microsoft.com/office/drawing/2014/main" id="{23F0DF45-B14A-9E4B-DBC2-85C95E60C0AA}"/>
                </a:ext>
              </a:extLst>
            </p:cNvPr>
            <p:cNvSpPr txBox="1"/>
            <p:nvPr/>
          </p:nvSpPr>
          <p:spPr>
            <a:xfrm>
              <a:off x="5200283" y="819956"/>
              <a:ext cx="6721803" cy="861774"/>
            </a:xfrm>
            <a:prstGeom prst="rect">
              <a:avLst/>
            </a:prstGeom>
            <a:noFill/>
          </p:spPr>
          <p:txBody>
            <a:bodyPr wrap="square" rtlCol="0">
              <a:spAutoFit/>
            </a:bodyPr>
            <a:lstStyle/>
            <a:p>
              <a:r>
                <a:rPr lang="en-US" sz="5000" b="1" dirty="0">
                  <a:solidFill>
                    <a:srgbClr val="272D5A"/>
                  </a:solidFill>
                  <a:latin typeface="Chalkduster" panose="03050602040202020205" pitchFamily="66" charset="77"/>
                  <a:ea typeface="Baskerville" panose="02020502070401020303" pitchFamily="18" charset="0"/>
                </a:rPr>
                <a:t>What is Learning?</a:t>
              </a:r>
            </a:p>
          </p:txBody>
        </p:sp>
      </p:grpSp>
    </p:spTree>
    <p:extLst>
      <p:ext uri="{BB962C8B-B14F-4D97-AF65-F5344CB8AC3E}">
        <p14:creationId xmlns:p14="http://schemas.microsoft.com/office/powerpoint/2010/main" val="2981477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DC0E48B-9727-2D5B-78F6-D5FA6F1AB2EB}"/>
              </a:ext>
            </a:extLst>
          </p:cNvPr>
          <p:cNvGrpSpPr/>
          <p:nvPr/>
        </p:nvGrpSpPr>
        <p:grpSpPr>
          <a:xfrm>
            <a:off x="3894913" y="2121933"/>
            <a:ext cx="7685590" cy="775415"/>
            <a:chOff x="3873499" y="2653585"/>
            <a:chExt cx="7685590" cy="775415"/>
          </a:xfrm>
          <a:solidFill>
            <a:srgbClr val="C57C7D">
              <a:alpha val="88000"/>
            </a:srgbClr>
          </a:solidFill>
        </p:grpSpPr>
        <p:sp>
          <p:nvSpPr>
            <p:cNvPr id="14" name="Rounded Rectangle 13">
              <a:extLst>
                <a:ext uri="{FF2B5EF4-FFF2-40B4-BE49-F238E27FC236}">
                  <a16:creationId xmlns:a16="http://schemas.microsoft.com/office/drawing/2014/main" id="{1674F037-72BC-4C80-99D7-9A8FB9A9E582}"/>
                </a:ext>
              </a:extLst>
            </p:cNvPr>
            <p:cNvSpPr/>
            <p:nvPr/>
          </p:nvSpPr>
          <p:spPr>
            <a:xfrm>
              <a:off x="3873499" y="2654300"/>
              <a:ext cx="2301983" cy="7747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DC7E468E-1342-E378-85D0-3E12D3752E83}"/>
                </a:ext>
              </a:extLst>
            </p:cNvPr>
            <p:cNvSpPr/>
            <p:nvPr/>
          </p:nvSpPr>
          <p:spPr>
            <a:xfrm>
              <a:off x="6339636" y="2654300"/>
              <a:ext cx="2753316" cy="7747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3982678-5F38-C61A-91BA-978D09D12215}"/>
                </a:ext>
              </a:extLst>
            </p:cNvPr>
            <p:cNvSpPr/>
            <p:nvPr/>
          </p:nvSpPr>
          <p:spPr>
            <a:xfrm>
              <a:off x="9257106" y="2653585"/>
              <a:ext cx="2301983" cy="7747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E2FDC292-B0D7-9946-08D4-DAF903EC5DB9}"/>
              </a:ext>
            </a:extLst>
          </p:cNvPr>
          <p:cNvSpPr txBox="1"/>
          <p:nvPr/>
        </p:nvSpPr>
        <p:spPr>
          <a:xfrm>
            <a:off x="4015688" y="152231"/>
            <a:ext cx="7444040" cy="1754326"/>
          </a:xfrm>
          <a:prstGeom prst="rect">
            <a:avLst/>
          </a:prstGeom>
          <a:noFill/>
        </p:spPr>
        <p:txBody>
          <a:bodyPr wrap="square" rtlCol="0">
            <a:spAutoFit/>
          </a:bodyPr>
          <a:lstStyle/>
          <a:p>
            <a:pPr algn="ctr"/>
            <a:r>
              <a:rPr lang="en-US" sz="5400" b="1">
                <a:solidFill>
                  <a:srgbClr val="58687F"/>
                </a:solidFill>
                <a:latin typeface="Baskerville" panose="02020502070401020303" pitchFamily="18" charset="0"/>
                <a:ea typeface="Baskerville" panose="02020502070401020303" pitchFamily="18" charset="0"/>
              </a:rPr>
              <a:t>The Three-Step Process of </a:t>
            </a:r>
            <a:r>
              <a:rPr lang="en-US" sz="5400" b="1">
                <a:solidFill>
                  <a:srgbClr val="58687F"/>
                </a:solidFill>
                <a:latin typeface="Chalkduster" panose="03050602040202020205" pitchFamily="66" charset="77"/>
                <a:ea typeface="Baskerville" panose="02020502070401020303" pitchFamily="18" charset="0"/>
              </a:rPr>
              <a:t>Learning</a:t>
            </a:r>
            <a:endParaRPr lang="en-US" sz="6600" b="1">
              <a:solidFill>
                <a:srgbClr val="58687F"/>
              </a:solidFill>
              <a:latin typeface="Chalkduster" panose="03050602040202020205" pitchFamily="66" charset="77"/>
              <a:ea typeface="Baskerville" panose="02020502070401020303" pitchFamily="18" charset="0"/>
            </a:endParaRPr>
          </a:p>
        </p:txBody>
      </p:sp>
      <p:pic>
        <p:nvPicPr>
          <p:cNvPr id="8" name="Picture 7" descr="Rock climber scaling a rock face">
            <a:extLst>
              <a:ext uri="{FF2B5EF4-FFF2-40B4-BE49-F238E27FC236}">
                <a16:creationId xmlns:a16="http://schemas.microsoft.com/office/drawing/2014/main" id="{8AEF63D3-5496-AF7E-A5AE-3887778AD4D7}"/>
              </a:ext>
            </a:extLst>
          </p:cNvPr>
          <p:cNvPicPr>
            <a:picLocks noChangeAspect="1"/>
          </p:cNvPicPr>
          <p:nvPr/>
        </p:nvPicPr>
        <p:blipFill rotWithShape="1">
          <a:blip r:embed="rId2">
            <a:alphaModFix amt="81000"/>
          </a:blip>
          <a:srcRect l="39974" r="26232"/>
          <a:stretch/>
        </p:blipFill>
        <p:spPr>
          <a:xfrm>
            <a:off x="0" y="-1430"/>
            <a:ext cx="3477806" cy="6859430"/>
          </a:xfrm>
          <a:prstGeom prst="rect">
            <a:avLst/>
          </a:prstGeom>
        </p:spPr>
      </p:pic>
      <p:sp>
        <p:nvSpPr>
          <p:cNvPr id="11" name="TextBox 10">
            <a:extLst>
              <a:ext uri="{FF2B5EF4-FFF2-40B4-BE49-F238E27FC236}">
                <a16:creationId xmlns:a16="http://schemas.microsoft.com/office/drawing/2014/main" id="{B8D64949-3013-0463-C5FD-3DB9BCE58BEC}"/>
              </a:ext>
            </a:extLst>
          </p:cNvPr>
          <p:cNvSpPr txBox="1"/>
          <p:nvPr/>
        </p:nvSpPr>
        <p:spPr>
          <a:xfrm>
            <a:off x="4119438" y="2278450"/>
            <a:ext cx="1860574" cy="461665"/>
          </a:xfrm>
          <a:prstGeom prst="rect">
            <a:avLst/>
          </a:prstGeom>
          <a:noFill/>
        </p:spPr>
        <p:txBody>
          <a:bodyPr wrap="none" rtlCol="0">
            <a:spAutoFit/>
          </a:bodyPr>
          <a:lstStyle/>
          <a:p>
            <a:pPr algn="ctr"/>
            <a:r>
              <a:rPr lang="en-US" sz="2400" dirty="0">
                <a:solidFill>
                  <a:srgbClr val="FFFFFF"/>
                </a:solidFill>
                <a:latin typeface="Chalkduster" panose="03050602040202020205" pitchFamily="66" charset="77"/>
              </a:rPr>
              <a:t>Encoding</a:t>
            </a:r>
          </a:p>
        </p:txBody>
      </p:sp>
      <p:sp>
        <p:nvSpPr>
          <p:cNvPr id="12" name="TextBox 11">
            <a:extLst>
              <a:ext uri="{FF2B5EF4-FFF2-40B4-BE49-F238E27FC236}">
                <a16:creationId xmlns:a16="http://schemas.microsoft.com/office/drawing/2014/main" id="{E7BB798E-22D3-6ADB-36EE-8F41CB2B8A80}"/>
              </a:ext>
            </a:extLst>
          </p:cNvPr>
          <p:cNvSpPr txBox="1"/>
          <p:nvPr/>
        </p:nvSpPr>
        <p:spPr>
          <a:xfrm>
            <a:off x="6361050" y="2278449"/>
            <a:ext cx="2710486" cy="461665"/>
          </a:xfrm>
          <a:prstGeom prst="rect">
            <a:avLst/>
          </a:prstGeom>
          <a:noFill/>
        </p:spPr>
        <p:txBody>
          <a:bodyPr wrap="none" rtlCol="0">
            <a:spAutoFit/>
          </a:bodyPr>
          <a:lstStyle/>
          <a:p>
            <a:pPr algn="ctr"/>
            <a:r>
              <a:rPr lang="en-US" sz="2400" dirty="0">
                <a:solidFill>
                  <a:srgbClr val="FFFFFF"/>
                </a:solidFill>
                <a:latin typeface="Chalkduster" panose="03050602040202020205" pitchFamily="66" charset="77"/>
              </a:rPr>
              <a:t>Consolidation</a:t>
            </a:r>
          </a:p>
        </p:txBody>
      </p:sp>
      <p:sp>
        <p:nvSpPr>
          <p:cNvPr id="13" name="TextBox 12">
            <a:extLst>
              <a:ext uri="{FF2B5EF4-FFF2-40B4-BE49-F238E27FC236}">
                <a16:creationId xmlns:a16="http://schemas.microsoft.com/office/drawing/2014/main" id="{E714B9EB-CD7D-C63F-3154-4534E429A02E}"/>
              </a:ext>
            </a:extLst>
          </p:cNvPr>
          <p:cNvSpPr txBox="1"/>
          <p:nvPr/>
        </p:nvSpPr>
        <p:spPr>
          <a:xfrm>
            <a:off x="9554239" y="2278448"/>
            <a:ext cx="1750544" cy="461665"/>
          </a:xfrm>
          <a:prstGeom prst="rect">
            <a:avLst/>
          </a:prstGeom>
          <a:noFill/>
        </p:spPr>
        <p:txBody>
          <a:bodyPr wrap="none" rtlCol="0">
            <a:spAutoFit/>
          </a:bodyPr>
          <a:lstStyle/>
          <a:p>
            <a:pPr algn="ctr"/>
            <a:r>
              <a:rPr lang="en-US" sz="2400">
                <a:solidFill>
                  <a:srgbClr val="FFFFFF"/>
                </a:solidFill>
                <a:latin typeface="Chalkduster" panose="03050602040202020205" pitchFamily="66" charset="77"/>
              </a:rPr>
              <a:t>Retrieval</a:t>
            </a:r>
          </a:p>
        </p:txBody>
      </p:sp>
      <p:sp>
        <p:nvSpPr>
          <p:cNvPr id="18" name="TextBox 17">
            <a:extLst>
              <a:ext uri="{FF2B5EF4-FFF2-40B4-BE49-F238E27FC236}">
                <a16:creationId xmlns:a16="http://schemas.microsoft.com/office/drawing/2014/main" id="{B8B11D73-55B7-BD6E-708E-99086F190970}"/>
              </a:ext>
            </a:extLst>
          </p:cNvPr>
          <p:cNvSpPr txBox="1"/>
          <p:nvPr/>
        </p:nvSpPr>
        <p:spPr>
          <a:xfrm>
            <a:off x="4063742" y="3267327"/>
            <a:ext cx="1964324" cy="2554545"/>
          </a:xfrm>
          <a:prstGeom prst="rect">
            <a:avLst/>
          </a:prstGeom>
          <a:noFill/>
        </p:spPr>
        <p:txBody>
          <a:bodyPr wrap="square" rtlCol="0">
            <a:spAutoFit/>
          </a:bodyPr>
          <a:lstStyle/>
          <a:p>
            <a:r>
              <a:rPr lang="en-US" sz="2000" dirty="0">
                <a:solidFill>
                  <a:srgbClr val="58687F"/>
                </a:solidFill>
                <a:latin typeface="Baskerville" panose="02020502070401020303" pitchFamily="18" charset="0"/>
                <a:ea typeface="Baskerville" panose="02020502070401020303" pitchFamily="18" charset="0"/>
              </a:rPr>
              <a:t>The initial learning held in the short-term working memory before being understood and utilized in long-term memory</a:t>
            </a:r>
          </a:p>
        </p:txBody>
      </p:sp>
      <p:sp>
        <p:nvSpPr>
          <p:cNvPr id="19" name="TextBox 18">
            <a:extLst>
              <a:ext uri="{FF2B5EF4-FFF2-40B4-BE49-F238E27FC236}">
                <a16:creationId xmlns:a16="http://schemas.microsoft.com/office/drawing/2014/main" id="{0D26B0AC-3C34-A590-2CF7-08CE58DB6638}"/>
              </a:ext>
            </a:extLst>
          </p:cNvPr>
          <p:cNvSpPr txBox="1"/>
          <p:nvPr/>
        </p:nvSpPr>
        <p:spPr>
          <a:xfrm>
            <a:off x="6734131" y="3267327"/>
            <a:ext cx="1964324" cy="2862322"/>
          </a:xfrm>
          <a:prstGeom prst="rect">
            <a:avLst/>
          </a:prstGeom>
          <a:noFill/>
        </p:spPr>
        <p:txBody>
          <a:bodyPr wrap="square" rtlCol="0">
            <a:spAutoFit/>
          </a:bodyPr>
          <a:lstStyle/>
          <a:p>
            <a:r>
              <a:rPr lang="en-US" sz="2000">
                <a:solidFill>
                  <a:srgbClr val="58687F"/>
                </a:solidFill>
                <a:latin typeface="Baskerville" panose="02020502070401020303" pitchFamily="18" charset="0"/>
                <a:ea typeface="Baskerville" panose="02020502070401020303" pitchFamily="18" charset="0"/>
              </a:rPr>
              <a:t>The reorganizing of memories to give them meaning and connection to past experiences already stored in long-term memory</a:t>
            </a:r>
          </a:p>
        </p:txBody>
      </p:sp>
      <p:sp>
        <p:nvSpPr>
          <p:cNvPr id="20" name="TextBox 19">
            <a:extLst>
              <a:ext uri="{FF2B5EF4-FFF2-40B4-BE49-F238E27FC236}">
                <a16:creationId xmlns:a16="http://schemas.microsoft.com/office/drawing/2014/main" id="{8FC21B08-8B28-3074-7DA2-FA5E8C936DD5}"/>
              </a:ext>
            </a:extLst>
          </p:cNvPr>
          <p:cNvSpPr txBox="1"/>
          <p:nvPr/>
        </p:nvSpPr>
        <p:spPr>
          <a:xfrm>
            <a:off x="9447349" y="3267327"/>
            <a:ext cx="1964324" cy="1631216"/>
          </a:xfrm>
          <a:prstGeom prst="rect">
            <a:avLst/>
          </a:prstGeom>
          <a:noFill/>
        </p:spPr>
        <p:txBody>
          <a:bodyPr wrap="square" rtlCol="0">
            <a:spAutoFit/>
          </a:bodyPr>
          <a:lstStyle/>
          <a:p>
            <a:r>
              <a:rPr lang="en-US" sz="2000">
                <a:solidFill>
                  <a:srgbClr val="58687F"/>
                </a:solidFill>
                <a:latin typeface="Baskerville" panose="02020502070401020303" pitchFamily="18" charset="0"/>
                <a:ea typeface="Baskerville" panose="02020502070401020303" pitchFamily="18" charset="0"/>
              </a:rPr>
              <a:t>The ability to pull learned memories and apply them when needed</a:t>
            </a:r>
          </a:p>
        </p:txBody>
      </p:sp>
      <p:cxnSp>
        <p:nvCxnSpPr>
          <p:cNvPr id="22" name="Straight Arrow Connector 21">
            <a:extLst>
              <a:ext uri="{FF2B5EF4-FFF2-40B4-BE49-F238E27FC236}">
                <a16:creationId xmlns:a16="http://schemas.microsoft.com/office/drawing/2014/main" id="{F9CAD52A-F291-2E10-36C9-5A48BF0DD0AE}"/>
              </a:ext>
            </a:extLst>
          </p:cNvPr>
          <p:cNvCxnSpPr>
            <a:stCxn id="14" idx="3"/>
            <a:endCxn id="12" idx="1"/>
          </p:cNvCxnSpPr>
          <p:nvPr/>
        </p:nvCxnSpPr>
        <p:spPr>
          <a:xfrm flipV="1">
            <a:off x="6196896" y="2509282"/>
            <a:ext cx="164154" cy="716"/>
          </a:xfrm>
          <a:prstGeom prst="straightConnector1">
            <a:avLst/>
          </a:prstGeom>
          <a:ln>
            <a:solidFill>
              <a:srgbClr val="C57C7D"/>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EF43241-0CF6-43F5-ED14-EF4861EADDCE}"/>
              </a:ext>
            </a:extLst>
          </p:cNvPr>
          <p:cNvCxnSpPr>
            <a:stCxn id="12" idx="3"/>
            <a:endCxn id="16" idx="1"/>
          </p:cNvCxnSpPr>
          <p:nvPr/>
        </p:nvCxnSpPr>
        <p:spPr>
          <a:xfrm>
            <a:off x="9071536" y="2509282"/>
            <a:ext cx="206984" cy="1"/>
          </a:xfrm>
          <a:prstGeom prst="straightConnector1">
            <a:avLst/>
          </a:prstGeom>
          <a:ln>
            <a:solidFill>
              <a:srgbClr val="C57C7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54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ack of multicolored books">
            <a:extLst>
              <a:ext uri="{FF2B5EF4-FFF2-40B4-BE49-F238E27FC236}">
                <a16:creationId xmlns:a16="http://schemas.microsoft.com/office/drawing/2014/main" id="{813888A2-F97D-43EA-E535-A0E5AE713B49}"/>
              </a:ext>
            </a:extLst>
          </p:cNvPr>
          <p:cNvPicPr>
            <a:picLocks noChangeAspect="1"/>
          </p:cNvPicPr>
          <p:nvPr/>
        </p:nvPicPr>
        <p:blipFill rotWithShape="1">
          <a:blip r:embed="rId2">
            <a:alphaModFix amt="59000"/>
          </a:blip>
          <a:srcRect l="57339" r="26790"/>
          <a:stretch/>
        </p:blipFill>
        <p:spPr>
          <a:xfrm>
            <a:off x="0" y="-26894"/>
            <a:ext cx="4823012" cy="6858000"/>
          </a:xfrm>
          <a:prstGeom prst="homePlate">
            <a:avLst/>
          </a:prstGeom>
        </p:spPr>
      </p:pic>
      <p:sp>
        <p:nvSpPr>
          <p:cNvPr id="2" name="TextBox 1">
            <a:extLst>
              <a:ext uri="{FF2B5EF4-FFF2-40B4-BE49-F238E27FC236}">
                <a16:creationId xmlns:a16="http://schemas.microsoft.com/office/drawing/2014/main" id="{8AEA999A-5A44-8B59-BBE2-06150864F5F8}"/>
              </a:ext>
            </a:extLst>
          </p:cNvPr>
          <p:cNvSpPr txBox="1"/>
          <p:nvPr/>
        </p:nvSpPr>
        <p:spPr>
          <a:xfrm>
            <a:off x="6096000" y="844974"/>
            <a:ext cx="4624465" cy="2123658"/>
          </a:xfrm>
          <a:prstGeom prst="rect">
            <a:avLst/>
          </a:prstGeom>
          <a:noFill/>
        </p:spPr>
        <p:txBody>
          <a:bodyPr wrap="square" rtlCol="0">
            <a:spAutoFit/>
          </a:bodyPr>
          <a:lstStyle/>
          <a:p>
            <a:pPr algn="ctr"/>
            <a:r>
              <a:rPr lang="en-US" sz="4400" b="1" dirty="0">
                <a:solidFill>
                  <a:srgbClr val="272D5A"/>
                </a:solidFill>
                <a:latin typeface="Baskerville" panose="02020502070401020303" pitchFamily="18" charset="0"/>
                <a:ea typeface="Baskerville" panose="02020502070401020303" pitchFamily="18" charset="0"/>
                <a:cs typeface="Castellar" panose="020F0502020204030204" pitchFamily="34" charset="0"/>
              </a:rPr>
              <a:t>Evidence-based Approaches to Learning</a:t>
            </a:r>
          </a:p>
        </p:txBody>
      </p:sp>
      <p:sp>
        <p:nvSpPr>
          <p:cNvPr id="7" name="TextBox 6">
            <a:extLst>
              <a:ext uri="{FF2B5EF4-FFF2-40B4-BE49-F238E27FC236}">
                <a16:creationId xmlns:a16="http://schemas.microsoft.com/office/drawing/2014/main" id="{3328B7A9-35B6-51A9-B5B2-9DC43A407C5C}"/>
              </a:ext>
            </a:extLst>
          </p:cNvPr>
          <p:cNvSpPr txBox="1"/>
          <p:nvPr/>
        </p:nvSpPr>
        <p:spPr>
          <a:xfrm>
            <a:off x="6096000" y="3766257"/>
            <a:ext cx="5498763" cy="2246769"/>
          </a:xfrm>
          <a:prstGeom prst="rect">
            <a:avLst/>
          </a:prstGeom>
          <a:noFill/>
        </p:spPr>
        <p:txBody>
          <a:bodyPr wrap="square" rtlCol="0">
            <a:spAutoFit/>
          </a:bodyPr>
          <a:lstStyle/>
          <a:p>
            <a:pPr marL="571500" indent="-571500">
              <a:buFont typeface="Wingdings" pitchFamily="2" charset="2"/>
              <a:buChar char="v"/>
            </a:pPr>
            <a:r>
              <a:rPr lang="en-US" sz="2800" dirty="0">
                <a:solidFill>
                  <a:srgbClr val="272D5A"/>
                </a:solidFill>
                <a:latin typeface="Century Gothic" panose="020B0502020202020204" pitchFamily="34" charset="0"/>
                <a:ea typeface="Baskerville" panose="02020502070401020303" pitchFamily="18" charset="0"/>
              </a:rPr>
              <a:t>Spaced Practice</a:t>
            </a:r>
          </a:p>
          <a:p>
            <a:pPr marL="571500" indent="-571500">
              <a:buFont typeface="Wingdings" pitchFamily="2" charset="2"/>
              <a:buChar char="v"/>
            </a:pPr>
            <a:endParaRPr lang="en-US" sz="2800" dirty="0">
              <a:solidFill>
                <a:srgbClr val="272D5A"/>
              </a:solidFill>
              <a:latin typeface="Century Gothic" panose="020B0502020202020204" pitchFamily="34" charset="0"/>
              <a:ea typeface="Baskerville" panose="02020502070401020303" pitchFamily="18" charset="0"/>
            </a:endParaRPr>
          </a:p>
          <a:p>
            <a:pPr marL="571500" indent="-571500">
              <a:buFont typeface="Wingdings" pitchFamily="2" charset="2"/>
              <a:buChar char="v"/>
            </a:pPr>
            <a:r>
              <a:rPr lang="en-US" sz="2800" dirty="0">
                <a:solidFill>
                  <a:srgbClr val="272D5A"/>
                </a:solidFill>
                <a:latin typeface="Century Gothic" panose="020B0502020202020204" pitchFamily="34" charset="0"/>
                <a:ea typeface="Baskerville" panose="02020502070401020303" pitchFamily="18" charset="0"/>
              </a:rPr>
              <a:t>Interleaved Practice</a:t>
            </a:r>
          </a:p>
          <a:p>
            <a:pPr marL="571500" indent="-571500">
              <a:buFont typeface="Wingdings" pitchFamily="2" charset="2"/>
              <a:buChar char="v"/>
            </a:pPr>
            <a:endParaRPr lang="en-US" sz="2800" dirty="0">
              <a:solidFill>
                <a:srgbClr val="272D5A"/>
              </a:solidFill>
              <a:latin typeface="Century Gothic" panose="020B0502020202020204" pitchFamily="34" charset="0"/>
              <a:ea typeface="Baskerville" panose="02020502070401020303" pitchFamily="18" charset="0"/>
            </a:endParaRPr>
          </a:p>
          <a:p>
            <a:pPr marL="571500" indent="-571500">
              <a:buFont typeface="Wingdings" pitchFamily="2" charset="2"/>
              <a:buChar char="v"/>
            </a:pPr>
            <a:r>
              <a:rPr lang="en-US" sz="2800" dirty="0">
                <a:solidFill>
                  <a:srgbClr val="272D5A"/>
                </a:solidFill>
                <a:latin typeface="Century Gothic" panose="020B0502020202020204" pitchFamily="34" charset="0"/>
                <a:ea typeface="Baskerville" panose="02020502070401020303" pitchFamily="18" charset="0"/>
              </a:rPr>
              <a:t>Varied Practice</a:t>
            </a:r>
          </a:p>
        </p:txBody>
      </p:sp>
    </p:spTree>
    <p:extLst>
      <p:ext uri="{BB962C8B-B14F-4D97-AF65-F5344CB8AC3E}">
        <p14:creationId xmlns:p14="http://schemas.microsoft.com/office/powerpoint/2010/main" val="463448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ck of multicolored books">
            <a:extLst>
              <a:ext uri="{FF2B5EF4-FFF2-40B4-BE49-F238E27FC236}">
                <a16:creationId xmlns:a16="http://schemas.microsoft.com/office/drawing/2014/main" id="{25C73DC5-D4D3-56E4-987A-D6DCFAA0208A}"/>
              </a:ext>
            </a:extLst>
          </p:cNvPr>
          <p:cNvPicPr>
            <a:picLocks noChangeAspect="1"/>
          </p:cNvPicPr>
          <p:nvPr/>
        </p:nvPicPr>
        <p:blipFill rotWithShape="1">
          <a:blip r:embed="rId2">
            <a:alphaModFix amt="59000"/>
          </a:blip>
          <a:srcRect l="53460" r="26790"/>
          <a:stretch/>
        </p:blipFill>
        <p:spPr>
          <a:xfrm>
            <a:off x="7002116" y="37296"/>
            <a:ext cx="5171606" cy="6858000"/>
          </a:xfrm>
          <a:prstGeom prst="rect">
            <a:avLst/>
          </a:prstGeom>
        </p:spPr>
      </p:pic>
      <p:sp>
        <p:nvSpPr>
          <p:cNvPr id="2" name="TextBox 1">
            <a:extLst>
              <a:ext uri="{FF2B5EF4-FFF2-40B4-BE49-F238E27FC236}">
                <a16:creationId xmlns:a16="http://schemas.microsoft.com/office/drawing/2014/main" id="{8AEA999A-5A44-8B59-BBE2-06150864F5F8}"/>
              </a:ext>
            </a:extLst>
          </p:cNvPr>
          <p:cNvSpPr txBox="1"/>
          <p:nvPr/>
        </p:nvSpPr>
        <p:spPr>
          <a:xfrm>
            <a:off x="840066" y="709675"/>
            <a:ext cx="5171606" cy="1508105"/>
          </a:xfrm>
          <a:prstGeom prst="rect">
            <a:avLst/>
          </a:prstGeom>
          <a:noFill/>
        </p:spPr>
        <p:txBody>
          <a:bodyPr wrap="square" rtlCol="0">
            <a:spAutoFit/>
          </a:bodyPr>
          <a:lstStyle/>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Spaced</a:t>
            </a:r>
          </a:p>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Practice</a:t>
            </a:r>
          </a:p>
        </p:txBody>
      </p:sp>
      <p:sp>
        <p:nvSpPr>
          <p:cNvPr id="8" name="Rectangle 7">
            <a:extLst>
              <a:ext uri="{FF2B5EF4-FFF2-40B4-BE49-F238E27FC236}">
                <a16:creationId xmlns:a16="http://schemas.microsoft.com/office/drawing/2014/main" id="{3E6E9442-982D-4461-3179-8A5458A7F240}"/>
              </a:ext>
            </a:extLst>
          </p:cNvPr>
          <p:cNvSpPr/>
          <p:nvPr/>
        </p:nvSpPr>
        <p:spPr>
          <a:xfrm>
            <a:off x="7002116" y="3849275"/>
            <a:ext cx="5171606" cy="3046021"/>
          </a:xfrm>
          <a:prstGeom prst="rect">
            <a:avLst/>
          </a:prstGeom>
          <a:solidFill>
            <a:srgbClr val="58687F">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D43C7EB-DF1D-DD8F-EFCB-D41E22872F28}"/>
              </a:ext>
            </a:extLst>
          </p:cNvPr>
          <p:cNvSpPr txBox="1"/>
          <p:nvPr/>
        </p:nvSpPr>
        <p:spPr>
          <a:xfrm>
            <a:off x="7338054" y="4440165"/>
            <a:ext cx="4499730" cy="1323439"/>
          </a:xfrm>
          <a:prstGeom prst="rect">
            <a:avLst/>
          </a:prstGeom>
          <a:noFill/>
        </p:spPr>
        <p:txBody>
          <a:bodyPr wrap="square" rtlCol="0">
            <a:spAutoFit/>
          </a:bodyPr>
          <a:lstStyle/>
          <a:p>
            <a:r>
              <a:rPr lang="en-US" sz="2000" dirty="0">
                <a:solidFill>
                  <a:srgbClr val="E4E6E8"/>
                </a:solidFill>
                <a:latin typeface="Century Gothic" panose="020B0502020202020204" pitchFamily="34" charset="0"/>
                <a:ea typeface="Baskerville" panose="02020502070401020303" pitchFamily="18" charset="0"/>
              </a:rPr>
              <a:t>Rather than learning four lessons on the same day, spacing the lessons out a week resulted in higher scores on tests.</a:t>
            </a:r>
          </a:p>
        </p:txBody>
      </p:sp>
      <p:sp>
        <p:nvSpPr>
          <p:cNvPr id="4" name="Rectangle 3">
            <a:extLst>
              <a:ext uri="{FF2B5EF4-FFF2-40B4-BE49-F238E27FC236}">
                <a16:creationId xmlns:a16="http://schemas.microsoft.com/office/drawing/2014/main" id="{F378CAC4-8B5E-B206-0BFA-D9D96FAC9682}"/>
              </a:ext>
            </a:extLst>
          </p:cNvPr>
          <p:cNvSpPr/>
          <p:nvPr/>
        </p:nvSpPr>
        <p:spPr>
          <a:xfrm>
            <a:off x="513567" y="2732005"/>
            <a:ext cx="5824604" cy="3416320"/>
          </a:xfrm>
          <a:prstGeom prst="rect">
            <a:avLst/>
          </a:prstGeom>
        </p:spPr>
        <p:txBody>
          <a:bodyPr wrap="square">
            <a:spAutoFit/>
          </a:bodyPr>
          <a:lstStyle/>
          <a:p>
            <a:r>
              <a:rPr lang="en-US" sz="2400" dirty="0">
                <a:solidFill>
                  <a:srgbClr val="272D5A"/>
                </a:solidFill>
                <a:latin typeface="Century Gothic" panose="020B0502020202020204" pitchFamily="34" charset="0"/>
                <a:ea typeface="Baskerville" panose="02020502070401020303" pitchFamily="18" charset="0"/>
              </a:rPr>
              <a:t>Spaced practice is shown to improve retention as opposed to back-to-back studying and lessons. Learning new material and practicing to recall the information or skill a day or two later will be more effective in retaining the information than spending consecutive hours trying to memorize it.  </a:t>
            </a:r>
          </a:p>
        </p:txBody>
      </p:sp>
    </p:spTree>
    <p:extLst>
      <p:ext uri="{BB962C8B-B14F-4D97-AF65-F5344CB8AC3E}">
        <p14:creationId xmlns:p14="http://schemas.microsoft.com/office/powerpoint/2010/main" val="3259889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ck of multicolored books">
            <a:extLst>
              <a:ext uri="{FF2B5EF4-FFF2-40B4-BE49-F238E27FC236}">
                <a16:creationId xmlns:a16="http://schemas.microsoft.com/office/drawing/2014/main" id="{E2AEDE8E-A078-C2BD-C927-36849BFB93DA}"/>
              </a:ext>
            </a:extLst>
          </p:cNvPr>
          <p:cNvPicPr>
            <a:picLocks noChangeAspect="1"/>
          </p:cNvPicPr>
          <p:nvPr/>
        </p:nvPicPr>
        <p:blipFill rotWithShape="1">
          <a:blip r:embed="rId2">
            <a:alphaModFix amt="59000"/>
          </a:blip>
          <a:srcRect l="53460" r="26790"/>
          <a:stretch/>
        </p:blipFill>
        <p:spPr>
          <a:xfrm>
            <a:off x="7015727" y="12693"/>
            <a:ext cx="5176274" cy="6858000"/>
          </a:xfrm>
          <a:prstGeom prst="rect">
            <a:avLst/>
          </a:prstGeom>
        </p:spPr>
      </p:pic>
      <p:sp>
        <p:nvSpPr>
          <p:cNvPr id="2" name="TextBox 1">
            <a:extLst>
              <a:ext uri="{FF2B5EF4-FFF2-40B4-BE49-F238E27FC236}">
                <a16:creationId xmlns:a16="http://schemas.microsoft.com/office/drawing/2014/main" id="{8AEA999A-5A44-8B59-BBE2-06150864F5F8}"/>
              </a:ext>
            </a:extLst>
          </p:cNvPr>
          <p:cNvSpPr txBox="1"/>
          <p:nvPr/>
        </p:nvSpPr>
        <p:spPr>
          <a:xfrm>
            <a:off x="924394" y="590022"/>
            <a:ext cx="5171606" cy="1508105"/>
          </a:xfrm>
          <a:prstGeom prst="rect">
            <a:avLst/>
          </a:prstGeom>
          <a:noFill/>
        </p:spPr>
        <p:txBody>
          <a:bodyPr wrap="square" rtlCol="0">
            <a:spAutoFit/>
          </a:bodyPr>
          <a:lstStyle/>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Interleaved</a:t>
            </a:r>
          </a:p>
          <a:p>
            <a:pPr algn="ctr"/>
            <a:r>
              <a:rPr lang="en-US" sz="4600" dirty="0">
                <a:solidFill>
                  <a:srgbClr val="272D5A"/>
                </a:solidFill>
                <a:latin typeface="Chalkduster" panose="03050602040202020205" pitchFamily="66" charset="77"/>
                <a:ea typeface="Baskerville" panose="02020502070401020303" pitchFamily="18" charset="0"/>
                <a:cs typeface="Castellar" panose="020F0502020204030204" pitchFamily="34" charset="0"/>
              </a:rPr>
              <a:t>Practice</a:t>
            </a:r>
          </a:p>
        </p:txBody>
      </p:sp>
      <p:sp>
        <p:nvSpPr>
          <p:cNvPr id="7" name="TextBox 6">
            <a:extLst>
              <a:ext uri="{FF2B5EF4-FFF2-40B4-BE49-F238E27FC236}">
                <a16:creationId xmlns:a16="http://schemas.microsoft.com/office/drawing/2014/main" id="{3328B7A9-35B6-51A9-B5B2-9DC43A407C5C}"/>
              </a:ext>
            </a:extLst>
          </p:cNvPr>
          <p:cNvSpPr txBox="1"/>
          <p:nvPr/>
        </p:nvSpPr>
        <p:spPr>
          <a:xfrm>
            <a:off x="7546769" y="1543608"/>
            <a:ext cx="4039590" cy="646331"/>
          </a:xfrm>
          <a:prstGeom prst="rect">
            <a:avLst/>
          </a:prstGeom>
          <a:noFill/>
        </p:spPr>
        <p:txBody>
          <a:bodyPr wrap="square" rtlCol="0">
            <a:spAutoFit/>
          </a:bodyPr>
          <a:lstStyle/>
          <a:p>
            <a:endParaRPr lang="en-US" sz="3600">
              <a:solidFill>
                <a:srgbClr val="272D5A"/>
              </a:solidFill>
              <a:latin typeface="Baskerville" panose="02020502070401020303" pitchFamily="18" charset="0"/>
              <a:ea typeface="Baskerville" panose="02020502070401020303" pitchFamily="18" charset="0"/>
            </a:endParaRPr>
          </a:p>
        </p:txBody>
      </p:sp>
      <p:sp>
        <p:nvSpPr>
          <p:cNvPr id="6" name="Rectangle 5">
            <a:extLst>
              <a:ext uri="{FF2B5EF4-FFF2-40B4-BE49-F238E27FC236}">
                <a16:creationId xmlns:a16="http://schemas.microsoft.com/office/drawing/2014/main" id="{9CF34688-5304-F1BC-C4E6-07B09B329ECD}"/>
              </a:ext>
            </a:extLst>
          </p:cNvPr>
          <p:cNvSpPr/>
          <p:nvPr/>
        </p:nvSpPr>
        <p:spPr>
          <a:xfrm>
            <a:off x="7015727" y="3847605"/>
            <a:ext cx="5176273" cy="3023088"/>
          </a:xfrm>
          <a:prstGeom prst="rect">
            <a:avLst/>
          </a:prstGeom>
          <a:solidFill>
            <a:srgbClr val="58687F">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65E6E9-2C54-F107-9E71-3F23DBF7B725}"/>
              </a:ext>
            </a:extLst>
          </p:cNvPr>
          <p:cNvSpPr txBox="1"/>
          <p:nvPr/>
        </p:nvSpPr>
        <p:spPr>
          <a:xfrm>
            <a:off x="7130303" y="4175619"/>
            <a:ext cx="4947120" cy="1938992"/>
          </a:xfrm>
          <a:prstGeom prst="rect">
            <a:avLst/>
          </a:prstGeom>
          <a:noFill/>
        </p:spPr>
        <p:txBody>
          <a:bodyPr wrap="square" rtlCol="0">
            <a:spAutoFit/>
          </a:bodyPr>
          <a:lstStyle/>
          <a:p>
            <a:r>
              <a:rPr lang="en-US" sz="2000" dirty="0">
                <a:solidFill>
                  <a:srgbClr val="E4E6E8"/>
                </a:solidFill>
                <a:latin typeface="Century Gothic" panose="020B0502020202020204" pitchFamily="34" charset="0"/>
                <a:ea typeface="Baskerville" panose="02020502070401020303" pitchFamily="18" charset="0"/>
              </a:rPr>
              <a:t>Interleaved practice </a:t>
            </a:r>
            <a:r>
              <a:rPr lang="en-US" sz="2000" i="1" dirty="0">
                <a:solidFill>
                  <a:srgbClr val="E4E6E8"/>
                </a:solidFill>
                <a:latin typeface="Century Gothic" panose="020B0502020202020204" pitchFamily="34" charset="0"/>
                <a:ea typeface="Baskerville" panose="02020502070401020303" pitchFamily="18" charset="0"/>
              </a:rPr>
              <a:t>feels </a:t>
            </a:r>
            <a:r>
              <a:rPr lang="en-US" sz="2000" dirty="0">
                <a:solidFill>
                  <a:srgbClr val="E4E6E8"/>
                </a:solidFill>
                <a:latin typeface="Century Gothic" panose="020B0502020202020204" pitchFamily="34" charset="0"/>
                <a:ea typeface="Baskerville" panose="02020502070401020303" pitchFamily="18" charset="0"/>
              </a:rPr>
              <a:t>slower than massed practice. However, “research shows unequivocally that mastery and long-term retention are much better if you interleave practice than if you mass it” (Brown et al., p. 50).  </a:t>
            </a:r>
          </a:p>
        </p:txBody>
      </p:sp>
      <p:sp>
        <p:nvSpPr>
          <p:cNvPr id="9" name="TextBox 8">
            <a:extLst>
              <a:ext uri="{FF2B5EF4-FFF2-40B4-BE49-F238E27FC236}">
                <a16:creationId xmlns:a16="http://schemas.microsoft.com/office/drawing/2014/main" id="{44F9BD89-B4D6-B866-8A75-7C52605C0936}"/>
              </a:ext>
            </a:extLst>
          </p:cNvPr>
          <p:cNvSpPr txBox="1"/>
          <p:nvPr/>
        </p:nvSpPr>
        <p:spPr>
          <a:xfrm>
            <a:off x="498247" y="2098127"/>
            <a:ext cx="6023899" cy="4154984"/>
          </a:xfrm>
          <a:prstGeom prst="rect">
            <a:avLst/>
          </a:prstGeom>
          <a:noFill/>
        </p:spPr>
        <p:txBody>
          <a:bodyPr wrap="square" rtlCol="0">
            <a:spAutoFit/>
          </a:bodyPr>
          <a:lstStyle/>
          <a:p>
            <a:r>
              <a:rPr lang="en-US" sz="2400" dirty="0">
                <a:solidFill>
                  <a:srgbClr val="272D5A"/>
                </a:solidFill>
                <a:latin typeface="Century Gothic" panose="020B0502020202020204" pitchFamily="34" charset="0"/>
                <a:ea typeface="Baskerville" panose="02020502070401020303" pitchFamily="18" charset="0"/>
              </a:rPr>
              <a:t>Interleaved Practice involves mixing the sequence in which things are learned, rather than mastering a concept before moving on to another one. Math textbooks, for example, are organized by teaching one concept or formula at a time. However, incorporating previously learned material and interleaving practice with the new material will lead to long-term retention.</a:t>
            </a:r>
          </a:p>
        </p:txBody>
      </p:sp>
    </p:spTree>
    <p:extLst>
      <p:ext uri="{BB962C8B-B14F-4D97-AF65-F5344CB8AC3E}">
        <p14:creationId xmlns:p14="http://schemas.microsoft.com/office/powerpoint/2010/main" val="821222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4359</TotalTime>
  <Words>1683</Words>
  <Application>Microsoft Macintosh PowerPoint</Application>
  <PresentationFormat>Widescreen</PresentationFormat>
  <Paragraphs>194</Paragraphs>
  <Slides>31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Optima</vt:lpstr>
      <vt:lpstr>Castellar</vt:lpstr>
      <vt:lpstr>Calibri Light</vt:lpstr>
      <vt:lpstr>Arial</vt:lpstr>
      <vt:lpstr>Century Gothic</vt:lpstr>
      <vt:lpstr>Calibri</vt:lpstr>
      <vt:lpstr>Baskerville</vt:lpstr>
      <vt:lpstr>Wingdings</vt:lpstr>
      <vt:lpstr>Chalkduster</vt:lpstr>
      <vt:lpstr>Office Theme</vt:lpstr>
      <vt:lpstr>Module One: What is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Jensen</dc:creator>
  <cp:lastModifiedBy>Jamie Jensen</cp:lastModifiedBy>
  <cp:revision>11</cp:revision>
  <cp:lastPrinted>2022-04-18T18:52:01Z</cp:lastPrinted>
  <dcterms:created xsi:type="dcterms:W3CDTF">2022-04-14T14:40:42Z</dcterms:created>
  <dcterms:modified xsi:type="dcterms:W3CDTF">2024-04-25T15:12:16Z</dcterms:modified>
</cp:coreProperties>
</file>