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88" r:id="rId2"/>
    <p:sldId id="258" r:id="rId3"/>
    <p:sldId id="289" r:id="rId4"/>
    <p:sldId id="290" r:id="rId5"/>
    <p:sldId id="257" r:id="rId6"/>
    <p:sldId id="296" r:id="rId7"/>
    <p:sldId id="298" r:id="rId8"/>
    <p:sldId id="261" r:id="rId9"/>
    <p:sldId id="292" r:id="rId10"/>
    <p:sldId id="263" r:id="rId11"/>
    <p:sldId id="297" r:id="rId12"/>
    <p:sldId id="373" r:id="rId13"/>
    <p:sldId id="388" r:id="rId14"/>
    <p:sldId id="387" r:id="rId15"/>
    <p:sldId id="386" r:id="rId16"/>
    <p:sldId id="385" r:id="rId17"/>
    <p:sldId id="384" r:id="rId18"/>
    <p:sldId id="383" r:id="rId19"/>
    <p:sldId id="370" r:id="rId20"/>
    <p:sldId id="371" r:id="rId21"/>
    <p:sldId id="372" r:id="rId22"/>
    <p:sldId id="293" r:id="rId23"/>
    <p:sldId id="267" r:id="rId24"/>
    <p:sldId id="374" r:id="rId25"/>
    <p:sldId id="375" r:id="rId26"/>
    <p:sldId id="294" r:id="rId27"/>
    <p:sldId id="376" r:id="rId28"/>
    <p:sldId id="295" r:id="rId29"/>
    <p:sldId id="378" r:id="rId30"/>
    <p:sldId id="380" r:id="rId31"/>
    <p:sldId id="381" r:id="rId32"/>
    <p:sldId id="382" r:id="rId33"/>
    <p:sldId id="377" r:id="rId34"/>
    <p:sldId id="379" r:id="rId35"/>
    <p:sldId id="277" r:id="rId36"/>
  </p:sldIdLst>
  <p:sldSz cx="12192000" cy="6858000"/>
  <p:notesSz cx="6858000" cy="9144000"/>
  <p:embeddedFontLst>
    <p:embeddedFont>
      <p:font typeface="Century Gothic" panose="020B050202020202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23E"/>
    <a:srgbClr val="81ABAC"/>
    <a:srgbClr val="2B6684"/>
    <a:srgbClr val="98B1B5"/>
    <a:srgbClr val="C57C7D"/>
    <a:srgbClr val="16182C"/>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93049" autoAdjust="0"/>
  </p:normalViewPr>
  <p:slideViewPr>
    <p:cSldViewPr snapToGrid="0">
      <p:cViewPr varScale="1">
        <p:scale>
          <a:sx n="144" d="100"/>
          <a:sy n="144" d="100"/>
        </p:scale>
        <p:origin x="78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7C0CF-411F-A146-B17D-32D018C3EDE8}" type="datetimeFigureOut">
              <a:rPr lang="en-US" smtClean="0"/>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515E1C-2CC3-AE4C-B5F9-D5919B44E8E8}" type="slidenum">
              <a:rPr lang="en-US" smtClean="0"/>
              <a:t>‹#›</a:t>
            </a:fld>
            <a:endParaRPr lang="en-US"/>
          </a:p>
        </p:txBody>
      </p:sp>
    </p:spTree>
    <p:extLst>
      <p:ext uri="{BB962C8B-B14F-4D97-AF65-F5344CB8AC3E}">
        <p14:creationId xmlns:p14="http://schemas.microsoft.com/office/powerpoint/2010/main" val="1052352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515E1C-2CC3-AE4C-B5F9-D5919B44E8E8}" type="slidenum">
              <a:rPr lang="en-US" smtClean="0"/>
              <a:t>19</a:t>
            </a:fld>
            <a:endParaRPr lang="en-US"/>
          </a:p>
        </p:txBody>
      </p:sp>
    </p:spTree>
    <p:extLst>
      <p:ext uri="{BB962C8B-B14F-4D97-AF65-F5344CB8AC3E}">
        <p14:creationId xmlns:p14="http://schemas.microsoft.com/office/powerpoint/2010/main" val="31020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515E1C-2CC3-AE4C-B5F9-D5919B44E8E8}" type="slidenum">
              <a:rPr lang="en-US" smtClean="0"/>
              <a:t>20</a:t>
            </a:fld>
            <a:endParaRPr lang="en-US"/>
          </a:p>
        </p:txBody>
      </p:sp>
    </p:spTree>
    <p:extLst>
      <p:ext uri="{BB962C8B-B14F-4D97-AF65-F5344CB8AC3E}">
        <p14:creationId xmlns:p14="http://schemas.microsoft.com/office/powerpoint/2010/main" val="1574943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31E9B1-DCD8-FB4E-8410-D01EC13F4D35}" type="slidenum">
              <a:rPr lang="en-US" smtClean="0"/>
              <a:t>35</a:t>
            </a:fld>
            <a:endParaRPr lang="en-US"/>
          </a:p>
        </p:txBody>
      </p:sp>
    </p:spTree>
    <p:extLst>
      <p:ext uri="{BB962C8B-B14F-4D97-AF65-F5344CB8AC3E}">
        <p14:creationId xmlns:p14="http://schemas.microsoft.com/office/powerpoint/2010/main" val="1987489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5687C-1188-78AB-D755-E88F2B0C2C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D1D469-BADA-AFEA-BD27-C0F2866C04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0C7B9F-EB1B-ABA1-18B5-8A79EE326E05}"/>
              </a:ext>
            </a:extLst>
          </p:cNvPr>
          <p:cNvSpPr>
            <a:spLocks noGrp="1"/>
          </p:cNvSpPr>
          <p:nvPr>
            <p:ph type="dt" sz="half" idx="10"/>
          </p:nvPr>
        </p:nvSpPr>
        <p:spPr/>
        <p:txBody>
          <a:bodyPr/>
          <a:lstStyle/>
          <a:p>
            <a:fld id="{D60D97D4-49B8-4250-B0AA-6BC6A6117C18}" type="datetimeFigureOut">
              <a:rPr lang="en-US" smtClean="0"/>
              <a:t>4/25/2024</a:t>
            </a:fld>
            <a:endParaRPr lang="en-US"/>
          </a:p>
        </p:txBody>
      </p:sp>
      <p:sp>
        <p:nvSpPr>
          <p:cNvPr id="5" name="Footer Placeholder 4">
            <a:extLst>
              <a:ext uri="{FF2B5EF4-FFF2-40B4-BE49-F238E27FC236}">
                <a16:creationId xmlns:a16="http://schemas.microsoft.com/office/drawing/2014/main" id="{F12D2ABA-1344-3341-DD39-2DA0FC22F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8640F-9541-0E2D-65E5-F3503354AD95}"/>
              </a:ext>
            </a:extLst>
          </p:cNvPr>
          <p:cNvSpPr>
            <a:spLocks noGrp="1"/>
          </p:cNvSpPr>
          <p:nvPr>
            <p:ph type="sldNum" sz="quarter" idx="12"/>
          </p:nvPr>
        </p:nvSpPr>
        <p:spPr/>
        <p:txBody>
          <a:bodyPr/>
          <a:lstStyle/>
          <a:p>
            <a:fld id="{148013AD-5BC8-4556-9FCB-D37A31006384}" type="slidenum">
              <a:rPr lang="en-US" smtClean="0"/>
              <a:t>‹#›</a:t>
            </a:fld>
            <a:endParaRPr lang="en-US"/>
          </a:p>
        </p:txBody>
      </p:sp>
    </p:spTree>
    <p:extLst>
      <p:ext uri="{BB962C8B-B14F-4D97-AF65-F5344CB8AC3E}">
        <p14:creationId xmlns:p14="http://schemas.microsoft.com/office/powerpoint/2010/main" val="100229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D30C3-0937-A5B6-28E2-064CAAFF27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5B9E04-06BA-04BC-1218-B6CD14FB0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43FD6-2336-1E6B-8DD4-B6D8AE0E279E}"/>
              </a:ext>
            </a:extLst>
          </p:cNvPr>
          <p:cNvSpPr>
            <a:spLocks noGrp="1"/>
          </p:cNvSpPr>
          <p:nvPr>
            <p:ph type="dt" sz="half" idx="10"/>
          </p:nvPr>
        </p:nvSpPr>
        <p:spPr/>
        <p:txBody>
          <a:bodyPr/>
          <a:lstStyle/>
          <a:p>
            <a:fld id="{D60D97D4-49B8-4250-B0AA-6BC6A6117C18}" type="datetimeFigureOut">
              <a:rPr lang="en-US" smtClean="0"/>
              <a:t>4/25/2024</a:t>
            </a:fld>
            <a:endParaRPr lang="en-US"/>
          </a:p>
        </p:txBody>
      </p:sp>
      <p:sp>
        <p:nvSpPr>
          <p:cNvPr id="5" name="Footer Placeholder 4">
            <a:extLst>
              <a:ext uri="{FF2B5EF4-FFF2-40B4-BE49-F238E27FC236}">
                <a16:creationId xmlns:a16="http://schemas.microsoft.com/office/drawing/2014/main" id="{6709C4BA-E852-B51D-9D2A-B0DED080A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7DB49-7A39-90A0-3D4A-7C67F32F6036}"/>
              </a:ext>
            </a:extLst>
          </p:cNvPr>
          <p:cNvSpPr>
            <a:spLocks noGrp="1"/>
          </p:cNvSpPr>
          <p:nvPr>
            <p:ph type="sldNum" sz="quarter" idx="12"/>
          </p:nvPr>
        </p:nvSpPr>
        <p:spPr/>
        <p:txBody>
          <a:bodyPr/>
          <a:lstStyle/>
          <a:p>
            <a:fld id="{148013AD-5BC8-4556-9FCB-D37A31006384}" type="slidenum">
              <a:rPr lang="en-US" smtClean="0"/>
              <a:t>‹#›</a:t>
            </a:fld>
            <a:endParaRPr lang="en-US"/>
          </a:p>
        </p:txBody>
      </p:sp>
    </p:spTree>
    <p:extLst>
      <p:ext uri="{BB962C8B-B14F-4D97-AF65-F5344CB8AC3E}">
        <p14:creationId xmlns:p14="http://schemas.microsoft.com/office/powerpoint/2010/main" val="3793358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2C1652-53F6-DD74-4460-75861CDD6C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578CA2-8ED0-6CAF-0995-7AAE9D03BB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E7598A-23D6-6A32-9993-3D7C4ADD4780}"/>
              </a:ext>
            </a:extLst>
          </p:cNvPr>
          <p:cNvSpPr>
            <a:spLocks noGrp="1"/>
          </p:cNvSpPr>
          <p:nvPr>
            <p:ph type="dt" sz="half" idx="10"/>
          </p:nvPr>
        </p:nvSpPr>
        <p:spPr/>
        <p:txBody>
          <a:bodyPr/>
          <a:lstStyle/>
          <a:p>
            <a:fld id="{D60D97D4-49B8-4250-B0AA-6BC6A6117C18}" type="datetimeFigureOut">
              <a:rPr lang="en-US" smtClean="0"/>
              <a:t>4/25/2024</a:t>
            </a:fld>
            <a:endParaRPr lang="en-US"/>
          </a:p>
        </p:txBody>
      </p:sp>
      <p:sp>
        <p:nvSpPr>
          <p:cNvPr id="5" name="Footer Placeholder 4">
            <a:extLst>
              <a:ext uri="{FF2B5EF4-FFF2-40B4-BE49-F238E27FC236}">
                <a16:creationId xmlns:a16="http://schemas.microsoft.com/office/drawing/2014/main" id="{EBFBBF82-C8C5-3060-B570-15DE2B0FE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29468-AC8C-3BF0-2126-93170DE35664}"/>
              </a:ext>
            </a:extLst>
          </p:cNvPr>
          <p:cNvSpPr>
            <a:spLocks noGrp="1"/>
          </p:cNvSpPr>
          <p:nvPr>
            <p:ph type="sldNum" sz="quarter" idx="12"/>
          </p:nvPr>
        </p:nvSpPr>
        <p:spPr/>
        <p:txBody>
          <a:bodyPr/>
          <a:lstStyle/>
          <a:p>
            <a:fld id="{148013AD-5BC8-4556-9FCB-D37A31006384}" type="slidenum">
              <a:rPr lang="en-US" smtClean="0"/>
              <a:t>‹#›</a:t>
            </a:fld>
            <a:endParaRPr lang="en-US"/>
          </a:p>
        </p:txBody>
      </p:sp>
    </p:spTree>
    <p:extLst>
      <p:ext uri="{BB962C8B-B14F-4D97-AF65-F5344CB8AC3E}">
        <p14:creationId xmlns:p14="http://schemas.microsoft.com/office/powerpoint/2010/main" val="229688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F417-22C7-39C3-1926-FF839E8EDF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954710-9B53-551F-415B-EFCA7EBBD7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7C1DF-D5E6-9BB1-2BE6-38A596DACF4B}"/>
              </a:ext>
            </a:extLst>
          </p:cNvPr>
          <p:cNvSpPr>
            <a:spLocks noGrp="1"/>
          </p:cNvSpPr>
          <p:nvPr>
            <p:ph type="dt" sz="half" idx="10"/>
          </p:nvPr>
        </p:nvSpPr>
        <p:spPr/>
        <p:txBody>
          <a:bodyPr/>
          <a:lstStyle/>
          <a:p>
            <a:fld id="{D60D97D4-49B8-4250-B0AA-6BC6A6117C18}" type="datetimeFigureOut">
              <a:rPr lang="en-US" smtClean="0"/>
              <a:t>4/25/2024</a:t>
            </a:fld>
            <a:endParaRPr lang="en-US"/>
          </a:p>
        </p:txBody>
      </p:sp>
      <p:sp>
        <p:nvSpPr>
          <p:cNvPr id="5" name="Footer Placeholder 4">
            <a:extLst>
              <a:ext uri="{FF2B5EF4-FFF2-40B4-BE49-F238E27FC236}">
                <a16:creationId xmlns:a16="http://schemas.microsoft.com/office/drawing/2014/main" id="{158F9798-1D26-8249-7F20-85AE0B551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E2E141-41A3-E2A9-3C02-ECF65970E70C}"/>
              </a:ext>
            </a:extLst>
          </p:cNvPr>
          <p:cNvSpPr>
            <a:spLocks noGrp="1"/>
          </p:cNvSpPr>
          <p:nvPr>
            <p:ph type="sldNum" sz="quarter" idx="12"/>
          </p:nvPr>
        </p:nvSpPr>
        <p:spPr/>
        <p:txBody>
          <a:bodyPr/>
          <a:lstStyle/>
          <a:p>
            <a:fld id="{148013AD-5BC8-4556-9FCB-D37A31006384}" type="slidenum">
              <a:rPr lang="en-US" smtClean="0"/>
              <a:t>‹#›</a:t>
            </a:fld>
            <a:endParaRPr lang="en-US"/>
          </a:p>
        </p:txBody>
      </p:sp>
    </p:spTree>
    <p:extLst>
      <p:ext uri="{BB962C8B-B14F-4D97-AF65-F5344CB8AC3E}">
        <p14:creationId xmlns:p14="http://schemas.microsoft.com/office/powerpoint/2010/main" val="87524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9B44-EC60-4A11-6618-2068D5367F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015F14-3FA5-3A64-289C-E8DB2C356A0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5F55D5-D887-64D7-C5F8-67CF10D229EE}"/>
              </a:ext>
            </a:extLst>
          </p:cNvPr>
          <p:cNvSpPr>
            <a:spLocks noGrp="1"/>
          </p:cNvSpPr>
          <p:nvPr>
            <p:ph type="dt" sz="half" idx="10"/>
          </p:nvPr>
        </p:nvSpPr>
        <p:spPr/>
        <p:txBody>
          <a:bodyPr/>
          <a:lstStyle/>
          <a:p>
            <a:fld id="{D60D97D4-49B8-4250-B0AA-6BC6A6117C18}" type="datetimeFigureOut">
              <a:rPr lang="en-US" smtClean="0"/>
              <a:t>4/25/2024</a:t>
            </a:fld>
            <a:endParaRPr lang="en-US"/>
          </a:p>
        </p:txBody>
      </p:sp>
      <p:sp>
        <p:nvSpPr>
          <p:cNvPr id="5" name="Footer Placeholder 4">
            <a:extLst>
              <a:ext uri="{FF2B5EF4-FFF2-40B4-BE49-F238E27FC236}">
                <a16:creationId xmlns:a16="http://schemas.microsoft.com/office/drawing/2014/main" id="{DF79C6C1-A2BB-7BDB-6D37-163089921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2A357-2BB6-47E4-4F3F-B03F46F5B1DE}"/>
              </a:ext>
            </a:extLst>
          </p:cNvPr>
          <p:cNvSpPr>
            <a:spLocks noGrp="1"/>
          </p:cNvSpPr>
          <p:nvPr>
            <p:ph type="sldNum" sz="quarter" idx="12"/>
          </p:nvPr>
        </p:nvSpPr>
        <p:spPr/>
        <p:txBody>
          <a:bodyPr/>
          <a:lstStyle/>
          <a:p>
            <a:fld id="{148013AD-5BC8-4556-9FCB-D37A31006384}" type="slidenum">
              <a:rPr lang="en-US" smtClean="0"/>
              <a:t>‹#›</a:t>
            </a:fld>
            <a:endParaRPr lang="en-US"/>
          </a:p>
        </p:txBody>
      </p:sp>
    </p:spTree>
    <p:extLst>
      <p:ext uri="{BB962C8B-B14F-4D97-AF65-F5344CB8AC3E}">
        <p14:creationId xmlns:p14="http://schemas.microsoft.com/office/powerpoint/2010/main" val="23408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350D-99C0-BDBA-0A88-4C846009F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B7D73E-1BCA-E25C-5AF6-4138A4A5E3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568C85-DD7D-C792-70AD-F923E71954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FB0ADB-0239-6360-A6E9-844B0C5BFF4B}"/>
              </a:ext>
            </a:extLst>
          </p:cNvPr>
          <p:cNvSpPr>
            <a:spLocks noGrp="1"/>
          </p:cNvSpPr>
          <p:nvPr>
            <p:ph type="dt" sz="half" idx="10"/>
          </p:nvPr>
        </p:nvSpPr>
        <p:spPr/>
        <p:txBody>
          <a:bodyPr/>
          <a:lstStyle/>
          <a:p>
            <a:fld id="{D60D97D4-49B8-4250-B0AA-6BC6A6117C18}" type="datetimeFigureOut">
              <a:rPr lang="en-US" smtClean="0"/>
              <a:t>4/25/2024</a:t>
            </a:fld>
            <a:endParaRPr lang="en-US"/>
          </a:p>
        </p:txBody>
      </p:sp>
      <p:sp>
        <p:nvSpPr>
          <p:cNvPr id="6" name="Footer Placeholder 5">
            <a:extLst>
              <a:ext uri="{FF2B5EF4-FFF2-40B4-BE49-F238E27FC236}">
                <a16:creationId xmlns:a16="http://schemas.microsoft.com/office/drawing/2014/main" id="{AB7318DC-3528-860D-E686-1EED8D6D45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D7A888-A421-840A-ADA6-20F88B4DA24F}"/>
              </a:ext>
            </a:extLst>
          </p:cNvPr>
          <p:cNvSpPr>
            <a:spLocks noGrp="1"/>
          </p:cNvSpPr>
          <p:nvPr>
            <p:ph type="sldNum" sz="quarter" idx="12"/>
          </p:nvPr>
        </p:nvSpPr>
        <p:spPr/>
        <p:txBody>
          <a:bodyPr/>
          <a:lstStyle/>
          <a:p>
            <a:fld id="{148013AD-5BC8-4556-9FCB-D37A31006384}" type="slidenum">
              <a:rPr lang="en-US" smtClean="0"/>
              <a:t>‹#›</a:t>
            </a:fld>
            <a:endParaRPr lang="en-US"/>
          </a:p>
        </p:txBody>
      </p:sp>
    </p:spTree>
    <p:extLst>
      <p:ext uri="{BB962C8B-B14F-4D97-AF65-F5344CB8AC3E}">
        <p14:creationId xmlns:p14="http://schemas.microsoft.com/office/powerpoint/2010/main" val="909344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0076F-B5E1-FF6E-E3EA-3FBF574A36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A77DAB-247D-A04F-6F64-6E2FBCD2CF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32DABA-FC85-E964-6F71-41C308DF48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544E98-D608-9632-3885-1CF5413E7A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378E26-7585-788F-7E80-08DDA9160D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C2217B-2618-A742-A7DA-BDD367932596}"/>
              </a:ext>
            </a:extLst>
          </p:cNvPr>
          <p:cNvSpPr>
            <a:spLocks noGrp="1"/>
          </p:cNvSpPr>
          <p:nvPr>
            <p:ph type="dt" sz="half" idx="10"/>
          </p:nvPr>
        </p:nvSpPr>
        <p:spPr/>
        <p:txBody>
          <a:bodyPr/>
          <a:lstStyle/>
          <a:p>
            <a:fld id="{D60D97D4-49B8-4250-B0AA-6BC6A6117C18}" type="datetimeFigureOut">
              <a:rPr lang="en-US" smtClean="0"/>
              <a:t>4/25/2024</a:t>
            </a:fld>
            <a:endParaRPr lang="en-US"/>
          </a:p>
        </p:txBody>
      </p:sp>
      <p:sp>
        <p:nvSpPr>
          <p:cNvPr id="8" name="Footer Placeholder 7">
            <a:extLst>
              <a:ext uri="{FF2B5EF4-FFF2-40B4-BE49-F238E27FC236}">
                <a16:creationId xmlns:a16="http://schemas.microsoft.com/office/drawing/2014/main" id="{5B395CD6-51F9-AC00-64E0-18872AF011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62D951-9106-14DF-78C0-E00C020AF0E2}"/>
              </a:ext>
            </a:extLst>
          </p:cNvPr>
          <p:cNvSpPr>
            <a:spLocks noGrp="1"/>
          </p:cNvSpPr>
          <p:nvPr>
            <p:ph type="sldNum" sz="quarter" idx="12"/>
          </p:nvPr>
        </p:nvSpPr>
        <p:spPr/>
        <p:txBody>
          <a:bodyPr/>
          <a:lstStyle/>
          <a:p>
            <a:fld id="{148013AD-5BC8-4556-9FCB-D37A31006384}" type="slidenum">
              <a:rPr lang="en-US" smtClean="0"/>
              <a:t>‹#›</a:t>
            </a:fld>
            <a:endParaRPr lang="en-US"/>
          </a:p>
        </p:txBody>
      </p:sp>
    </p:spTree>
    <p:extLst>
      <p:ext uri="{BB962C8B-B14F-4D97-AF65-F5344CB8AC3E}">
        <p14:creationId xmlns:p14="http://schemas.microsoft.com/office/powerpoint/2010/main" val="200000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91915-A6E4-6C4C-0069-1260D80D7F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CF00C7-2BE8-DB85-B29E-512A76398890}"/>
              </a:ext>
            </a:extLst>
          </p:cNvPr>
          <p:cNvSpPr>
            <a:spLocks noGrp="1"/>
          </p:cNvSpPr>
          <p:nvPr>
            <p:ph type="dt" sz="half" idx="10"/>
          </p:nvPr>
        </p:nvSpPr>
        <p:spPr/>
        <p:txBody>
          <a:bodyPr/>
          <a:lstStyle/>
          <a:p>
            <a:fld id="{D60D97D4-49B8-4250-B0AA-6BC6A6117C18}" type="datetimeFigureOut">
              <a:rPr lang="en-US" smtClean="0"/>
              <a:t>4/25/2024</a:t>
            </a:fld>
            <a:endParaRPr lang="en-US"/>
          </a:p>
        </p:txBody>
      </p:sp>
      <p:sp>
        <p:nvSpPr>
          <p:cNvPr id="4" name="Footer Placeholder 3">
            <a:extLst>
              <a:ext uri="{FF2B5EF4-FFF2-40B4-BE49-F238E27FC236}">
                <a16:creationId xmlns:a16="http://schemas.microsoft.com/office/drawing/2014/main" id="{427B377B-5560-286B-DBDE-AAFE86D626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76A7B2-F67D-F721-9ED4-80BD2BBBAA56}"/>
              </a:ext>
            </a:extLst>
          </p:cNvPr>
          <p:cNvSpPr>
            <a:spLocks noGrp="1"/>
          </p:cNvSpPr>
          <p:nvPr>
            <p:ph type="sldNum" sz="quarter" idx="12"/>
          </p:nvPr>
        </p:nvSpPr>
        <p:spPr/>
        <p:txBody>
          <a:bodyPr/>
          <a:lstStyle/>
          <a:p>
            <a:fld id="{148013AD-5BC8-4556-9FCB-D37A31006384}" type="slidenum">
              <a:rPr lang="en-US" smtClean="0"/>
              <a:t>‹#›</a:t>
            </a:fld>
            <a:endParaRPr lang="en-US"/>
          </a:p>
        </p:txBody>
      </p:sp>
    </p:spTree>
    <p:extLst>
      <p:ext uri="{BB962C8B-B14F-4D97-AF65-F5344CB8AC3E}">
        <p14:creationId xmlns:p14="http://schemas.microsoft.com/office/powerpoint/2010/main" val="1415911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9E5AE-FA74-AC4B-A07F-6E502693F9BE}"/>
              </a:ext>
            </a:extLst>
          </p:cNvPr>
          <p:cNvSpPr>
            <a:spLocks noGrp="1"/>
          </p:cNvSpPr>
          <p:nvPr>
            <p:ph type="dt" sz="half" idx="10"/>
          </p:nvPr>
        </p:nvSpPr>
        <p:spPr/>
        <p:txBody>
          <a:bodyPr/>
          <a:lstStyle/>
          <a:p>
            <a:fld id="{D60D97D4-49B8-4250-B0AA-6BC6A6117C18}" type="datetimeFigureOut">
              <a:rPr lang="en-US" smtClean="0"/>
              <a:t>4/25/2024</a:t>
            </a:fld>
            <a:endParaRPr lang="en-US"/>
          </a:p>
        </p:txBody>
      </p:sp>
      <p:sp>
        <p:nvSpPr>
          <p:cNvPr id="3" name="Footer Placeholder 2">
            <a:extLst>
              <a:ext uri="{FF2B5EF4-FFF2-40B4-BE49-F238E27FC236}">
                <a16:creationId xmlns:a16="http://schemas.microsoft.com/office/drawing/2014/main" id="{601C706D-0D6A-A962-9B65-9A8D49875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F9F2BF-C7E2-AFB4-E172-338178EA0DAA}"/>
              </a:ext>
            </a:extLst>
          </p:cNvPr>
          <p:cNvSpPr>
            <a:spLocks noGrp="1"/>
          </p:cNvSpPr>
          <p:nvPr>
            <p:ph type="sldNum" sz="quarter" idx="12"/>
          </p:nvPr>
        </p:nvSpPr>
        <p:spPr/>
        <p:txBody>
          <a:bodyPr/>
          <a:lstStyle/>
          <a:p>
            <a:fld id="{148013AD-5BC8-4556-9FCB-D37A31006384}" type="slidenum">
              <a:rPr lang="en-US" smtClean="0"/>
              <a:t>‹#›</a:t>
            </a:fld>
            <a:endParaRPr lang="en-US"/>
          </a:p>
        </p:txBody>
      </p:sp>
    </p:spTree>
    <p:extLst>
      <p:ext uri="{BB962C8B-B14F-4D97-AF65-F5344CB8AC3E}">
        <p14:creationId xmlns:p14="http://schemas.microsoft.com/office/powerpoint/2010/main" val="237833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8D09-AACF-73DD-6738-30E866851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6D3636-2289-2A34-731B-F197780577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3CC8A1-C359-2CA7-14DD-01F0FD2D90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210E05-1012-8D4B-D48E-79BA7B69F0EB}"/>
              </a:ext>
            </a:extLst>
          </p:cNvPr>
          <p:cNvSpPr>
            <a:spLocks noGrp="1"/>
          </p:cNvSpPr>
          <p:nvPr>
            <p:ph type="dt" sz="half" idx="10"/>
          </p:nvPr>
        </p:nvSpPr>
        <p:spPr/>
        <p:txBody>
          <a:bodyPr/>
          <a:lstStyle/>
          <a:p>
            <a:fld id="{D60D97D4-49B8-4250-B0AA-6BC6A6117C18}" type="datetimeFigureOut">
              <a:rPr lang="en-US" smtClean="0"/>
              <a:t>4/25/2024</a:t>
            </a:fld>
            <a:endParaRPr lang="en-US"/>
          </a:p>
        </p:txBody>
      </p:sp>
      <p:sp>
        <p:nvSpPr>
          <p:cNvPr id="6" name="Footer Placeholder 5">
            <a:extLst>
              <a:ext uri="{FF2B5EF4-FFF2-40B4-BE49-F238E27FC236}">
                <a16:creationId xmlns:a16="http://schemas.microsoft.com/office/drawing/2014/main" id="{C7598A53-5471-A4EC-28D0-1FAF9120C1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7FED14-442C-BF34-0725-626B55D04A4C}"/>
              </a:ext>
            </a:extLst>
          </p:cNvPr>
          <p:cNvSpPr>
            <a:spLocks noGrp="1"/>
          </p:cNvSpPr>
          <p:nvPr>
            <p:ph type="sldNum" sz="quarter" idx="12"/>
          </p:nvPr>
        </p:nvSpPr>
        <p:spPr/>
        <p:txBody>
          <a:bodyPr/>
          <a:lstStyle/>
          <a:p>
            <a:fld id="{148013AD-5BC8-4556-9FCB-D37A31006384}" type="slidenum">
              <a:rPr lang="en-US" smtClean="0"/>
              <a:t>‹#›</a:t>
            </a:fld>
            <a:endParaRPr lang="en-US"/>
          </a:p>
        </p:txBody>
      </p:sp>
    </p:spTree>
    <p:extLst>
      <p:ext uri="{BB962C8B-B14F-4D97-AF65-F5344CB8AC3E}">
        <p14:creationId xmlns:p14="http://schemas.microsoft.com/office/powerpoint/2010/main" val="2054634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95B36-C991-1F1A-D590-278614092F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8665DD-9FE5-636F-CE25-16DB2EC26C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921E62-FA03-1DA4-1321-1E458EA15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C011C-1A04-7F69-A34B-C7F83899C810}"/>
              </a:ext>
            </a:extLst>
          </p:cNvPr>
          <p:cNvSpPr>
            <a:spLocks noGrp="1"/>
          </p:cNvSpPr>
          <p:nvPr>
            <p:ph type="dt" sz="half" idx="10"/>
          </p:nvPr>
        </p:nvSpPr>
        <p:spPr/>
        <p:txBody>
          <a:bodyPr/>
          <a:lstStyle/>
          <a:p>
            <a:fld id="{D60D97D4-49B8-4250-B0AA-6BC6A6117C18}" type="datetimeFigureOut">
              <a:rPr lang="en-US" smtClean="0"/>
              <a:t>4/25/2024</a:t>
            </a:fld>
            <a:endParaRPr lang="en-US"/>
          </a:p>
        </p:txBody>
      </p:sp>
      <p:sp>
        <p:nvSpPr>
          <p:cNvPr id="6" name="Footer Placeholder 5">
            <a:extLst>
              <a:ext uri="{FF2B5EF4-FFF2-40B4-BE49-F238E27FC236}">
                <a16:creationId xmlns:a16="http://schemas.microsoft.com/office/drawing/2014/main" id="{13661FCA-8AB6-055A-B827-DE157EB423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A95B57-FE60-6557-70C0-E648DAC0F874}"/>
              </a:ext>
            </a:extLst>
          </p:cNvPr>
          <p:cNvSpPr>
            <a:spLocks noGrp="1"/>
          </p:cNvSpPr>
          <p:nvPr>
            <p:ph type="sldNum" sz="quarter" idx="12"/>
          </p:nvPr>
        </p:nvSpPr>
        <p:spPr/>
        <p:txBody>
          <a:bodyPr/>
          <a:lstStyle/>
          <a:p>
            <a:fld id="{148013AD-5BC8-4556-9FCB-D37A31006384}" type="slidenum">
              <a:rPr lang="en-US" smtClean="0"/>
              <a:t>‹#›</a:t>
            </a:fld>
            <a:endParaRPr lang="en-US"/>
          </a:p>
        </p:txBody>
      </p:sp>
    </p:spTree>
    <p:extLst>
      <p:ext uri="{BB962C8B-B14F-4D97-AF65-F5344CB8AC3E}">
        <p14:creationId xmlns:p14="http://schemas.microsoft.com/office/powerpoint/2010/main" val="3881558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D00DFB-9810-7ABA-4D9D-439E968B01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BC0205-6106-CCE9-BE8A-B56E50D85E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68CE7-7C62-783B-1888-5DC494FB70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0D97D4-49B8-4250-B0AA-6BC6A6117C18}" type="datetimeFigureOut">
              <a:rPr lang="en-US" smtClean="0"/>
              <a:t>4/25/2024</a:t>
            </a:fld>
            <a:endParaRPr lang="en-US"/>
          </a:p>
        </p:txBody>
      </p:sp>
      <p:sp>
        <p:nvSpPr>
          <p:cNvPr id="5" name="Footer Placeholder 4">
            <a:extLst>
              <a:ext uri="{FF2B5EF4-FFF2-40B4-BE49-F238E27FC236}">
                <a16:creationId xmlns:a16="http://schemas.microsoft.com/office/drawing/2014/main" id="{79C06CB3-BD02-55E3-98A1-976820AD9C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2240C28-7BD5-8749-1315-0221779DE8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8013AD-5BC8-4556-9FCB-D37A31006384}" type="slidenum">
              <a:rPr lang="en-US" smtClean="0"/>
              <a:t>‹#›</a:t>
            </a:fld>
            <a:endParaRPr lang="en-US"/>
          </a:p>
        </p:txBody>
      </p:sp>
    </p:spTree>
    <p:extLst>
      <p:ext uri="{BB962C8B-B14F-4D97-AF65-F5344CB8AC3E}">
        <p14:creationId xmlns:p14="http://schemas.microsoft.com/office/powerpoint/2010/main" val="3091933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therapistaid.com/therapy-worksheet/your-wisest-self" TargetMode="External"/><Relationship Id="rId7" Type="http://schemas.openxmlformats.org/officeDocument/2006/relationships/hyperlink" Target="https://www.youtube.com/watch?v=t5oIKhxLDi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youtube.com/watch?v=cHHEhevWZYE" TargetMode="External"/><Relationship Id="rId5" Type="http://schemas.openxmlformats.org/officeDocument/2006/relationships/hyperlink" Target="https://positivepsychology.com/cognitive-distortions/#what-cognitive-distortions" TargetMode="External"/><Relationship Id="rId4" Type="http://schemas.openxmlformats.org/officeDocument/2006/relationships/hyperlink" Target="https://www.therapistaid.com/worksheets/cognitive-distortion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oks stacked on a wooden table">
            <a:extLst>
              <a:ext uri="{FF2B5EF4-FFF2-40B4-BE49-F238E27FC236}">
                <a16:creationId xmlns:a16="http://schemas.microsoft.com/office/drawing/2014/main" id="{A73C308F-850F-31DA-F5BD-679EBF8AFD9D}"/>
              </a:ext>
            </a:extLst>
          </p:cNvPr>
          <p:cNvPicPr>
            <a:picLocks noChangeAspect="1"/>
          </p:cNvPicPr>
          <p:nvPr/>
        </p:nvPicPr>
        <p:blipFill rotWithShape="1">
          <a:blip r:embed="rId2">
            <a:alphaModFix amt="50000"/>
          </a:blip>
          <a:srcRect r="-1" b="15708"/>
          <a:stretch/>
        </p:blipFill>
        <p:spPr>
          <a:xfrm>
            <a:off x="20" y="10"/>
            <a:ext cx="12188930" cy="6857990"/>
          </a:xfrm>
          <a:prstGeom prst="rect">
            <a:avLst/>
          </a:prstGeom>
          <a:solidFill>
            <a:srgbClr val="0A323E"/>
          </a:solidFill>
          <a:scene3d>
            <a:camera prst="orthographicFront"/>
            <a:lightRig rig="threePt" dir="t"/>
          </a:scene3d>
          <a:sp3d>
            <a:bevelT prst="angle"/>
          </a:sp3d>
        </p:spPr>
      </p:pic>
      <p:sp>
        <p:nvSpPr>
          <p:cNvPr id="2" name="Title 1">
            <a:extLst>
              <a:ext uri="{FF2B5EF4-FFF2-40B4-BE49-F238E27FC236}">
                <a16:creationId xmlns:a16="http://schemas.microsoft.com/office/drawing/2014/main" id="{4566319D-E855-A106-AEBE-49DF2793817F}"/>
              </a:ext>
            </a:extLst>
          </p:cNvPr>
          <p:cNvSpPr>
            <a:spLocks noGrp="1"/>
          </p:cNvSpPr>
          <p:nvPr>
            <p:ph type="ctrTitle"/>
          </p:nvPr>
        </p:nvSpPr>
        <p:spPr>
          <a:xfrm>
            <a:off x="1227433" y="2396989"/>
            <a:ext cx="9734103" cy="2064022"/>
          </a:xfrm>
        </p:spPr>
        <p:txBody>
          <a:bodyPr>
            <a:normAutofit fontScale="90000"/>
          </a:bodyPr>
          <a:lstStyle/>
          <a:p>
            <a:pPr>
              <a:lnSpc>
                <a:spcPct val="150000"/>
              </a:lnSpc>
            </a:pPr>
            <a:r>
              <a:rPr lang="en-US" sz="6600" dirty="0">
                <a:solidFill>
                  <a:srgbClr val="FFFFFF"/>
                </a:solidFill>
                <a:latin typeface="Baskerville" panose="02020502070401020303" pitchFamily="18" charset="0"/>
                <a:ea typeface="Baskerville" panose="02020502070401020303" pitchFamily="18" charset="0"/>
              </a:rPr>
              <a:t>Module Three:</a:t>
            </a:r>
            <a:br>
              <a:rPr lang="en-US" sz="6600" dirty="0">
                <a:solidFill>
                  <a:srgbClr val="FFFFFF"/>
                </a:solidFill>
                <a:latin typeface="Baskerville" panose="02020502070401020303" pitchFamily="18" charset="0"/>
                <a:ea typeface="Baskerville" panose="02020502070401020303" pitchFamily="18" charset="0"/>
              </a:rPr>
            </a:br>
            <a:r>
              <a:rPr lang="en-US" sz="6600" dirty="0">
                <a:solidFill>
                  <a:srgbClr val="FFFFFF"/>
                </a:solidFill>
                <a:latin typeface="Baskerville" panose="02020502070401020303" pitchFamily="18" charset="0"/>
                <a:ea typeface="Baskerville" panose="02020502070401020303" pitchFamily="18" charset="0"/>
              </a:rPr>
              <a:t>Cognitive Flexibility</a:t>
            </a:r>
          </a:p>
        </p:txBody>
      </p:sp>
    </p:spTree>
    <p:extLst>
      <p:ext uri="{BB962C8B-B14F-4D97-AF65-F5344CB8AC3E}">
        <p14:creationId xmlns:p14="http://schemas.microsoft.com/office/powerpoint/2010/main" val="4093522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229402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6240000" y="1147010"/>
            <a:ext cx="5808000"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Cognitive Distortions</a:t>
            </a:r>
          </a:p>
        </p:txBody>
      </p:sp>
      <p:pic>
        <p:nvPicPr>
          <p:cNvPr id="4" name="Picture 3" descr="A person with his hand on his forehead surrounded by arrows&#10;&#10;Description automatically generated">
            <a:extLst>
              <a:ext uri="{FF2B5EF4-FFF2-40B4-BE49-F238E27FC236}">
                <a16:creationId xmlns:a16="http://schemas.microsoft.com/office/drawing/2014/main" id="{85CF09D6-F672-3E07-F314-8804C7B69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128" y="1682750"/>
            <a:ext cx="4240858" cy="4081357"/>
          </a:xfrm>
          <a:prstGeom prst="rect">
            <a:avLst/>
          </a:prstGeom>
        </p:spPr>
      </p:pic>
      <p:sp>
        <p:nvSpPr>
          <p:cNvPr id="6" name="TextBox 5">
            <a:extLst>
              <a:ext uri="{FF2B5EF4-FFF2-40B4-BE49-F238E27FC236}">
                <a16:creationId xmlns:a16="http://schemas.microsoft.com/office/drawing/2014/main" id="{2A2C7A7D-43AE-50E1-68B4-107981C50FEC}"/>
              </a:ext>
            </a:extLst>
          </p:cNvPr>
          <p:cNvSpPr txBox="1"/>
          <p:nvPr/>
        </p:nvSpPr>
        <p:spPr>
          <a:xfrm>
            <a:off x="6276403" y="2844225"/>
            <a:ext cx="5740400" cy="1815882"/>
          </a:xfrm>
          <a:prstGeom prst="rect">
            <a:avLst/>
          </a:prstGeom>
          <a:noFill/>
        </p:spPr>
        <p:txBody>
          <a:bodyPr wrap="square" rtlCol="0">
            <a:spAutoFit/>
          </a:bodyPr>
          <a:lstStyle/>
          <a:p>
            <a:pPr algn="ctr"/>
            <a:r>
              <a:rPr lang="en-US" sz="2800" b="0" i="0" dirty="0">
                <a:solidFill>
                  <a:srgbClr val="16182C"/>
                </a:solidFill>
                <a:effectLst/>
                <a:latin typeface="Century Gothic" panose="020B0502020202020204" pitchFamily="34" charset="0"/>
              </a:rPr>
              <a:t>Exaggerated or irrational ways of thinking that can make situations seems worse than they really are</a:t>
            </a:r>
            <a:endParaRPr lang="en-US" sz="2800" dirty="0">
              <a:solidFill>
                <a:srgbClr val="16182C"/>
              </a:solidFill>
              <a:latin typeface="Century Gothic" panose="020B0502020202020204" pitchFamily="34" charset="0"/>
            </a:endParaRPr>
          </a:p>
        </p:txBody>
      </p:sp>
    </p:spTree>
    <p:extLst>
      <p:ext uri="{BB962C8B-B14F-4D97-AF65-F5344CB8AC3E}">
        <p14:creationId xmlns:p14="http://schemas.microsoft.com/office/powerpoint/2010/main" val="3611922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229402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6433454" y="1147010"/>
            <a:ext cx="5421099"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Why does it matter?</a:t>
            </a:r>
          </a:p>
        </p:txBody>
      </p:sp>
      <p:sp>
        <p:nvSpPr>
          <p:cNvPr id="6" name="TextBox 5">
            <a:extLst>
              <a:ext uri="{FF2B5EF4-FFF2-40B4-BE49-F238E27FC236}">
                <a16:creationId xmlns:a16="http://schemas.microsoft.com/office/drawing/2014/main" id="{2A2C7A7D-43AE-50E1-68B4-107981C50FEC}"/>
              </a:ext>
            </a:extLst>
          </p:cNvPr>
          <p:cNvSpPr txBox="1"/>
          <p:nvPr/>
        </p:nvSpPr>
        <p:spPr>
          <a:xfrm>
            <a:off x="6433454" y="2625320"/>
            <a:ext cx="5421099" cy="3539430"/>
          </a:xfrm>
          <a:prstGeom prst="rect">
            <a:avLst/>
          </a:prstGeom>
          <a:noFill/>
        </p:spPr>
        <p:txBody>
          <a:bodyPr wrap="square" rtlCol="0">
            <a:spAutoFit/>
          </a:bodyPr>
          <a:lstStyle/>
          <a:p>
            <a:pPr algn="ctr"/>
            <a:r>
              <a:rPr lang="en-US" sz="2800" b="0" i="0" dirty="0">
                <a:solidFill>
                  <a:srgbClr val="16182C"/>
                </a:solidFill>
                <a:effectLst/>
                <a:latin typeface="Century Gothic" panose="020B0502020202020204" pitchFamily="34" charset="0"/>
              </a:rPr>
              <a:t>It is important to be able to recognize and identify cognitive distortions in our thinking as they can limit our ability to problem-solve and can create negative narratives that impact our mindset.  </a:t>
            </a:r>
            <a:endParaRPr lang="en-US" sz="2800" dirty="0">
              <a:solidFill>
                <a:srgbClr val="16182C"/>
              </a:solidFill>
              <a:latin typeface="Century Gothic" panose="020B0502020202020204" pitchFamily="34" charset="0"/>
            </a:endParaRPr>
          </a:p>
        </p:txBody>
      </p:sp>
      <p:pic>
        <p:nvPicPr>
          <p:cNvPr id="3" name="Picture 2" descr="A person with his hand on his forehead surrounded by arrows&#10;&#10;Description automatically generated">
            <a:extLst>
              <a:ext uri="{FF2B5EF4-FFF2-40B4-BE49-F238E27FC236}">
                <a16:creationId xmlns:a16="http://schemas.microsoft.com/office/drawing/2014/main" id="{CE40CF5D-8CB4-BBA5-07D5-730E5518A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128" y="1682750"/>
            <a:ext cx="4240858" cy="4081357"/>
          </a:xfrm>
          <a:prstGeom prst="rect">
            <a:avLst/>
          </a:prstGeom>
        </p:spPr>
      </p:pic>
    </p:spTree>
    <p:extLst>
      <p:ext uri="{BB962C8B-B14F-4D97-AF65-F5344CB8AC3E}">
        <p14:creationId xmlns:p14="http://schemas.microsoft.com/office/powerpoint/2010/main" val="3466925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190901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3191999" y="631339"/>
            <a:ext cx="5808001"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Cognitive Distortions</a:t>
            </a:r>
          </a:p>
        </p:txBody>
      </p:sp>
      <p:sp>
        <p:nvSpPr>
          <p:cNvPr id="6" name="TextBox 5">
            <a:extLst>
              <a:ext uri="{FF2B5EF4-FFF2-40B4-BE49-F238E27FC236}">
                <a16:creationId xmlns:a16="http://schemas.microsoft.com/office/drawing/2014/main" id="{2A2C7A7D-43AE-50E1-68B4-107981C50FEC}"/>
              </a:ext>
            </a:extLst>
          </p:cNvPr>
          <p:cNvSpPr txBox="1"/>
          <p:nvPr/>
        </p:nvSpPr>
        <p:spPr>
          <a:xfrm>
            <a:off x="3135597" y="2032119"/>
            <a:ext cx="5920803" cy="3604000"/>
          </a:xfrm>
          <a:prstGeom prst="rect">
            <a:avLst/>
          </a:prstGeom>
          <a:noFill/>
        </p:spPr>
        <p:txBody>
          <a:bodyPr wrap="square" rtlCol="0">
            <a:spAutoFit/>
          </a:bodyPr>
          <a:lstStyle/>
          <a:p>
            <a:pPr algn="ctr"/>
            <a:r>
              <a:rPr lang="en-US" sz="3200" dirty="0">
                <a:solidFill>
                  <a:srgbClr val="16182C"/>
                </a:solidFill>
                <a:latin typeface="Century Gothic" panose="020B0502020202020204" pitchFamily="34" charset="0"/>
              </a:rPr>
              <a:t>Overgeneralization</a:t>
            </a:r>
          </a:p>
          <a:p>
            <a:pPr algn="ctr"/>
            <a:endParaRPr lang="en-US" sz="2000" dirty="0">
              <a:solidFill>
                <a:srgbClr val="16182C"/>
              </a:solidFill>
              <a:latin typeface="Century Gothic" panose="020B0502020202020204" pitchFamily="34" charset="0"/>
            </a:endParaRPr>
          </a:p>
          <a:p>
            <a:pPr algn="ctr">
              <a:lnSpc>
                <a:spcPct val="150000"/>
              </a:lnSpc>
            </a:pPr>
            <a:r>
              <a:rPr lang="en-US" sz="2000" b="0" i="0" dirty="0">
                <a:solidFill>
                  <a:srgbClr val="191D34"/>
                </a:solidFill>
                <a:effectLst/>
                <a:highlight>
                  <a:srgbClr val="FFFFFF"/>
                </a:highlight>
                <a:latin typeface="Century Gothic" panose="020B0502020202020204" pitchFamily="34" charset="0"/>
              </a:rPr>
              <a:t>Taking one instance or example and generalizing it to an overall pattern.</a:t>
            </a:r>
          </a:p>
          <a:p>
            <a:pPr algn="ctr">
              <a:lnSpc>
                <a:spcPct val="150000"/>
              </a:lnSpc>
            </a:pPr>
            <a:endParaRPr lang="en-US" sz="2000" dirty="0">
              <a:solidFill>
                <a:srgbClr val="191D34"/>
              </a:solidFill>
              <a:highlight>
                <a:srgbClr val="FFFFFF"/>
              </a:highlight>
              <a:latin typeface="Century Gothic" panose="020B0502020202020204" pitchFamily="34" charset="0"/>
            </a:endParaRPr>
          </a:p>
          <a:p>
            <a:pPr algn="ctr">
              <a:lnSpc>
                <a:spcPct val="150000"/>
              </a:lnSpc>
            </a:pPr>
            <a:r>
              <a:rPr lang="en-US" sz="2000" dirty="0">
                <a:solidFill>
                  <a:srgbClr val="16182C"/>
                </a:solidFill>
                <a:latin typeface="Century Gothic" panose="020B0502020202020204" pitchFamily="34" charset="0"/>
              </a:rPr>
              <a:t>A student performs poorly on a math test. They begin to think, “I always fail at math. I’m just not good with numbers.”</a:t>
            </a:r>
          </a:p>
        </p:txBody>
      </p:sp>
    </p:spTree>
    <p:extLst>
      <p:ext uri="{BB962C8B-B14F-4D97-AF65-F5344CB8AC3E}">
        <p14:creationId xmlns:p14="http://schemas.microsoft.com/office/powerpoint/2010/main" val="1745365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190901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3191999" y="631339"/>
            <a:ext cx="5808001"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Cognitive Distortions</a:t>
            </a:r>
          </a:p>
        </p:txBody>
      </p:sp>
      <p:sp>
        <p:nvSpPr>
          <p:cNvPr id="6" name="TextBox 5">
            <a:extLst>
              <a:ext uri="{FF2B5EF4-FFF2-40B4-BE49-F238E27FC236}">
                <a16:creationId xmlns:a16="http://schemas.microsoft.com/office/drawing/2014/main" id="{2A2C7A7D-43AE-50E1-68B4-107981C50FEC}"/>
              </a:ext>
            </a:extLst>
          </p:cNvPr>
          <p:cNvSpPr txBox="1"/>
          <p:nvPr/>
        </p:nvSpPr>
        <p:spPr>
          <a:xfrm>
            <a:off x="3135597" y="2072224"/>
            <a:ext cx="5920803" cy="4527330"/>
          </a:xfrm>
          <a:prstGeom prst="rect">
            <a:avLst/>
          </a:prstGeom>
          <a:noFill/>
        </p:spPr>
        <p:txBody>
          <a:bodyPr wrap="square" rtlCol="0">
            <a:spAutoFit/>
          </a:bodyPr>
          <a:lstStyle/>
          <a:p>
            <a:pPr algn="ctr"/>
            <a:r>
              <a:rPr lang="en-US" sz="3200" dirty="0">
                <a:solidFill>
                  <a:srgbClr val="16182C"/>
                </a:solidFill>
                <a:latin typeface="Century Gothic" panose="020B0502020202020204" pitchFamily="34" charset="0"/>
              </a:rPr>
              <a:t>Catastrophizing</a:t>
            </a:r>
          </a:p>
          <a:p>
            <a:pPr algn="ctr"/>
            <a:endParaRPr lang="en-US" sz="2000" dirty="0">
              <a:solidFill>
                <a:srgbClr val="16182C"/>
              </a:solidFill>
              <a:latin typeface="Century Gothic" panose="020B0502020202020204" pitchFamily="34" charset="0"/>
            </a:endParaRPr>
          </a:p>
          <a:p>
            <a:pPr algn="ctr">
              <a:lnSpc>
                <a:spcPct val="150000"/>
              </a:lnSpc>
            </a:pPr>
            <a:r>
              <a:rPr lang="en-US" sz="2000" b="0" i="0" dirty="0">
                <a:solidFill>
                  <a:srgbClr val="191D34"/>
                </a:solidFill>
                <a:effectLst/>
                <a:highlight>
                  <a:srgbClr val="FFFFFF"/>
                </a:highlight>
                <a:latin typeface="Century Gothic" panose="020B0502020202020204" pitchFamily="34" charset="0"/>
              </a:rPr>
              <a:t>Exaggerating the meaning, importance, or likelihood of things.</a:t>
            </a:r>
          </a:p>
          <a:p>
            <a:pPr algn="ctr">
              <a:lnSpc>
                <a:spcPct val="150000"/>
              </a:lnSpc>
            </a:pPr>
            <a:endParaRPr lang="en-US" sz="2000" dirty="0">
              <a:solidFill>
                <a:srgbClr val="191D34"/>
              </a:solidFill>
              <a:highlight>
                <a:srgbClr val="FFFFFF"/>
              </a:highlight>
              <a:latin typeface="Century Gothic" panose="020B0502020202020204" pitchFamily="34" charset="0"/>
            </a:endParaRPr>
          </a:p>
          <a:p>
            <a:pPr algn="ctr">
              <a:lnSpc>
                <a:spcPct val="150000"/>
              </a:lnSpc>
            </a:pPr>
            <a:r>
              <a:rPr lang="en-US" sz="2000" dirty="0">
                <a:solidFill>
                  <a:srgbClr val="16182C"/>
                </a:solidFill>
                <a:latin typeface="Century Gothic" panose="020B0502020202020204" pitchFamily="34" charset="0"/>
              </a:rPr>
              <a:t>A student forgets to turn in their homework. They begin thinking, “I’m such a failure. I’ll never get a good grade in this class now. My whole future is ruined because I’m going to fail this class.”</a:t>
            </a:r>
          </a:p>
        </p:txBody>
      </p:sp>
    </p:spTree>
    <p:extLst>
      <p:ext uri="{BB962C8B-B14F-4D97-AF65-F5344CB8AC3E}">
        <p14:creationId xmlns:p14="http://schemas.microsoft.com/office/powerpoint/2010/main" val="4011036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190901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3191999" y="631339"/>
            <a:ext cx="5808001"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Cognitive Distortions</a:t>
            </a:r>
          </a:p>
        </p:txBody>
      </p:sp>
      <p:sp>
        <p:nvSpPr>
          <p:cNvPr id="6" name="TextBox 5">
            <a:extLst>
              <a:ext uri="{FF2B5EF4-FFF2-40B4-BE49-F238E27FC236}">
                <a16:creationId xmlns:a16="http://schemas.microsoft.com/office/drawing/2014/main" id="{2A2C7A7D-43AE-50E1-68B4-107981C50FEC}"/>
              </a:ext>
            </a:extLst>
          </p:cNvPr>
          <p:cNvSpPr txBox="1"/>
          <p:nvPr/>
        </p:nvSpPr>
        <p:spPr>
          <a:xfrm>
            <a:off x="3135597" y="2080604"/>
            <a:ext cx="5920803" cy="4065665"/>
          </a:xfrm>
          <a:prstGeom prst="rect">
            <a:avLst/>
          </a:prstGeom>
          <a:noFill/>
        </p:spPr>
        <p:txBody>
          <a:bodyPr wrap="square" rtlCol="0">
            <a:spAutoFit/>
          </a:bodyPr>
          <a:lstStyle/>
          <a:p>
            <a:pPr algn="ctr"/>
            <a:r>
              <a:rPr lang="en-US" sz="3200" dirty="0">
                <a:solidFill>
                  <a:srgbClr val="16182C"/>
                </a:solidFill>
                <a:latin typeface="Century Gothic" panose="020B0502020202020204" pitchFamily="34" charset="0"/>
              </a:rPr>
              <a:t>All-or-Nothing Thinking</a:t>
            </a:r>
          </a:p>
          <a:p>
            <a:pPr algn="ctr"/>
            <a:endParaRPr lang="en-US" sz="2000" dirty="0">
              <a:solidFill>
                <a:srgbClr val="16182C"/>
              </a:solidFill>
              <a:latin typeface="Century Gothic" panose="020B0502020202020204" pitchFamily="34" charset="0"/>
            </a:endParaRPr>
          </a:p>
          <a:p>
            <a:pPr algn="ctr">
              <a:lnSpc>
                <a:spcPct val="150000"/>
              </a:lnSpc>
            </a:pPr>
            <a:r>
              <a:rPr lang="en-US" sz="2000" b="0" i="0" dirty="0">
                <a:solidFill>
                  <a:srgbClr val="191D34"/>
                </a:solidFill>
                <a:effectLst/>
                <a:latin typeface="Century Gothic" panose="020B0502020202020204" pitchFamily="34" charset="0"/>
              </a:rPr>
              <a:t>Also known as Black-and-White Thinking or Polarized Thinking. Thinking in extremes or absolutes.</a:t>
            </a:r>
          </a:p>
          <a:p>
            <a:pPr algn="ctr">
              <a:lnSpc>
                <a:spcPct val="150000"/>
              </a:lnSpc>
            </a:pPr>
            <a:endParaRPr lang="en-US" sz="2000" dirty="0">
              <a:solidFill>
                <a:srgbClr val="191D34"/>
              </a:solidFill>
              <a:latin typeface="Century Gothic" panose="020B0502020202020204" pitchFamily="34" charset="0"/>
            </a:endParaRPr>
          </a:p>
          <a:p>
            <a:pPr algn="ctr">
              <a:lnSpc>
                <a:spcPct val="150000"/>
              </a:lnSpc>
            </a:pPr>
            <a:r>
              <a:rPr lang="en-US" sz="2000" dirty="0">
                <a:solidFill>
                  <a:srgbClr val="191D34"/>
                </a:solidFill>
                <a:latin typeface="Century Gothic" panose="020B0502020202020204" pitchFamily="34" charset="0"/>
              </a:rPr>
              <a:t>A student gets a poor grade on a quiz and thinks, “There’s no point now. I’m just going to fail the class.”</a:t>
            </a:r>
            <a:endParaRPr lang="en-US" sz="2000" dirty="0">
              <a:solidFill>
                <a:srgbClr val="16182C"/>
              </a:solidFill>
              <a:latin typeface="Century Gothic" panose="020B0502020202020204" pitchFamily="34" charset="0"/>
            </a:endParaRPr>
          </a:p>
        </p:txBody>
      </p:sp>
    </p:spTree>
    <p:extLst>
      <p:ext uri="{BB962C8B-B14F-4D97-AF65-F5344CB8AC3E}">
        <p14:creationId xmlns:p14="http://schemas.microsoft.com/office/powerpoint/2010/main" val="356418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190901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3191999" y="631339"/>
            <a:ext cx="5808001"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Cognitive Distortions</a:t>
            </a:r>
          </a:p>
        </p:txBody>
      </p:sp>
      <p:sp>
        <p:nvSpPr>
          <p:cNvPr id="6" name="TextBox 5">
            <a:extLst>
              <a:ext uri="{FF2B5EF4-FFF2-40B4-BE49-F238E27FC236}">
                <a16:creationId xmlns:a16="http://schemas.microsoft.com/office/drawing/2014/main" id="{2A2C7A7D-43AE-50E1-68B4-107981C50FEC}"/>
              </a:ext>
            </a:extLst>
          </p:cNvPr>
          <p:cNvSpPr txBox="1"/>
          <p:nvPr/>
        </p:nvSpPr>
        <p:spPr>
          <a:xfrm>
            <a:off x="3135597" y="2032119"/>
            <a:ext cx="5920803" cy="4004109"/>
          </a:xfrm>
          <a:prstGeom prst="rect">
            <a:avLst/>
          </a:prstGeom>
          <a:noFill/>
        </p:spPr>
        <p:txBody>
          <a:bodyPr wrap="square" rtlCol="0">
            <a:spAutoFit/>
          </a:bodyPr>
          <a:lstStyle/>
          <a:p>
            <a:pPr algn="ctr">
              <a:lnSpc>
                <a:spcPct val="150000"/>
              </a:lnSpc>
            </a:pPr>
            <a:r>
              <a:rPr lang="en-US" sz="3200" dirty="0">
                <a:solidFill>
                  <a:srgbClr val="0A323E"/>
                </a:solidFill>
                <a:latin typeface="Century Gothic" panose="020B0502020202020204" pitchFamily="34" charset="0"/>
              </a:rPr>
              <a:t>Mind Reading</a:t>
            </a:r>
            <a:endParaRPr lang="en-US" sz="2000" dirty="0">
              <a:solidFill>
                <a:srgbClr val="0A323E"/>
              </a:solidFill>
              <a:latin typeface="Century Gothic" panose="020B0502020202020204" pitchFamily="34" charset="0"/>
            </a:endParaRPr>
          </a:p>
          <a:p>
            <a:pPr algn="ctr">
              <a:lnSpc>
                <a:spcPct val="150000"/>
              </a:lnSpc>
            </a:pPr>
            <a:r>
              <a:rPr lang="en-US" sz="2000" dirty="0">
                <a:solidFill>
                  <a:srgbClr val="0A323E"/>
                </a:solidFill>
                <a:latin typeface="Century Gothic" panose="020B0502020202020204" pitchFamily="34" charset="0"/>
              </a:rPr>
              <a:t>The inaccurate belief that we know what others are thinking. </a:t>
            </a:r>
          </a:p>
          <a:p>
            <a:pPr algn="ctr">
              <a:lnSpc>
                <a:spcPct val="150000"/>
              </a:lnSpc>
            </a:pPr>
            <a:endParaRPr lang="en-US" sz="2000" dirty="0">
              <a:solidFill>
                <a:srgbClr val="0A323E"/>
              </a:solidFill>
              <a:latin typeface="Century Gothic" panose="020B0502020202020204" pitchFamily="34" charset="0"/>
            </a:endParaRPr>
          </a:p>
          <a:p>
            <a:pPr algn="ctr">
              <a:lnSpc>
                <a:spcPct val="150000"/>
              </a:lnSpc>
            </a:pPr>
            <a:r>
              <a:rPr lang="en-US" sz="2000" dirty="0">
                <a:solidFill>
                  <a:srgbClr val="0A323E"/>
                </a:solidFill>
                <a:latin typeface="Century Gothic" panose="020B0502020202020204" pitchFamily="34" charset="0"/>
              </a:rPr>
              <a:t>A student at their locker makes eye contact with another student who has an unpleasant expression. They assume the other student dislikes them. </a:t>
            </a:r>
          </a:p>
        </p:txBody>
      </p:sp>
    </p:spTree>
    <p:extLst>
      <p:ext uri="{BB962C8B-B14F-4D97-AF65-F5344CB8AC3E}">
        <p14:creationId xmlns:p14="http://schemas.microsoft.com/office/powerpoint/2010/main" val="297785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190901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3191999" y="631339"/>
            <a:ext cx="5808001"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Cognitive Distortions</a:t>
            </a:r>
          </a:p>
        </p:txBody>
      </p:sp>
      <p:sp>
        <p:nvSpPr>
          <p:cNvPr id="6" name="TextBox 5">
            <a:extLst>
              <a:ext uri="{FF2B5EF4-FFF2-40B4-BE49-F238E27FC236}">
                <a16:creationId xmlns:a16="http://schemas.microsoft.com/office/drawing/2014/main" id="{2A2C7A7D-43AE-50E1-68B4-107981C50FEC}"/>
              </a:ext>
            </a:extLst>
          </p:cNvPr>
          <p:cNvSpPr txBox="1"/>
          <p:nvPr/>
        </p:nvSpPr>
        <p:spPr>
          <a:xfrm>
            <a:off x="3135597" y="2176498"/>
            <a:ext cx="5920803" cy="3142335"/>
          </a:xfrm>
          <a:prstGeom prst="rect">
            <a:avLst/>
          </a:prstGeom>
          <a:noFill/>
        </p:spPr>
        <p:txBody>
          <a:bodyPr wrap="square" rtlCol="0">
            <a:spAutoFit/>
          </a:bodyPr>
          <a:lstStyle/>
          <a:p>
            <a:pPr algn="ctr"/>
            <a:r>
              <a:rPr lang="en-US" sz="3200" dirty="0">
                <a:solidFill>
                  <a:srgbClr val="0A323E"/>
                </a:solidFill>
                <a:latin typeface="Century Gothic" panose="020B0502020202020204" pitchFamily="34" charset="0"/>
              </a:rPr>
              <a:t>Emotional Reasoning</a:t>
            </a:r>
          </a:p>
          <a:p>
            <a:pPr algn="ctr"/>
            <a:endParaRPr lang="en-US" sz="2000" dirty="0">
              <a:solidFill>
                <a:srgbClr val="0A323E"/>
              </a:solidFill>
              <a:latin typeface="Century Gothic" panose="020B0502020202020204" pitchFamily="34" charset="0"/>
            </a:endParaRPr>
          </a:p>
          <a:p>
            <a:pPr algn="ctr">
              <a:lnSpc>
                <a:spcPct val="150000"/>
              </a:lnSpc>
            </a:pPr>
            <a:r>
              <a:rPr lang="en-US" sz="2000" dirty="0">
                <a:solidFill>
                  <a:srgbClr val="0A323E"/>
                </a:solidFill>
                <a:latin typeface="Century Gothic" panose="020B0502020202020204" pitchFamily="34" charset="0"/>
              </a:rPr>
              <a:t>The acceptance of one’s emotion as fact.</a:t>
            </a:r>
          </a:p>
          <a:p>
            <a:pPr algn="ctr">
              <a:lnSpc>
                <a:spcPct val="150000"/>
              </a:lnSpc>
            </a:pPr>
            <a:endParaRPr lang="en-US" sz="2000" dirty="0">
              <a:solidFill>
                <a:srgbClr val="0A323E"/>
              </a:solidFill>
              <a:latin typeface="Century Gothic" panose="020B0502020202020204" pitchFamily="34" charset="0"/>
            </a:endParaRPr>
          </a:p>
          <a:p>
            <a:pPr algn="ctr">
              <a:lnSpc>
                <a:spcPct val="150000"/>
              </a:lnSpc>
            </a:pPr>
            <a:r>
              <a:rPr lang="en-US" sz="2000" dirty="0">
                <a:solidFill>
                  <a:srgbClr val="0A323E"/>
                </a:solidFill>
                <a:latin typeface="Century Gothic" panose="020B0502020202020204" pitchFamily="34" charset="0"/>
              </a:rPr>
              <a:t>A student thinks, “I feel nervous about giving a presentation; it must mean I’m not good at public speaking.”</a:t>
            </a:r>
          </a:p>
        </p:txBody>
      </p:sp>
    </p:spTree>
    <p:extLst>
      <p:ext uri="{BB962C8B-B14F-4D97-AF65-F5344CB8AC3E}">
        <p14:creationId xmlns:p14="http://schemas.microsoft.com/office/powerpoint/2010/main" val="1023419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190901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3191999" y="631339"/>
            <a:ext cx="5808001"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Cognitive Distortions</a:t>
            </a:r>
          </a:p>
        </p:txBody>
      </p:sp>
      <p:sp>
        <p:nvSpPr>
          <p:cNvPr id="6" name="TextBox 5">
            <a:extLst>
              <a:ext uri="{FF2B5EF4-FFF2-40B4-BE49-F238E27FC236}">
                <a16:creationId xmlns:a16="http://schemas.microsoft.com/office/drawing/2014/main" id="{2A2C7A7D-43AE-50E1-68B4-107981C50FEC}"/>
              </a:ext>
            </a:extLst>
          </p:cNvPr>
          <p:cNvSpPr txBox="1"/>
          <p:nvPr/>
        </p:nvSpPr>
        <p:spPr>
          <a:xfrm>
            <a:off x="2318083" y="2032119"/>
            <a:ext cx="7555831" cy="4219553"/>
          </a:xfrm>
          <a:prstGeom prst="rect">
            <a:avLst/>
          </a:prstGeom>
          <a:noFill/>
        </p:spPr>
        <p:txBody>
          <a:bodyPr wrap="square" rtlCol="0">
            <a:spAutoFit/>
          </a:bodyPr>
          <a:lstStyle/>
          <a:p>
            <a:pPr algn="ctr"/>
            <a:r>
              <a:rPr lang="en-US" sz="3200" dirty="0">
                <a:solidFill>
                  <a:srgbClr val="0A323E"/>
                </a:solidFill>
                <a:latin typeface="Century Gothic" panose="020B0502020202020204" pitchFamily="34" charset="0"/>
              </a:rPr>
              <a:t>Personalizing</a:t>
            </a:r>
          </a:p>
          <a:p>
            <a:pPr algn="ctr">
              <a:lnSpc>
                <a:spcPct val="150000"/>
              </a:lnSpc>
            </a:pPr>
            <a:endParaRPr lang="en-US" sz="2000" dirty="0">
              <a:solidFill>
                <a:srgbClr val="0A323E"/>
              </a:solidFill>
              <a:latin typeface="Century Gothic" panose="020B0502020202020204" pitchFamily="34" charset="0"/>
            </a:endParaRPr>
          </a:p>
          <a:p>
            <a:pPr algn="ctr">
              <a:lnSpc>
                <a:spcPct val="150000"/>
              </a:lnSpc>
            </a:pPr>
            <a:r>
              <a:rPr lang="en-US" sz="2000" dirty="0">
                <a:solidFill>
                  <a:srgbClr val="0A323E"/>
                </a:solidFill>
                <a:latin typeface="Century Gothic" panose="020B0502020202020204" pitchFamily="34" charset="0"/>
              </a:rPr>
              <a:t>Taking things personally or inaccurately attributing personal responsibility or blame for events or situations.</a:t>
            </a:r>
          </a:p>
          <a:p>
            <a:pPr algn="ctr">
              <a:lnSpc>
                <a:spcPct val="150000"/>
              </a:lnSpc>
            </a:pPr>
            <a:endParaRPr lang="en-US" sz="2000" dirty="0">
              <a:solidFill>
                <a:srgbClr val="0A323E"/>
              </a:solidFill>
              <a:latin typeface="Century Gothic" panose="020B0502020202020204" pitchFamily="34" charset="0"/>
            </a:endParaRPr>
          </a:p>
          <a:p>
            <a:pPr algn="ctr">
              <a:lnSpc>
                <a:spcPct val="150000"/>
              </a:lnSpc>
            </a:pPr>
            <a:r>
              <a:rPr lang="en-US" sz="2000" dirty="0">
                <a:solidFill>
                  <a:srgbClr val="0A323E"/>
                </a:solidFill>
                <a:latin typeface="Century Gothic" panose="020B0502020202020204" pitchFamily="34" charset="0"/>
              </a:rPr>
              <a:t>A teacher corrects a student’s pronunciation mistake in French class. After class, the student tells a classmate that the teacher hates them and that they’re the reason no one wants to speak in class.</a:t>
            </a:r>
          </a:p>
        </p:txBody>
      </p:sp>
    </p:spTree>
    <p:extLst>
      <p:ext uri="{BB962C8B-B14F-4D97-AF65-F5344CB8AC3E}">
        <p14:creationId xmlns:p14="http://schemas.microsoft.com/office/powerpoint/2010/main" val="2988992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190901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3191999" y="631339"/>
            <a:ext cx="5808001"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Cognitive Distortions</a:t>
            </a:r>
          </a:p>
        </p:txBody>
      </p:sp>
      <p:sp>
        <p:nvSpPr>
          <p:cNvPr id="6" name="TextBox 5">
            <a:extLst>
              <a:ext uri="{FF2B5EF4-FFF2-40B4-BE49-F238E27FC236}">
                <a16:creationId xmlns:a16="http://schemas.microsoft.com/office/drawing/2014/main" id="{2A2C7A7D-43AE-50E1-68B4-107981C50FEC}"/>
              </a:ext>
            </a:extLst>
          </p:cNvPr>
          <p:cNvSpPr txBox="1"/>
          <p:nvPr/>
        </p:nvSpPr>
        <p:spPr>
          <a:xfrm>
            <a:off x="2726713" y="2211122"/>
            <a:ext cx="6738571" cy="4065665"/>
          </a:xfrm>
          <a:prstGeom prst="rect">
            <a:avLst/>
          </a:prstGeom>
          <a:noFill/>
        </p:spPr>
        <p:txBody>
          <a:bodyPr wrap="square" rtlCol="0">
            <a:spAutoFit/>
          </a:bodyPr>
          <a:lstStyle/>
          <a:p>
            <a:pPr algn="ctr"/>
            <a:r>
              <a:rPr lang="en-US" sz="3200" dirty="0">
                <a:solidFill>
                  <a:srgbClr val="0A323E"/>
                </a:solidFill>
                <a:latin typeface="Century Gothic" panose="020B0502020202020204" pitchFamily="34" charset="0"/>
              </a:rPr>
              <a:t>Should Statements</a:t>
            </a:r>
          </a:p>
          <a:p>
            <a:pPr algn="ctr"/>
            <a:endParaRPr lang="en-US" sz="2000" dirty="0">
              <a:solidFill>
                <a:srgbClr val="0A323E"/>
              </a:solidFill>
              <a:latin typeface="Century Gothic" panose="020B0502020202020204" pitchFamily="34" charset="0"/>
            </a:endParaRPr>
          </a:p>
          <a:p>
            <a:pPr algn="ctr">
              <a:lnSpc>
                <a:spcPct val="150000"/>
              </a:lnSpc>
            </a:pPr>
            <a:r>
              <a:rPr lang="en-US" sz="2000" dirty="0">
                <a:solidFill>
                  <a:srgbClr val="0A323E"/>
                </a:solidFill>
                <a:latin typeface="Century Gothic" panose="020B0502020202020204" pitchFamily="34" charset="0"/>
              </a:rPr>
              <a:t>S</a:t>
            </a:r>
            <a:r>
              <a:rPr lang="en-US" sz="2000" b="0" i="0" dirty="0">
                <a:solidFill>
                  <a:srgbClr val="0A323E"/>
                </a:solidFill>
                <a:effectLst/>
                <a:latin typeface="Century Gothic" panose="020B0502020202020204" pitchFamily="34" charset="0"/>
              </a:rPr>
              <a:t>elf-imposed expectations and "should” and "must" statements. This can also be applied to others, potentially leading to unmet expectations and conflict.</a:t>
            </a:r>
          </a:p>
          <a:p>
            <a:pPr algn="ctr">
              <a:lnSpc>
                <a:spcPct val="150000"/>
              </a:lnSpc>
            </a:pPr>
            <a:endParaRPr lang="en-US" sz="2000" dirty="0">
              <a:solidFill>
                <a:srgbClr val="0A323E"/>
              </a:solidFill>
              <a:latin typeface="Century Gothic" panose="020B0502020202020204" pitchFamily="34" charset="0"/>
            </a:endParaRPr>
          </a:p>
          <a:p>
            <a:pPr algn="ctr">
              <a:lnSpc>
                <a:spcPct val="150000"/>
              </a:lnSpc>
            </a:pPr>
            <a:r>
              <a:rPr lang="en-US" sz="2000" dirty="0">
                <a:solidFill>
                  <a:srgbClr val="0A323E"/>
                </a:solidFill>
                <a:latin typeface="Century Gothic" panose="020B0502020202020204" pitchFamily="34" charset="0"/>
              </a:rPr>
              <a:t>A student thinks, “I should always get straight A’s. If I don’t, then I’m not good or smart enough.”</a:t>
            </a:r>
          </a:p>
        </p:txBody>
      </p:sp>
    </p:spTree>
    <p:extLst>
      <p:ext uri="{BB962C8B-B14F-4D97-AF65-F5344CB8AC3E}">
        <p14:creationId xmlns:p14="http://schemas.microsoft.com/office/powerpoint/2010/main" val="2193730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7530CB-E21B-FEE6-01A4-439C34240862}"/>
              </a:ext>
            </a:extLst>
          </p:cNvPr>
          <p:cNvSpPr/>
          <p:nvPr/>
        </p:nvSpPr>
        <p:spPr>
          <a:xfrm rot="5400000">
            <a:off x="1894751" y="-1894751"/>
            <a:ext cx="882869" cy="4672371"/>
          </a:xfrm>
          <a:custGeom>
            <a:avLst/>
            <a:gdLst>
              <a:gd name="connsiteX0" fmla="*/ 0 w 882869"/>
              <a:gd name="connsiteY0" fmla="*/ 0 h 4672371"/>
              <a:gd name="connsiteX1" fmla="*/ 423777 w 882869"/>
              <a:gd name="connsiteY1" fmla="*/ 0 h 4672371"/>
              <a:gd name="connsiteX2" fmla="*/ 882869 w 882869"/>
              <a:gd name="connsiteY2" fmla="*/ 0 h 4672371"/>
              <a:gd name="connsiteX3" fmla="*/ 882869 w 882869"/>
              <a:gd name="connsiteY3" fmla="*/ 620758 h 4672371"/>
              <a:gd name="connsiteX4" fmla="*/ 882869 w 882869"/>
              <a:gd name="connsiteY4" fmla="*/ 1288239 h 4672371"/>
              <a:gd name="connsiteX5" fmla="*/ 882869 w 882869"/>
              <a:gd name="connsiteY5" fmla="*/ 1815550 h 4672371"/>
              <a:gd name="connsiteX6" fmla="*/ 882869 w 882869"/>
              <a:gd name="connsiteY6" fmla="*/ 2342860 h 4672371"/>
              <a:gd name="connsiteX7" fmla="*/ 882869 w 882869"/>
              <a:gd name="connsiteY7" fmla="*/ 3010342 h 4672371"/>
              <a:gd name="connsiteX8" fmla="*/ 882869 w 882869"/>
              <a:gd name="connsiteY8" fmla="*/ 3584376 h 4672371"/>
              <a:gd name="connsiteX9" fmla="*/ 882869 w 882869"/>
              <a:gd name="connsiteY9" fmla="*/ 4672371 h 4672371"/>
              <a:gd name="connsiteX10" fmla="*/ 459092 w 882869"/>
              <a:gd name="connsiteY10" fmla="*/ 4672371 h 4672371"/>
              <a:gd name="connsiteX11" fmla="*/ 0 w 882869"/>
              <a:gd name="connsiteY11" fmla="*/ 4672371 h 4672371"/>
              <a:gd name="connsiteX12" fmla="*/ 0 w 882869"/>
              <a:gd name="connsiteY12" fmla="*/ 3958166 h 4672371"/>
              <a:gd name="connsiteX13" fmla="*/ 0 w 882869"/>
              <a:gd name="connsiteY13" fmla="*/ 3337408 h 4672371"/>
              <a:gd name="connsiteX14" fmla="*/ 0 w 882869"/>
              <a:gd name="connsiteY14" fmla="*/ 2669926 h 4672371"/>
              <a:gd name="connsiteX15" fmla="*/ 0 w 882869"/>
              <a:gd name="connsiteY15" fmla="*/ 1908997 h 4672371"/>
              <a:gd name="connsiteX16" fmla="*/ 0 w 882869"/>
              <a:gd name="connsiteY16" fmla="*/ 1334963 h 4672371"/>
              <a:gd name="connsiteX17" fmla="*/ 0 w 882869"/>
              <a:gd name="connsiteY17" fmla="*/ 620758 h 4672371"/>
              <a:gd name="connsiteX18" fmla="*/ 0 w 882869"/>
              <a:gd name="connsiteY18" fmla="*/ 0 h 467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2869" h="4672371" fill="none" extrusionOk="0">
                <a:moveTo>
                  <a:pt x="0" y="0"/>
                </a:moveTo>
                <a:cubicBezTo>
                  <a:pt x="141124" y="-17712"/>
                  <a:pt x="289378" y="3406"/>
                  <a:pt x="423777" y="0"/>
                </a:cubicBezTo>
                <a:cubicBezTo>
                  <a:pt x="558176" y="-3406"/>
                  <a:pt x="746007" y="10119"/>
                  <a:pt x="882869" y="0"/>
                </a:cubicBezTo>
                <a:cubicBezTo>
                  <a:pt x="870216" y="158000"/>
                  <a:pt x="861445" y="471793"/>
                  <a:pt x="882869" y="620758"/>
                </a:cubicBezTo>
                <a:cubicBezTo>
                  <a:pt x="904293" y="769723"/>
                  <a:pt x="857382" y="1091241"/>
                  <a:pt x="882869" y="1288239"/>
                </a:cubicBezTo>
                <a:cubicBezTo>
                  <a:pt x="908356" y="1485237"/>
                  <a:pt x="858180" y="1616433"/>
                  <a:pt x="882869" y="1815550"/>
                </a:cubicBezTo>
                <a:cubicBezTo>
                  <a:pt x="907558" y="2014667"/>
                  <a:pt x="879295" y="2123694"/>
                  <a:pt x="882869" y="2342860"/>
                </a:cubicBezTo>
                <a:cubicBezTo>
                  <a:pt x="886444" y="2562026"/>
                  <a:pt x="861129" y="2693772"/>
                  <a:pt x="882869" y="3010342"/>
                </a:cubicBezTo>
                <a:cubicBezTo>
                  <a:pt x="904609" y="3326912"/>
                  <a:pt x="897949" y="3299819"/>
                  <a:pt x="882869" y="3584376"/>
                </a:cubicBezTo>
                <a:cubicBezTo>
                  <a:pt x="867789" y="3868933"/>
                  <a:pt x="839158" y="4355412"/>
                  <a:pt x="882869" y="4672371"/>
                </a:cubicBezTo>
                <a:cubicBezTo>
                  <a:pt x="691742" y="4659316"/>
                  <a:pt x="624004" y="4674097"/>
                  <a:pt x="459092" y="4672371"/>
                </a:cubicBezTo>
                <a:cubicBezTo>
                  <a:pt x="294180" y="4670645"/>
                  <a:pt x="199029" y="4668471"/>
                  <a:pt x="0" y="4672371"/>
                </a:cubicBezTo>
                <a:cubicBezTo>
                  <a:pt x="16176" y="4347595"/>
                  <a:pt x="-34682" y="4163445"/>
                  <a:pt x="0" y="3958166"/>
                </a:cubicBezTo>
                <a:cubicBezTo>
                  <a:pt x="34682" y="3752888"/>
                  <a:pt x="-16273" y="3466655"/>
                  <a:pt x="0" y="3337408"/>
                </a:cubicBezTo>
                <a:cubicBezTo>
                  <a:pt x="16273" y="3208161"/>
                  <a:pt x="26560" y="2805530"/>
                  <a:pt x="0" y="2669926"/>
                </a:cubicBezTo>
                <a:cubicBezTo>
                  <a:pt x="-26560" y="2534322"/>
                  <a:pt x="24183" y="2111710"/>
                  <a:pt x="0" y="1908997"/>
                </a:cubicBezTo>
                <a:cubicBezTo>
                  <a:pt x="-24183" y="1706284"/>
                  <a:pt x="20968" y="1471229"/>
                  <a:pt x="0" y="1334963"/>
                </a:cubicBezTo>
                <a:cubicBezTo>
                  <a:pt x="-20968" y="1198697"/>
                  <a:pt x="-10579" y="815702"/>
                  <a:pt x="0" y="620758"/>
                </a:cubicBezTo>
                <a:cubicBezTo>
                  <a:pt x="10579" y="425815"/>
                  <a:pt x="27284" y="186313"/>
                  <a:pt x="0" y="0"/>
                </a:cubicBezTo>
                <a:close/>
              </a:path>
              <a:path w="882869" h="4672371" stroke="0" extrusionOk="0">
                <a:moveTo>
                  <a:pt x="0" y="0"/>
                </a:moveTo>
                <a:cubicBezTo>
                  <a:pt x="103327" y="-16054"/>
                  <a:pt x="300582" y="8929"/>
                  <a:pt x="432606" y="0"/>
                </a:cubicBezTo>
                <a:cubicBezTo>
                  <a:pt x="564630" y="-8929"/>
                  <a:pt x="667970" y="108"/>
                  <a:pt x="882869" y="0"/>
                </a:cubicBezTo>
                <a:cubicBezTo>
                  <a:pt x="845228" y="252197"/>
                  <a:pt x="882659" y="505483"/>
                  <a:pt x="882869" y="760929"/>
                </a:cubicBezTo>
                <a:cubicBezTo>
                  <a:pt x="883079" y="1016375"/>
                  <a:pt x="852931" y="1197767"/>
                  <a:pt x="882869" y="1428411"/>
                </a:cubicBezTo>
                <a:cubicBezTo>
                  <a:pt x="912807" y="1659055"/>
                  <a:pt x="869981" y="1867185"/>
                  <a:pt x="882869" y="2002445"/>
                </a:cubicBezTo>
                <a:cubicBezTo>
                  <a:pt x="895757" y="2137705"/>
                  <a:pt x="882339" y="2429859"/>
                  <a:pt x="882869" y="2576479"/>
                </a:cubicBezTo>
                <a:cubicBezTo>
                  <a:pt x="883399" y="2723099"/>
                  <a:pt x="865244" y="2914478"/>
                  <a:pt x="882869" y="3243960"/>
                </a:cubicBezTo>
                <a:cubicBezTo>
                  <a:pt x="900494" y="3573442"/>
                  <a:pt x="910972" y="3768916"/>
                  <a:pt x="882869" y="3911442"/>
                </a:cubicBezTo>
                <a:cubicBezTo>
                  <a:pt x="854766" y="4053968"/>
                  <a:pt x="904927" y="4322140"/>
                  <a:pt x="882869" y="4672371"/>
                </a:cubicBezTo>
                <a:cubicBezTo>
                  <a:pt x="761927" y="4668643"/>
                  <a:pt x="574719" y="4683380"/>
                  <a:pt x="459092" y="4672371"/>
                </a:cubicBezTo>
                <a:cubicBezTo>
                  <a:pt x="343465" y="4661362"/>
                  <a:pt x="134023" y="4668626"/>
                  <a:pt x="0" y="4672371"/>
                </a:cubicBezTo>
                <a:cubicBezTo>
                  <a:pt x="21859" y="4428201"/>
                  <a:pt x="-19371" y="4206040"/>
                  <a:pt x="0" y="4051613"/>
                </a:cubicBezTo>
                <a:cubicBezTo>
                  <a:pt x="19371" y="3897186"/>
                  <a:pt x="-26857" y="3691595"/>
                  <a:pt x="0" y="3430855"/>
                </a:cubicBezTo>
                <a:cubicBezTo>
                  <a:pt x="26857" y="3170115"/>
                  <a:pt x="-19539" y="2946614"/>
                  <a:pt x="0" y="2669926"/>
                </a:cubicBezTo>
                <a:cubicBezTo>
                  <a:pt x="19539" y="2393238"/>
                  <a:pt x="-1187" y="2077706"/>
                  <a:pt x="0" y="1908997"/>
                </a:cubicBezTo>
                <a:cubicBezTo>
                  <a:pt x="1187" y="1740288"/>
                  <a:pt x="30130" y="1407385"/>
                  <a:pt x="0" y="1241516"/>
                </a:cubicBezTo>
                <a:cubicBezTo>
                  <a:pt x="-30130" y="1075647"/>
                  <a:pt x="-25408" y="821960"/>
                  <a:pt x="0" y="620758"/>
                </a:cubicBezTo>
                <a:cubicBezTo>
                  <a:pt x="25408" y="419556"/>
                  <a:pt x="3988" y="153101"/>
                  <a:pt x="0" y="0"/>
                </a:cubicBezTo>
                <a:close/>
              </a:path>
            </a:pathLst>
          </a:custGeom>
          <a:solidFill>
            <a:srgbClr val="C57C7D">
              <a:alpha val="72000"/>
            </a:srgbClr>
          </a:solidFill>
          <a:ln>
            <a:solidFill>
              <a:srgbClr val="E4E6E8"/>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DF48482-7D22-F009-B9F5-B877646D5DEE}"/>
              </a:ext>
            </a:extLst>
          </p:cNvPr>
          <p:cNvSpPr/>
          <p:nvPr/>
        </p:nvSpPr>
        <p:spPr>
          <a:xfrm rot="5400000">
            <a:off x="2446472" y="-2093997"/>
            <a:ext cx="656518" cy="5549462"/>
          </a:xfrm>
          <a:prstGeom prst="rect">
            <a:avLst/>
          </a:prstGeom>
          <a:solidFill>
            <a:srgbClr val="E4E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FDC292-B0D7-9946-08D4-DAF903EC5DB9}"/>
              </a:ext>
            </a:extLst>
          </p:cNvPr>
          <p:cNvSpPr txBox="1"/>
          <p:nvPr/>
        </p:nvSpPr>
        <p:spPr>
          <a:xfrm>
            <a:off x="0" y="561723"/>
            <a:ext cx="5672488" cy="1508105"/>
          </a:xfrm>
          <a:prstGeom prst="rect">
            <a:avLst/>
          </a:prstGeom>
          <a:noFill/>
        </p:spPr>
        <p:txBody>
          <a:bodyPr wrap="square" rtlCol="0">
            <a:spAutoFit/>
          </a:bodyPr>
          <a:lstStyle/>
          <a:p>
            <a:pPr algn="ctr"/>
            <a:r>
              <a:rPr lang="en-US" sz="3600" b="1" dirty="0">
                <a:solidFill>
                  <a:srgbClr val="2B6684"/>
                </a:solidFill>
                <a:latin typeface="Baskerville" panose="02020502070401020303" pitchFamily="18" charset="0"/>
                <a:ea typeface="Baskerville" panose="02020502070401020303" pitchFamily="18" charset="0"/>
              </a:rPr>
              <a:t>The College Application Dilemma</a:t>
            </a:r>
          </a:p>
          <a:p>
            <a:pPr algn="ctr"/>
            <a:r>
              <a:rPr lang="en-US" sz="2000" b="1" dirty="0">
                <a:solidFill>
                  <a:srgbClr val="58687F"/>
                </a:solidFill>
                <a:latin typeface="Baskerville" panose="02020502070401020303" pitchFamily="18" charset="0"/>
                <a:ea typeface="Baskerville" panose="02020502070401020303" pitchFamily="18" charset="0"/>
              </a:rPr>
              <a:t>A Cognitive Flexibility Case Study</a:t>
            </a:r>
          </a:p>
        </p:txBody>
      </p:sp>
      <p:sp>
        <p:nvSpPr>
          <p:cNvPr id="8" name="TextBox 7">
            <a:extLst>
              <a:ext uri="{FF2B5EF4-FFF2-40B4-BE49-F238E27FC236}">
                <a16:creationId xmlns:a16="http://schemas.microsoft.com/office/drawing/2014/main" id="{06957FD2-B95D-5CCC-4C0C-52639D70F256}"/>
              </a:ext>
            </a:extLst>
          </p:cNvPr>
          <p:cNvSpPr txBox="1"/>
          <p:nvPr/>
        </p:nvSpPr>
        <p:spPr>
          <a:xfrm>
            <a:off x="308252" y="2189649"/>
            <a:ext cx="5241210" cy="4194610"/>
          </a:xfrm>
          <a:prstGeom prst="rect">
            <a:avLst/>
          </a:prstGeom>
          <a:noFill/>
        </p:spPr>
        <p:txBody>
          <a:bodyPr wrap="square" rtlCol="0">
            <a:spAutoFit/>
          </a:bodyPr>
          <a:lstStyle/>
          <a:p>
            <a:pPr>
              <a:lnSpc>
                <a:spcPct val="150000"/>
              </a:lnSpc>
            </a:pPr>
            <a:r>
              <a:rPr lang="en-US" dirty="0">
                <a:latin typeface="Century Gothic" panose="020B0502020202020204" pitchFamily="34" charset="0"/>
              </a:rPr>
              <a:t>	Sarah is a high school senior who has been diligently preparing for college applications. She has researched various universities, attended college fairs, and worked hard to maintain good grades and extracurricular involvement. </a:t>
            </a:r>
          </a:p>
          <a:p>
            <a:pPr>
              <a:lnSpc>
                <a:spcPct val="150000"/>
              </a:lnSpc>
            </a:pPr>
            <a:r>
              <a:rPr lang="en-US" dirty="0">
                <a:latin typeface="Century Gothic" panose="020B0502020202020204" pitchFamily="34" charset="0"/>
              </a:rPr>
              <a:t>	As the application deadlines approach, Sarah faces a dilemma. Sarah has always dreamed of attending a prestigious university known for its rigorous academic</a:t>
            </a:r>
          </a:p>
        </p:txBody>
      </p:sp>
      <p:sp>
        <p:nvSpPr>
          <p:cNvPr id="5" name="TextBox 4">
            <a:extLst>
              <a:ext uri="{FF2B5EF4-FFF2-40B4-BE49-F238E27FC236}">
                <a16:creationId xmlns:a16="http://schemas.microsoft.com/office/drawing/2014/main" id="{9727CF10-66AC-125E-D1A2-F30F985576D4}"/>
              </a:ext>
            </a:extLst>
          </p:cNvPr>
          <p:cNvSpPr txBox="1"/>
          <p:nvPr/>
        </p:nvSpPr>
        <p:spPr>
          <a:xfrm>
            <a:off x="6096000" y="292949"/>
            <a:ext cx="5353982" cy="5856603"/>
          </a:xfrm>
          <a:prstGeom prst="rect">
            <a:avLst/>
          </a:prstGeom>
          <a:noFill/>
        </p:spPr>
        <p:txBody>
          <a:bodyPr wrap="square" rtlCol="0">
            <a:spAutoFit/>
          </a:bodyPr>
          <a:lstStyle/>
          <a:p>
            <a:pPr>
              <a:lnSpc>
                <a:spcPct val="150000"/>
              </a:lnSpc>
            </a:pPr>
            <a:r>
              <a:rPr lang="en-US" dirty="0">
                <a:latin typeface="Century Gothic" panose="020B0502020202020204" pitchFamily="34" charset="0"/>
              </a:rPr>
              <a:t>programs and competitive admissions process. She believes that attending this university will guarantee her success in her future career. </a:t>
            </a:r>
          </a:p>
          <a:p>
            <a:pPr>
              <a:lnSpc>
                <a:spcPct val="150000"/>
              </a:lnSpc>
            </a:pPr>
            <a:r>
              <a:rPr lang="en-US" dirty="0">
                <a:latin typeface="Century Gothic" panose="020B0502020202020204" pitchFamily="34" charset="0"/>
              </a:rPr>
              <a:t>	However, she is also interested in a lesser-known university that offers a unique program in her chosen field of study. This university has a more lenient admissions process and a supportive community atmosphere.</a:t>
            </a:r>
          </a:p>
          <a:p>
            <a:pPr>
              <a:lnSpc>
                <a:spcPct val="150000"/>
              </a:lnSpc>
            </a:pPr>
            <a:r>
              <a:rPr lang="en-US" dirty="0">
                <a:latin typeface="Century Gothic" panose="020B0502020202020204" pitchFamily="34" charset="0"/>
              </a:rPr>
              <a:t>	The problem arises when Sarah receives rejection letters from some of the prestigious universities she applied to, including her top choice. </a:t>
            </a:r>
          </a:p>
        </p:txBody>
      </p:sp>
    </p:spTree>
    <p:extLst>
      <p:ext uri="{BB962C8B-B14F-4D97-AF65-F5344CB8AC3E}">
        <p14:creationId xmlns:p14="http://schemas.microsoft.com/office/powerpoint/2010/main" val="246731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ight bulb on a book&#10;&#10;Description automatically generated">
            <a:extLst>
              <a:ext uri="{FF2B5EF4-FFF2-40B4-BE49-F238E27FC236}">
                <a16:creationId xmlns:a16="http://schemas.microsoft.com/office/drawing/2014/main" id="{2F326948-F6EF-4CEB-ECEE-8FD593DA52AB}"/>
              </a:ext>
            </a:extLst>
          </p:cNvPr>
          <p:cNvPicPr>
            <a:picLocks noChangeAspect="1"/>
          </p:cNvPicPr>
          <p:nvPr/>
        </p:nvPicPr>
        <p:blipFill rotWithShape="1">
          <a:blip r:embed="rId2">
            <a:extLst>
              <a:ext uri="{28A0092B-C50C-407E-A947-70E740481C1C}">
                <a14:useLocalDpi xmlns:a14="http://schemas.microsoft.com/office/drawing/2010/main" val="0"/>
              </a:ext>
            </a:extLst>
          </a:blip>
          <a:srcRect t="13477" b="2149"/>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8CCBFE0-BE77-428A-F41A-9BEE9716F272}"/>
              </a:ext>
            </a:extLst>
          </p:cNvPr>
          <p:cNvSpPr/>
          <p:nvPr/>
        </p:nvSpPr>
        <p:spPr>
          <a:xfrm>
            <a:off x="0" y="0"/>
            <a:ext cx="12192000" cy="6858000"/>
          </a:xfrm>
          <a:prstGeom prst="rect">
            <a:avLst/>
          </a:prstGeom>
          <a:solidFill>
            <a:srgbClr val="2A464A">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2EB129-D64F-127B-55C9-A4DD06338016}"/>
              </a:ext>
            </a:extLst>
          </p:cNvPr>
          <p:cNvSpPr txBox="1"/>
          <p:nvPr/>
        </p:nvSpPr>
        <p:spPr>
          <a:xfrm>
            <a:off x="5078716" y="1536174"/>
            <a:ext cx="6341759" cy="5170646"/>
          </a:xfrm>
          <a:prstGeom prst="rect">
            <a:avLst/>
          </a:prstGeom>
          <a:noFill/>
        </p:spPr>
        <p:txBody>
          <a:bodyPr wrap="square" rtlCol="0">
            <a:spAutoFit/>
          </a:bodyPr>
          <a:lstStyle/>
          <a:p>
            <a:pPr algn="ctr"/>
            <a:r>
              <a:rPr lang="en-US" sz="6600" b="1" dirty="0">
                <a:solidFill>
                  <a:srgbClr val="E4E6E8"/>
                </a:solidFill>
                <a:latin typeface="Baskerville" panose="02020502070401020303" pitchFamily="18" charset="0"/>
                <a:ea typeface="Baskerville" panose="02020502070401020303" pitchFamily="18" charset="0"/>
              </a:rPr>
              <a:t>Part One:</a:t>
            </a:r>
          </a:p>
          <a:p>
            <a:pPr algn="ctr"/>
            <a:endParaRPr lang="en-US" sz="6600" b="1" dirty="0">
              <a:solidFill>
                <a:srgbClr val="E4E6E8"/>
              </a:solidFill>
              <a:latin typeface="Baskerville" panose="02020502070401020303" pitchFamily="18" charset="0"/>
              <a:ea typeface="Baskerville" panose="02020502070401020303" pitchFamily="18" charset="0"/>
            </a:endParaRPr>
          </a:p>
          <a:p>
            <a:pPr algn="ctr"/>
            <a:r>
              <a:rPr lang="en-US" sz="6600" b="1" dirty="0">
                <a:solidFill>
                  <a:srgbClr val="E4E6E8"/>
                </a:solidFill>
                <a:latin typeface="Baskerville" panose="02020502070401020303" pitchFamily="18" charset="0"/>
                <a:ea typeface="Baskerville" panose="02020502070401020303" pitchFamily="18" charset="0"/>
              </a:rPr>
              <a:t>Introduction to Cognitive Flexibility</a:t>
            </a:r>
          </a:p>
        </p:txBody>
      </p:sp>
    </p:spTree>
    <p:extLst>
      <p:ext uri="{BB962C8B-B14F-4D97-AF65-F5344CB8AC3E}">
        <p14:creationId xmlns:p14="http://schemas.microsoft.com/office/powerpoint/2010/main" val="732687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7530CB-E21B-FEE6-01A4-439C34240862}"/>
              </a:ext>
            </a:extLst>
          </p:cNvPr>
          <p:cNvSpPr/>
          <p:nvPr/>
        </p:nvSpPr>
        <p:spPr>
          <a:xfrm rot="5400000">
            <a:off x="1894751" y="-1894751"/>
            <a:ext cx="882869" cy="4672371"/>
          </a:xfrm>
          <a:custGeom>
            <a:avLst/>
            <a:gdLst>
              <a:gd name="connsiteX0" fmla="*/ 0 w 882869"/>
              <a:gd name="connsiteY0" fmla="*/ 0 h 4672371"/>
              <a:gd name="connsiteX1" fmla="*/ 423777 w 882869"/>
              <a:gd name="connsiteY1" fmla="*/ 0 h 4672371"/>
              <a:gd name="connsiteX2" fmla="*/ 882869 w 882869"/>
              <a:gd name="connsiteY2" fmla="*/ 0 h 4672371"/>
              <a:gd name="connsiteX3" fmla="*/ 882869 w 882869"/>
              <a:gd name="connsiteY3" fmla="*/ 620758 h 4672371"/>
              <a:gd name="connsiteX4" fmla="*/ 882869 w 882869"/>
              <a:gd name="connsiteY4" fmla="*/ 1288239 h 4672371"/>
              <a:gd name="connsiteX5" fmla="*/ 882869 w 882869"/>
              <a:gd name="connsiteY5" fmla="*/ 1815550 h 4672371"/>
              <a:gd name="connsiteX6" fmla="*/ 882869 w 882869"/>
              <a:gd name="connsiteY6" fmla="*/ 2342860 h 4672371"/>
              <a:gd name="connsiteX7" fmla="*/ 882869 w 882869"/>
              <a:gd name="connsiteY7" fmla="*/ 3010342 h 4672371"/>
              <a:gd name="connsiteX8" fmla="*/ 882869 w 882869"/>
              <a:gd name="connsiteY8" fmla="*/ 3584376 h 4672371"/>
              <a:gd name="connsiteX9" fmla="*/ 882869 w 882869"/>
              <a:gd name="connsiteY9" fmla="*/ 4672371 h 4672371"/>
              <a:gd name="connsiteX10" fmla="*/ 459092 w 882869"/>
              <a:gd name="connsiteY10" fmla="*/ 4672371 h 4672371"/>
              <a:gd name="connsiteX11" fmla="*/ 0 w 882869"/>
              <a:gd name="connsiteY11" fmla="*/ 4672371 h 4672371"/>
              <a:gd name="connsiteX12" fmla="*/ 0 w 882869"/>
              <a:gd name="connsiteY12" fmla="*/ 3958166 h 4672371"/>
              <a:gd name="connsiteX13" fmla="*/ 0 w 882869"/>
              <a:gd name="connsiteY13" fmla="*/ 3337408 h 4672371"/>
              <a:gd name="connsiteX14" fmla="*/ 0 w 882869"/>
              <a:gd name="connsiteY14" fmla="*/ 2669926 h 4672371"/>
              <a:gd name="connsiteX15" fmla="*/ 0 w 882869"/>
              <a:gd name="connsiteY15" fmla="*/ 1908997 h 4672371"/>
              <a:gd name="connsiteX16" fmla="*/ 0 w 882869"/>
              <a:gd name="connsiteY16" fmla="*/ 1334963 h 4672371"/>
              <a:gd name="connsiteX17" fmla="*/ 0 w 882869"/>
              <a:gd name="connsiteY17" fmla="*/ 620758 h 4672371"/>
              <a:gd name="connsiteX18" fmla="*/ 0 w 882869"/>
              <a:gd name="connsiteY18" fmla="*/ 0 h 467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2869" h="4672371" fill="none" extrusionOk="0">
                <a:moveTo>
                  <a:pt x="0" y="0"/>
                </a:moveTo>
                <a:cubicBezTo>
                  <a:pt x="141124" y="-17712"/>
                  <a:pt x="289378" y="3406"/>
                  <a:pt x="423777" y="0"/>
                </a:cubicBezTo>
                <a:cubicBezTo>
                  <a:pt x="558176" y="-3406"/>
                  <a:pt x="746007" y="10119"/>
                  <a:pt x="882869" y="0"/>
                </a:cubicBezTo>
                <a:cubicBezTo>
                  <a:pt x="870216" y="158000"/>
                  <a:pt x="861445" y="471793"/>
                  <a:pt x="882869" y="620758"/>
                </a:cubicBezTo>
                <a:cubicBezTo>
                  <a:pt x="904293" y="769723"/>
                  <a:pt x="857382" y="1091241"/>
                  <a:pt x="882869" y="1288239"/>
                </a:cubicBezTo>
                <a:cubicBezTo>
                  <a:pt x="908356" y="1485237"/>
                  <a:pt x="858180" y="1616433"/>
                  <a:pt x="882869" y="1815550"/>
                </a:cubicBezTo>
                <a:cubicBezTo>
                  <a:pt x="907558" y="2014667"/>
                  <a:pt x="879295" y="2123694"/>
                  <a:pt x="882869" y="2342860"/>
                </a:cubicBezTo>
                <a:cubicBezTo>
                  <a:pt x="886444" y="2562026"/>
                  <a:pt x="861129" y="2693772"/>
                  <a:pt x="882869" y="3010342"/>
                </a:cubicBezTo>
                <a:cubicBezTo>
                  <a:pt x="904609" y="3326912"/>
                  <a:pt x="897949" y="3299819"/>
                  <a:pt x="882869" y="3584376"/>
                </a:cubicBezTo>
                <a:cubicBezTo>
                  <a:pt x="867789" y="3868933"/>
                  <a:pt x="839158" y="4355412"/>
                  <a:pt x="882869" y="4672371"/>
                </a:cubicBezTo>
                <a:cubicBezTo>
                  <a:pt x="691742" y="4659316"/>
                  <a:pt x="624004" y="4674097"/>
                  <a:pt x="459092" y="4672371"/>
                </a:cubicBezTo>
                <a:cubicBezTo>
                  <a:pt x="294180" y="4670645"/>
                  <a:pt x="199029" y="4668471"/>
                  <a:pt x="0" y="4672371"/>
                </a:cubicBezTo>
                <a:cubicBezTo>
                  <a:pt x="16176" y="4347595"/>
                  <a:pt x="-34682" y="4163445"/>
                  <a:pt x="0" y="3958166"/>
                </a:cubicBezTo>
                <a:cubicBezTo>
                  <a:pt x="34682" y="3752888"/>
                  <a:pt x="-16273" y="3466655"/>
                  <a:pt x="0" y="3337408"/>
                </a:cubicBezTo>
                <a:cubicBezTo>
                  <a:pt x="16273" y="3208161"/>
                  <a:pt x="26560" y="2805530"/>
                  <a:pt x="0" y="2669926"/>
                </a:cubicBezTo>
                <a:cubicBezTo>
                  <a:pt x="-26560" y="2534322"/>
                  <a:pt x="24183" y="2111710"/>
                  <a:pt x="0" y="1908997"/>
                </a:cubicBezTo>
                <a:cubicBezTo>
                  <a:pt x="-24183" y="1706284"/>
                  <a:pt x="20968" y="1471229"/>
                  <a:pt x="0" y="1334963"/>
                </a:cubicBezTo>
                <a:cubicBezTo>
                  <a:pt x="-20968" y="1198697"/>
                  <a:pt x="-10579" y="815702"/>
                  <a:pt x="0" y="620758"/>
                </a:cubicBezTo>
                <a:cubicBezTo>
                  <a:pt x="10579" y="425815"/>
                  <a:pt x="27284" y="186313"/>
                  <a:pt x="0" y="0"/>
                </a:cubicBezTo>
                <a:close/>
              </a:path>
              <a:path w="882869" h="4672371" stroke="0" extrusionOk="0">
                <a:moveTo>
                  <a:pt x="0" y="0"/>
                </a:moveTo>
                <a:cubicBezTo>
                  <a:pt x="103327" y="-16054"/>
                  <a:pt x="300582" y="8929"/>
                  <a:pt x="432606" y="0"/>
                </a:cubicBezTo>
                <a:cubicBezTo>
                  <a:pt x="564630" y="-8929"/>
                  <a:pt x="667970" y="108"/>
                  <a:pt x="882869" y="0"/>
                </a:cubicBezTo>
                <a:cubicBezTo>
                  <a:pt x="845228" y="252197"/>
                  <a:pt x="882659" y="505483"/>
                  <a:pt x="882869" y="760929"/>
                </a:cubicBezTo>
                <a:cubicBezTo>
                  <a:pt x="883079" y="1016375"/>
                  <a:pt x="852931" y="1197767"/>
                  <a:pt x="882869" y="1428411"/>
                </a:cubicBezTo>
                <a:cubicBezTo>
                  <a:pt x="912807" y="1659055"/>
                  <a:pt x="869981" y="1867185"/>
                  <a:pt x="882869" y="2002445"/>
                </a:cubicBezTo>
                <a:cubicBezTo>
                  <a:pt x="895757" y="2137705"/>
                  <a:pt x="882339" y="2429859"/>
                  <a:pt x="882869" y="2576479"/>
                </a:cubicBezTo>
                <a:cubicBezTo>
                  <a:pt x="883399" y="2723099"/>
                  <a:pt x="865244" y="2914478"/>
                  <a:pt x="882869" y="3243960"/>
                </a:cubicBezTo>
                <a:cubicBezTo>
                  <a:pt x="900494" y="3573442"/>
                  <a:pt x="910972" y="3768916"/>
                  <a:pt x="882869" y="3911442"/>
                </a:cubicBezTo>
                <a:cubicBezTo>
                  <a:pt x="854766" y="4053968"/>
                  <a:pt x="904927" y="4322140"/>
                  <a:pt x="882869" y="4672371"/>
                </a:cubicBezTo>
                <a:cubicBezTo>
                  <a:pt x="761927" y="4668643"/>
                  <a:pt x="574719" y="4683380"/>
                  <a:pt x="459092" y="4672371"/>
                </a:cubicBezTo>
                <a:cubicBezTo>
                  <a:pt x="343465" y="4661362"/>
                  <a:pt x="134023" y="4668626"/>
                  <a:pt x="0" y="4672371"/>
                </a:cubicBezTo>
                <a:cubicBezTo>
                  <a:pt x="21859" y="4428201"/>
                  <a:pt x="-19371" y="4206040"/>
                  <a:pt x="0" y="4051613"/>
                </a:cubicBezTo>
                <a:cubicBezTo>
                  <a:pt x="19371" y="3897186"/>
                  <a:pt x="-26857" y="3691595"/>
                  <a:pt x="0" y="3430855"/>
                </a:cubicBezTo>
                <a:cubicBezTo>
                  <a:pt x="26857" y="3170115"/>
                  <a:pt x="-19539" y="2946614"/>
                  <a:pt x="0" y="2669926"/>
                </a:cubicBezTo>
                <a:cubicBezTo>
                  <a:pt x="19539" y="2393238"/>
                  <a:pt x="-1187" y="2077706"/>
                  <a:pt x="0" y="1908997"/>
                </a:cubicBezTo>
                <a:cubicBezTo>
                  <a:pt x="1187" y="1740288"/>
                  <a:pt x="30130" y="1407385"/>
                  <a:pt x="0" y="1241516"/>
                </a:cubicBezTo>
                <a:cubicBezTo>
                  <a:pt x="-30130" y="1075647"/>
                  <a:pt x="-25408" y="821960"/>
                  <a:pt x="0" y="620758"/>
                </a:cubicBezTo>
                <a:cubicBezTo>
                  <a:pt x="25408" y="419556"/>
                  <a:pt x="3988" y="153101"/>
                  <a:pt x="0" y="0"/>
                </a:cubicBezTo>
                <a:close/>
              </a:path>
            </a:pathLst>
          </a:custGeom>
          <a:solidFill>
            <a:srgbClr val="C57C7D">
              <a:alpha val="72000"/>
            </a:srgbClr>
          </a:solidFill>
          <a:ln>
            <a:solidFill>
              <a:srgbClr val="E4E6E8"/>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DF48482-7D22-F009-B9F5-B877646D5DEE}"/>
              </a:ext>
            </a:extLst>
          </p:cNvPr>
          <p:cNvSpPr/>
          <p:nvPr/>
        </p:nvSpPr>
        <p:spPr>
          <a:xfrm rot="5400000">
            <a:off x="2446472" y="-2093997"/>
            <a:ext cx="656518" cy="5549462"/>
          </a:xfrm>
          <a:prstGeom prst="rect">
            <a:avLst/>
          </a:prstGeom>
          <a:solidFill>
            <a:srgbClr val="E4E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FDC292-B0D7-9946-08D4-DAF903EC5DB9}"/>
              </a:ext>
            </a:extLst>
          </p:cNvPr>
          <p:cNvSpPr txBox="1"/>
          <p:nvPr/>
        </p:nvSpPr>
        <p:spPr>
          <a:xfrm>
            <a:off x="0" y="561723"/>
            <a:ext cx="5672488" cy="1508105"/>
          </a:xfrm>
          <a:prstGeom prst="rect">
            <a:avLst/>
          </a:prstGeom>
          <a:noFill/>
        </p:spPr>
        <p:txBody>
          <a:bodyPr wrap="square" rtlCol="0">
            <a:spAutoFit/>
          </a:bodyPr>
          <a:lstStyle/>
          <a:p>
            <a:pPr algn="ctr"/>
            <a:r>
              <a:rPr lang="en-US" sz="3600" b="1" dirty="0">
                <a:solidFill>
                  <a:srgbClr val="2B6684"/>
                </a:solidFill>
                <a:latin typeface="Baskerville" panose="02020502070401020303" pitchFamily="18" charset="0"/>
                <a:ea typeface="Baskerville" panose="02020502070401020303" pitchFamily="18" charset="0"/>
              </a:rPr>
              <a:t>The College Application Dilemma</a:t>
            </a:r>
          </a:p>
          <a:p>
            <a:pPr algn="ctr"/>
            <a:r>
              <a:rPr lang="en-US" sz="2000" b="1" dirty="0">
                <a:solidFill>
                  <a:srgbClr val="58687F"/>
                </a:solidFill>
                <a:latin typeface="Baskerville" panose="02020502070401020303" pitchFamily="18" charset="0"/>
                <a:ea typeface="Baskerville" panose="02020502070401020303" pitchFamily="18" charset="0"/>
              </a:rPr>
              <a:t>A Cognitive Flexibility Case Study</a:t>
            </a:r>
          </a:p>
        </p:txBody>
      </p:sp>
      <p:sp>
        <p:nvSpPr>
          <p:cNvPr id="8" name="TextBox 7">
            <a:extLst>
              <a:ext uri="{FF2B5EF4-FFF2-40B4-BE49-F238E27FC236}">
                <a16:creationId xmlns:a16="http://schemas.microsoft.com/office/drawing/2014/main" id="{06957FD2-B95D-5CCC-4C0C-52639D70F256}"/>
              </a:ext>
            </a:extLst>
          </p:cNvPr>
          <p:cNvSpPr txBox="1"/>
          <p:nvPr/>
        </p:nvSpPr>
        <p:spPr>
          <a:xfrm>
            <a:off x="323178" y="2109933"/>
            <a:ext cx="4832754" cy="4610108"/>
          </a:xfrm>
          <a:prstGeom prst="rect">
            <a:avLst/>
          </a:prstGeom>
          <a:noFill/>
        </p:spPr>
        <p:txBody>
          <a:bodyPr wrap="square" rtlCol="0">
            <a:spAutoFit/>
          </a:bodyPr>
          <a:lstStyle/>
          <a:p>
            <a:pPr>
              <a:lnSpc>
                <a:spcPct val="150000"/>
              </a:lnSpc>
            </a:pPr>
            <a:r>
              <a:rPr lang="en-US" dirty="0">
                <a:latin typeface="Century Gothic" panose="020B0502020202020204" pitchFamily="34" charset="0"/>
              </a:rPr>
              <a:t>	She feels devastated and starts questioning her abilities and worth as a student. She begins to believe that if she doesn't get into a top-tier university, she won't achieve her career goals and will disappoint her family and teachers.</a:t>
            </a:r>
          </a:p>
          <a:p>
            <a:pPr>
              <a:lnSpc>
                <a:spcPct val="150000"/>
              </a:lnSpc>
            </a:pPr>
            <a:r>
              <a:rPr lang="en-US" dirty="0">
                <a:latin typeface="Century Gothic" panose="020B0502020202020204" pitchFamily="34" charset="0"/>
              </a:rPr>
              <a:t>	Despite receiving an acceptance letter from the lesser-known university, Sarah continues to dwell on her rejections and feels stuck in her decision-making process.</a:t>
            </a:r>
          </a:p>
        </p:txBody>
      </p:sp>
      <p:sp>
        <p:nvSpPr>
          <p:cNvPr id="5" name="TextBox 4">
            <a:extLst>
              <a:ext uri="{FF2B5EF4-FFF2-40B4-BE49-F238E27FC236}">
                <a16:creationId xmlns:a16="http://schemas.microsoft.com/office/drawing/2014/main" id="{9727CF10-66AC-125E-D1A2-F30F985576D4}"/>
              </a:ext>
            </a:extLst>
          </p:cNvPr>
          <p:cNvSpPr txBox="1"/>
          <p:nvPr/>
        </p:nvSpPr>
        <p:spPr>
          <a:xfrm>
            <a:off x="6096000" y="85200"/>
            <a:ext cx="5772822" cy="6687600"/>
          </a:xfrm>
          <a:prstGeom prst="rect">
            <a:avLst/>
          </a:prstGeom>
          <a:noFill/>
        </p:spPr>
        <p:txBody>
          <a:bodyPr wrap="square" rtlCol="0">
            <a:spAutoFit/>
          </a:bodyPr>
          <a:lstStyle/>
          <a:p>
            <a:pPr>
              <a:lnSpc>
                <a:spcPct val="150000"/>
              </a:lnSpc>
            </a:pPr>
            <a:r>
              <a:rPr lang="en-US" dirty="0">
                <a:latin typeface="Century Gothic" panose="020B0502020202020204" pitchFamily="34" charset="0"/>
              </a:rPr>
              <a:t>	She worries about what others will think of her choice and fears missing out on opportunities if she doesn't attend a highly-ranked university. </a:t>
            </a:r>
          </a:p>
          <a:p>
            <a:pPr>
              <a:lnSpc>
                <a:spcPct val="150000"/>
              </a:lnSpc>
            </a:pPr>
            <a:r>
              <a:rPr lang="en-US" dirty="0">
                <a:latin typeface="Century Gothic" panose="020B0502020202020204" pitchFamily="34" charset="0"/>
              </a:rPr>
              <a:t>Sarah's challenge is to navigate her cognitive distortions and cognitive flexibility to make an informed decision about her college choice without letting her negative thoughts and worries cloud her judgment.</a:t>
            </a:r>
          </a:p>
          <a:p>
            <a:pPr>
              <a:lnSpc>
                <a:spcPct val="150000"/>
              </a:lnSpc>
            </a:pPr>
            <a:endParaRPr lang="en-US" dirty="0">
              <a:latin typeface="Century Gothic" panose="020B0502020202020204" pitchFamily="34" charset="0"/>
            </a:endParaRPr>
          </a:p>
          <a:p>
            <a:pPr>
              <a:lnSpc>
                <a:spcPct val="150000"/>
              </a:lnSpc>
            </a:pPr>
            <a:r>
              <a:rPr lang="en-US" b="1" dirty="0">
                <a:latin typeface="Century Gothic" panose="020B0502020202020204" pitchFamily="34" charset="0"/>
              </a:rPr>
              <a:t>Task: </a:t>
            </a:r>
            <a:r>
              <a:rPr lang="en-US" dirty="0">
                <a:latin typeface="Century Gothic" panose="020B0502020202020204" pitchFamily="34" charset="0"/>
              </a:rPr>
              <a:t>Identify and explain at least two cognitive distortions that Sarah experiences in this scenario. Then, discuss how Sarah can apply cognitive flexibility skills, such as reframing her thoughts, considering alternative perspectives, and focusing on her values and goals, to make a well-informed and balanced decision about her college choice.</a:t>
            </a:r>
          </a:p>
        </p:txBody>
      </p:sp>
    </p:spTree>
    <p:extLst>
      <p:ext uri="{BB962C8B-B14F-4D97-AF65-F5344CB8AC3E}">
        <p14:creationId xmlns:p14="http://schemas.microsoft.com/office/powerpoint/2010/main" val="3278402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7530CB-E21B-FEE6-01A4-439C34240862}"/>
              </a:ext>
            </a:extLst>
          </p:cNvPr>
          <p:cNvSpPr/>
          <p:nvPr/>
        </p:nvSpPr>
        <p:spPr>
          <a:xfrm rot="5400000">
            <a:off x="1894751" y="-1894751"/>
            <a:ext cx="882869" cy="4672371"/>
          </a:xfrm>
          <a:custGeom>
            <a:avLst/>
            <a:gdLst>
              <a:gd name="connsiteX0" fmla="*/ 0 w 882869"/>
              <a:gd name="connsiteY0" fmla="*/ 0 h 4672371"/>
              <a:gd name="connsiteX1" fmla="*/ 423777 w 882869"/>
              <a:gd name="connsiteY1" fmla="*/ 0 h 4672371"/>
              <a:gd name="connsiteX2" fmla="*/ 882869 w 882869"/>
              <a:gd name="connsiteY2" fmla="*/ 0 h 4672371"/>
              <a:gd name="connsiteX3" fmla="*/ 882869 w 882869"/>
              <a:gd name="connsiteY3" fmla="*/ 620758 h 4672371"/>
              <a:gd name="connsiteX4" fmla="*/ 882869 w 882869"/>
              <a:gd name="connsiteY4" fmla="*/ 1288239 h 4672371"/>
              <a:gd name="connsiteX5" fmla="*/ 882869 w 882869"/>
              <a:gd name="connsiteY5" fmla="*/ 1815550 h 4672371"/>
              <a:gd name="connsiteX6" fmla="*/ 882869 w 882869"/>
              <a:gd name="connsiteY6" fmla="*/ 2342860 h 4672371"/>
              <a:gd name="connsiteX7" fmla="*/ 882869 w 882869"/>
              <a:gd name="connsiteY7" fmla="*/ 3010342 h 4672371"/>
              <a:gd name="connsiteX8" fmla="*/ 882869 w 882869"/>
              <a:gd name="connsiteY8" fmla="*/ 3584376 h 4672371"/>
              <a:gd name="connsiteX9" fmla="*/ 882869 w 882869"/>
              <a:gd name="connsiteY9" fmla="*/ 4672371 h 4672371"/>
              <a:gd name="connsiteX10" fmla="*/ 459092 w 882869"/>
              <a:gd name="connsiteY10" fmla="*/ 4672371 h 4672371"/>
              <a:gd name="connsiteX11" fmla="*/ 0 w 882869"/>
              <a:gd name="connsiteY11" fmla="*/ 4672371 h 4672371"/>
              <a:gd name="connsiteX12" fmla="*/ 0 w 882869"/>
              <a:gd name="connsiteY12" fmla="*/ 3958166 h 4672371"/>
              <a:gd name="connsiteX13" fmla="*/ 0 w 882869"/>
              <a:gd name="connsiteY13" fmla="*/ 3337408 h 4672371"/>
              <a:gd name="connsiteX14" fmla="*/ 0 w 882869"/>
              <a:gd name="connsiteY14" fmla="*/ 2669926 h 4672371"/>
              <a:gd name="connsiteX15" fmla="*/ 0 w 882869"/>
              <a:gd name="connsiteY15" fmla="*/ 1908997 h 4672371"/>
              <a:gd name="connsiteX16" fmla="*/ 0 w 882869"/>
              <a:gd name="connsiteY16" fmla="*/ 1334963 h 4672371"/>
              <a:gd name="connsiteX17" fmla="*/ 0 w 882869"/>
              <a:gd name="connsiteY17" fmla="*/ 620758 h 4672371"/>
              <a:gd name="connsiteX18" fmla="*/ 0 w 882869"/>
              <a:gd name="connsiteY18" fmla="*/ 0 h 467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2869" h="4672371" fill="none" extrusionOk="0">
                <a:moveTo>
                  <a:pt x="0" y="0"/>
                </a:moveTo>
                <a:cubicBezTo>
                  <a:pt x="141124" y="-17712"/>
                  <a:pt x="289378" y="3406"/>
                  <a:pt x="423777" y="0"/>
                </a:cubicBezTo>
                <a:cubicBezTo>
                  <a:pt x="558176" y="-3406"/>
                  <a:pt x="746007" y="10119"/>
                  <a:pt x="882869" y="0"/>
                </a:cubicBezTo>
                <a:cubicBezTo>
                  <a:pt x="870216" y="158000"/>
                  <a:pt x="861445" y="471793"/>
                  <a:pt x="882869" y="620758"/>
                </a:cubicBezTo>
                <a:cubicBezTo>
                  <a:pt x="904293" y="769723"/>
                  <a:pt x="857382" y="1091241"/>
                  <a:pt x="882869" y="1288239"/>
                </a:cubicBezTo>
                <a:cubicBezTo>
                  <a:pt x="908356" y="1485237"/>
                  <a:pt x="858180" y="1616433"/>
                  <a:pt x="882869" y="1815550"/>
                </a:cubicBezTo>
                <a:cubicBezTo>
                  <a:pt x="907558" y="2014667"/>
                  <a:pt x="879295" y="2123694"/>
                  <a:pt x="882869" y="2342860"/>
                </a:cubicBezTo>
                <a:cubicBezTo>
                  <a:pt x="886444" y="2562026"/>
                  <a:pt x="861129" y="2693772"/>
                  <a:pt x="882869" y="3010342"/>
                </a:cubicBezTo>
                <a:cubicBezTo>
                  <a:pt x="904609" y="3326912"/>
                  <a:pt x="897949" y="3299819"/>
                  <a:pt x="882869" y="3584376"/>
                </a:cubicBezTo>
                <a:cubicBezTo>
                  <a:pt x="867789" y="3868933"/>
                  <a:pt x="839158" y="4355412"/>
                  <a:pt x="882869" y="4672371"/>
                </a:cubicBezTo>
                <a:cubicBezTo>
                  <a:pt x="691742" y="4659316"/>
                  <a:pt x="624004" y="4674097"/>
                  <a:pt x="459092" y="4672371"/>
                </a:cubicBezTo>
                <a:cubicBezTo>
                  <a:pt x="294180" y="4670645"/>
                  <a:pt x="199029" y="4668471"/>
                  <a:pt x="0" y="4672371"/>
                </a:cubicBezTo>
                <a:cubicBezTo>
                  <a:pt x="16176" y="4347595"/>
                  <a:pt x="-34682" y="4163445"/>
                  <a:pt x="0" y="3958166"/>
                </a:cubicBezTo>
                <a:cubicBezTo>
                  <a:pt x="34682" y="3752888"/>
                  <a:pt x="-16273" y="3466655"/>
                  <a:pt x="0" y="3337408"/>
                </a:cubicBezTo>
                <a:cubicBezTo>
                  <a:pt x="16273" y="3208161"/>
                  <a:pt x="26560" y="2805530"/>
                  <a:pt x="0" y="2669926"/>
                </a:cubicBezTo>
                <a:cubicBezTo>
                  <a:pt x="-26560" y="2534322"/>
                  <a:pt x="24183" y="2111710"/>
                  <a:pt x="0" y="1908997"/>
                </a:cubicBezTo>
                <a:cubicBezTo>
                  <a:pt x="-24183" y="1706284"/>
                  <a:pt x="20968" y="1471229"/>
                  <a:pt x="0" y="1334963"/>
                </a:cubicBezTo>
                <a:cubicBezTo>
                  <a:pt x="-20968" y="1198697"/>
                  <a:pt x="-10579" y="815702"/>
                  <a:pt x="0" y="620758"/>
                </a:cubicBezTo>
                <a:cubicBezTo>
                  <a:pt x="10579" y="425815"/>
                  <a:pt x="27284" y="186313"/>
                  <a:pt x="0" y="0"/>
                </a:cubicBezTo>
                <a:close/>
              </a:path>
              <a:path w="882869" h="4672371" stroke="0" extrusionOk="0">
                <a:moveTo>
                  <a:pt x="0" y="0"/>
                </a:moveTo>
                <a:cubicBezTo>
                  <a:pt x="103327" y="-16054"/>
                  <a:pt x="300582" y="8929"/>
                  <a:pt x="432606" y="0"/>
                </a:cubicBezTo>
                <a:cubicBezTo>
                  <a:pt x="564630" y="-8929"/>
                  <a:pt x="667970" y="108"/>
                  <a:pt x="882869" y="0"/>
                </a:cubicBezTo>
                <a:cubicBezTo>
                  <a:pt x="845228" y="252197"/>
                  <a:pt x="882659" y="505483"/>
                  <a:pt x="882869" y="760929"/>
                </a:cubicBezTo>
                <a:cubicBezTo>
                  <a:pt x="883079" y="1016375"/>
                  <a:pt x="852931" y="1197767"/>
                  <a:pt x="882869" y="1428411"/>
                </a:cubicBezTo>
                <a:cubicBezTo>
                  <a:pt x="912807" y="1659055"/>
                  <a:pt x="869981" y="1867185"/>
                  <a:pt x="882869" y="2002445"/>
                </a:cubicBezTo>
                <a:cubicBezTo>
                  <a:pt x="895757" y="2137705"/>
                  <a:pt x="882339" y="2429859"/>
                  <a:pt x="882869" y="2576479"/>
                </a:cubicBezTo>
                <a:cubicBezTo>
                  <a:pt x="883399" y="2723099"/>
                  <a:pt x="865244" y="2914478"/>
                  <a:pt x="882869" y="3243960"/>
                </a:cubicBezTo>
                <a:cubicBezTo>
                  <a:pt x="900494" y="3573442"/>
                  <a:pt x="910972" y="3768916"/>
                  <a:pt x="882869" y="3911442"/>
                </a:cubicBezTo>
                <a:cubicBezTo>
                  <a:pt x="854766" y="4053968"/>
                  <a:pt x="904927" y="4322140"/>
                  <a:pt x="882869" y="4672371"/>
                </a:cubicBezTo>
                <a:cubicBezTo>
                  <a:pt x="761927" y="4668643"/>
                  <a:pt x="574719" y="4683380"/>
                  <a:pt x="459092" y="4672371"/>
                </a:cubicBezTo>
                <a:cubicBezTo>
                  <a:pt x="343465" y="4661362"/>
                  <a:pt x="134023" y="4668626"/>
                  <a:pt x="0" y="4672371"/>
                </a:cubicBezTo>
                <a:cubicBezTo>
                  <a:pt x="21859" y="4428201"/>
                  <a:pt x="-19371" y="4206040"/>
                  <a:pt x="0" y="4051613"/>
                </a:cubicBezTo>
                <a:cubicBezTo>
                  <a:pt x="19371" y="3897186"/>
                  <a:pt x="-26857" y="3691595"/>
                  <a:pt x="0" y="3430855"/>
                </a:cubicBezTo>
                <a:cubicBezTo>
                  <a:pt x="26857" y="3170115"/>
                  <a:pt x="-19539" y="2946614"/>
                  <a:pt x="0" y="2669926"/>
                </a:cubicBezTo>
                <a:cubicBezTo>
                  <a:pt x="19539" y="2393238"/>
                  <a:pt x="-1187" y="2077706"/>
                  <a:pt x="0" y="1908997"/>
                </a:cubicBezTo>
                <a:cubicBezTo>
                  <a:pt x="1187" y="1740288"/>
                  <a:pt x="30130" y="1407385"/>
                  <a:pt x="0" y="1241516"/>
                </a:cubicBezTo>
                <a:cubicBezTo>
                  <a:pt x="-30130" y="1075647"/>
                  <a:pt x="-25408" y="821960"/>
                  <a:pt x="0" y="620758"/>
                </a:cubicBezTo>
                <a:cubicBezTo>
                  <a:pt x="25408" y="419556"/>
                  <a:pt x="3988" y="153101"/>
                  <a:pt x="0" y="0"/>
                </a:cubicBezTo>
                <a:close/>
              </a:path>
            </a:pathLst>
          </a:custGeom>
          <a:solidFill>
            <a:srgbClr val="C57C7D">
              <a:alpha val="72000"/>
            </a:srgbClr>
          </a:solidFill>
          <a:ln>
            <a:solidFill>
              <a:srgbClr val="E4E6E8"/>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DF48482-7D22-F009-B9F5-B877646D5DEE}"/>
              </a:ext>
            </a:extLst>
          </p:cNvPr>
          <p:cNvSpPr/>
          <p:nvPr/>
        </p:nvSpPr>
        <p:spPr>
          <a:xfrm rot="5400000">
            <a:off x="2446472" y="-2093997"/>
            <a:ext cx="656518" cy="5549462"/>
          </a:xfrm>
          <a:prstGeom prst="rect">
            <a:avLst/>
          </a:prstGeom>
          <a:solidFill>
            <a:srgbClr val="E4E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FDC292-B0D7-9946-08D4-DAF903EC5DB9}"/>
              </a:ext>
            </a:extLst>
          </p:cNvPr>
          <p:cNvSpPr txBox="1"/>
          <p:nvPr/>
        </p:nvSpPr>
        <p:spPr>
          <a:xfrm>
            <a:off x="0" y="561723"/>
            <a:ext cx="5672488" cy="1508105"/>
          </a:xfrm>
          <a:prstGeom prst="rect">
            <a:avLst/>
          </a:prstGeom>
          <a:noFill/>
        </p:spPr>
        <p:txBody>
          <a:bodyPr wrap="square" rtlCol="0">
            <a:spAutoFit/>
          </a:bodyPr>
          <a:lstStyle/>
          <a:p>
            <a:pPr algn="ctr"/>
            <a:r>
              <a:rPr lang="en-US" sz="3600" b="1" dirty="0">
                <a:solidFill>
                  <a:srgbClr val="2B6684"/>
                </a:solidFill>
                <a:latin typeface="Baskerville" panose="02020502070401020303" pitchFamily="18" charset="0"/>
                <a:ea typeface="Baskerville" panose="02020502070401020303" pitchFamily="18" charset="0"/>
              </a:rPr>
              <a:t>The College Application Dilemma</a:t>
            </a:r>
          </a:p>
          <a:p>
            <a:pPr algn="ctr"/>
            <a:r>
              <a:rPr lang="en-US" sz="2000" b="1" dirty="0">
                <a:solidFill>
                  <a:srgbClr val="58687F"/>
                </a:solidFill>
                <a:latin typeface="Baskerville" panose="02020502070401020303" pitchFamily="18" charset="0"/>
                <a:ea typeface="Baskerville" panose="02020502070401020303" pitchFamily="18" charset="0"/>
              </a:rPr>
              <a:t>A Cognitive Flexibility Case Study</a:t>
            </a:r>
          </a:p>
        </p:txBody>
      </p:sp>
      <p:sp>
        <p:nvSpPr>
          <p:cNvPr id="8" name="TextBox 7">
            <a:extLst>
              <a:ext uri="{FF2B5EF4-FFF2-40B4-BE49-F238E27FC236}">
                <a16:creationId xmlns:a16="http://schemas.microsoft.com/office/drawing/2014/main" id="{06957FD2-B95D-5CCC-4C0C-52639D70F256}"/>
              </a:ext>
            </a:extLst>
          </p:cNvPr>
          <p:cNvSpPr txBox="1"/>
          <p:nvPr/>
        </p:nvSpPr>
        <p:spPr>
          <a:xfrm>
            <a:off x="397844" y="2191296"/>
            <a:ext cx="4876800" cy="4194610"/>
          </a:xfrm>
          <a:prstGeom prst="rect">
            <a:avLst/>
          </a:prstGeom>
          <a:noFill/>
        </p:spPr>
        <p:txBody>
          <a:bodyPr wrap="square" rtlCol="0">
            <a:spAutoFit/>
          </a:bodyPr>
          <a:lstStyle/>
          <a:p>
            <a:pPr>
              <a:lnSpc>
                <a:spcPct val="150000"/>
              </a:lnSpc>
            </a:pPr>
            <a:r>
              <a:rPr lang="en-US" dirty="0">
                <a:latin typeface="Century Gothic" panose="020B0502020202020204" pitchFamily="34" charset="0"/>
              </a:rPr>
              <a:t>Examples of Sarah’s Cognitive Distortions:</a:t>
            </a:r>
          </a:p>
          <a:p>
            <a:pPr marL="342900" indent="-342900">
              <a:lnSpc>
                <a:spcPct val="150000"/>
              </a:lnSpc>
              <a:buFont typeface="+mj-lt"/>
              <a:buAutoNum type="arabicPeriod"/>
            </a:pPr>
            <a:r>
              <a:rPr lang="en-US" b="1" dirty="0">
                <a:latin typeface="Century Gothic" panose="020B0502020202020204" pitchFamily="34" charset="0"/>
              </a:rPr>
              <a:t>All-or-Nothing Thinking:</a:t>
            </a:r>
            <a:r>
              <a:rPr lang="en-US" dirty="0">
                <a:latin typeface="Century Gothic" panose="020B0502020202020204" pitchFamily="34" charset="0"/>
              </a:rPr>
              <a:t> Sarah believes that getting into a top-tier university is the only path to success and disregards the value of other options.</a:t>
            </a:r>
          </a:p>
          <a:p>
            <a:pPr marL="342900" indent="-342900">
              <a:lnSpc>
                <a:spcPct val="150000"/>
              </a:lnSpc>
              <a:buFont typeface="+mj-lt"/>
              <a:buAutoNum type="arabicPeriod"/>
            </a:pPr>
            <a:endParaRPr lang="en-US" dirty="0">
              <a:latin typeface="Century Gothic" panose="020B0502020202020204" pitchFamily="34" charset="0"/>
            </a:endParaRPr>
          </a:p>
          <a:p>
            <a:pPr marL="342900" indent="-342900">
              <a:lnSpc>
                <a:spcPct val="150000"/>
              </a:lnSpc>
              <a:buFont typeface="+mj-lt"/>
              <a:buAutoNum type="arabicPeriod"/>
            </a:pPr>
            <a:r>
              <a:rPr lang="en-US" b="1" dirty="0">
                <a:latin typeface="Century Gothic" panose="020B0502020202020204" pitchFamily="34" charset="0"/>
              </a:rPr>
              <a:t>Overgeneralization:</a:t>
            </a:r>
            <a:r>
              <a:rPr lang="en-US" dirty="0">
                <a:latin typeface="Century Gothic" panose="020B0502020202020204" pitchFamily="34" charset="0"/>
              </a:rPr>
              <a:t> Sarah interprets rejection from some universities as a sign of her overall inadequacy as a student.</a:t>
            </a:r>
          </a:p>
        </p:txBody>
      </p:sp>
      <p:sp>
        <p:nvSpPr>
          <p:cNvPr id="5" name="TextBox 4">
            <a:extLst>
              <a:ext uri="{FF2B5EF4-FFF2-40B4-BE49-F238E27FC236}">
                <a16:creationId xmlns:a16="http://schemas.microsoft.com/office/drawing/2014/main" id="{9727CF10-66AC-125E-D1A2-F30F985576D4}"/>
              </a:ext>
            </a:extLst>
          </p:cNvPr>
          <p:cNvSpPr txBox="1"/>
          <p:nvPr/>
        </p:nvSpPr>
        <p:spPr>
          <a:xfrm>
            <a:off x="6096000" y="680734"/>
            <a:ext cx="5698156" cy="3779111"/>
          </a:xfrm>
          <a:prstGeom prst="rect">
            <a:avLst/>
          </a:prstGeom>
          <a:noFill/>
        </p:spPr>
        <p:txBody>
          <a:bodyPr wrap="square" rtlCol="0">
            <a:spAutoFit/>
          </a:bodyPr>
          <a:lstStyle/>
          <a:p>
            <a:pPr marL="342900" indent="-342900">
              <a:lnSpc>
                <a:spcPct val="150000"/>
              </a:lnSpc>
              <a:buFont typeface="+mj-lt"/>
              <a:buAutoNum type="arabicPeriod" startAt="3"/>
            </a:pPr>
            <a:r>
              <a:rPr lang="en-US" b="1" dirty="0">
                <a:latin typeface="Century Gothic" panose="020B0502020202020204" pitchFamily="34" charset="0"/>
              </a:rPr>
              <a:t>Mind Reading:</a:t>
            </a:r>
            <a:r>
              <a:rPr lang="en-US" dirty="0">
                <a:latin typeface="Century Gothic" panose="020B0502020202020204" pitchFamily="34" charset="0"/>
              </a:rPr>
              <a:t> Sarah assumes that others (e.g., family, teachers) will judge her negatively if she doesn't attend a prestigious university.</a:t>
            </a:r>
          </a:p>
          <a:p>
            <a:pPr marL="342900" indent="-342900">
              <a:lnSpc>
                <a:spcPct val="150000"/>
              </a:lnSpc>
              <a:buFont typeface="+mj-lt"/>
              <a:buAutoNum type="arabicPeriod" startAt="3"/>
            </a:pPr>
            <a:endParaRPr lang="en-US" dirty="0">
              <a:latin typeface="Century Gothic" panose="020B0502020202020204" pitchFamily="34" charset="0"/>
            </a:endParaRPr>
          </a:p>
          <a:p>
            <a:pPr marL="342900" indent="-342900">
              <a:lnSpc>
                <a:spcPct val="150000"/>
              </a:lnSpc>
              <a:buFont typeface="+mj-lt"/>
              <a:buAutoNum type="arabicPeriod" startAt="4"/>
            </a:pPr>
            <a:r>
              <a:rPr lang="en-US" b="1" dirty="0">
                <a:latin typeface="Century Gothic" panose="020B0502020202020204" pitchFamily="34" charset="0"/>
              </a:rPr>
              <a:t>Emotional Reasoning:</a:t>
            </a:r>
            <a:r>
              <a:rPr lang="en-US" dirty="0">
                <a:latin typeface="Century Gothic" panose="020B0502020202020204" pitchFamily="34" charset="0"/>
              </a:rPr>
              <a:t> Sarah's feelings of disappointment and fear influence her belief that attending a top-tier university is necessary for her happiness and future success.</a:t>
            </a:r>
          </a:p>
        </p:txBody>
      </p:sp>
    </p:spTree>
    <p:extLst>
      <p:ext uri="{BB962C8B-B14F-4D97-AF65-F5344CB8AC3E}">
        <p14:creationId xmlns:p14="http://schemas.microsoft.com/office/powerpoint/2010/main" val="4023749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ight bulb on a book&#10;&#10;Description automatically generated">
            <a:extLst>
              <a:ext uri="{FF2B5EF4-FFF2-40B4-BE49-F238E27FC236}">
                <a16:creationId xmlns:a16="http://schemas.microsoft.com/office/drawing/2014/main" id="{2F326948-F6EF-4CEB-ECEE-8FD593DA52AB}"/>
              </a:ext>
            </a:extLst>
          </p:cNvPr>
          <p:cNvPicPr>
            <a:picLocks noChangeAspect="1"/>
          </p:cNvPicPr>
          <p:nvPr/>
        </p:nvPicPr>
        <p:blipFill rotWithShape="1">
          <a:blip r:embed="rId2">
            <a:extLst>
              <a:ext uri="{28A0092B-C50C-407E-A947-70E740481C1C}">
                <a14:useLocalDpi xmlns:a14="http://schemas.microsoft.com/office/drawing/2010/main" val="0"/>
              </a:ext>
            </a:extLst>
          </a:blip>
          <a:srcRect t="13477" b="2149"/>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8CCBFE0-BE77-428A-F41A-9BEE9716F272}"/>
              </a:ext>
            </a:extLst>
          </p:cNvPr>
          <p:cNvSpPr/>
          <p:nvPr/>
        </p:nvSpPr>
        <p:spPr>
          <a:xfrm>
            <a:off x="0" y="0"/>
            <a:ext cx="12192000" cy="6858000"/>
          </a:xfrm>
          <a:prstGeom prst="rect">
            <a:avLst/>
          </a:prstGeom>
          <a:solidFill>
            <a:srgbClr val="2A464A">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2EB129-D64F-127B-55C9-A4DD06338016}"/>
              </a:ext>
            </a:extLst>
          </p:cNvPr>
          <p:cNvSpPr txBox="1"/>
          <p:nvPr/>
        </p:nvSpPr>
        <p:spPr>
          <a:xfrm>
            <a:off x="5078716" y="1536174"/>
            <a:ext cx="6341759" cy="4616648"/>
          </a:xfrm>
          <a:prstGeom prst="rect">
            <a:avLst/>
          </a:prstGeom>
          <a:noFill/>
        </p:spPr>
        <p:txBody>
          <a:bodyPr wrap="square" rtlCol="0">
            <a:spAutoFit/>
          </a:bodyPr>
          <a:lstStyle/>
          <a:p>
            <a:pPr algn="ctr"/>
            <a:r>
              <a:rPr lang="en-US" sz="6600" b="1" dirty="0">
                <a:solidFill>
                  <a:srgbClr val="E4E6E8"/>
                </a:solidFill>
                <a:latin typeface="Baskerville" panose="02020502070401020303" pitchFamily="18" charset="0"/>
                <a:ea typeface="Baskerville" panose="02020502070401020303" pitchFamily="18" charset="0"/>
              </a:rPr>
              <a:t>Part Three:</a:t>
            </a:r>
          </a:p>
          <a:p>
            <a:pPr algn="ctr"/>
            <a:endParaRPr lang="en-US" sz="6600" b="1" dirty="0">
              <a:solidFill>
                <a:srgbClr val="E4E6E8"/>
              </a:solidFill>
              <a:latin typeface="Baskerville" panose="02020502070401020303" pitchFamily="18" charset="0"/>
              <a:ea typeface="Baskerville" panose="02020502070401020303" pitchFamily="18" charset="0"/>
            </a:endParaRPr>
          </a:p>
          <a:p>
            <a:pPr algn="ctr"/>
            <a:r>
              <a:rPr lang="en-US" sz="5400" b="1" dirty="0">
                <a:solidFill>
                  <a:srgbClr val="E4E6E8"/>
                </a:solidFill>
                <a:latin typeface="Baskerville" panose="02020502070401020303" pitchFamily="18" charset="0"/>
                <a:ea typeface="Baskerville" panose="02020502070401020303" pitchFamily="18" charset="0"/>
              </a:rPr>
              <a:t>Enhancing Cognitive Flexibility</a:t>
            </a:r>
          </a:p>
        </p:txBody>
      </p:sp>
    </p:spTree>
    <p:extLst>
      <p:ext uri="{BB962C8B-B14F-4D97-AF65-F5344CB8AC3E}">
        <p14:creationId xmlns:p14="http://schemas.microsoft.com/office/powerpoint/2010/main" val="2147197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A2679F-4DD2-B8A5-4AC3-18A98E9450AD}"/>
              </a:ext>
            </a:extLst>
          </p:cNvPr>
          <p:cNvSpPr txBox="1"/>
          <p:nvPr/>
        </p:nvSpPr>
        <p:spPr>
          <a:xfrm>
            <a:off x="1943645" y="832155"/>
            <a:ext cx="8304710" cy="707886"/>
          </a:xfrm>
          <a:prstGeom prst="rect">
            <a:avLst/>
          </a:prstGeom>
          <a:noFill/>
        </p:spPr>
        <p:txBody>
          <a:bodyPr wrap="none" rtlCol="0">
            <a:spAutoFit/>
          </a:bodyPr>
          <a:lstStyle/>
          <a:p>
            <a:pPr algn="ctr"/>
            <a:r>
              <a:rPr lang="en-US" sz="4000" b="1" dirty="0">
                <a:solidFill>
                  <a:srgbClr val="0A323E"/>
                </a:solidFill>
                <a:latin typeface="Baskerville SemiBold" panose="02020502070401020303" pitchFamily="18" charset="0"/>
                <a:ea typeface="Baskerville SemiBold" panose="02020502070401020303" pitchFamily="18" charset="0"/>
              </a:rPr>
              <a:t>S</a:t>
            </a:r>
            <a:r>
              <a:rPr lang="en-US" sz="4000" b="1" u="none" strike="noStrike" dirty="0">
                <a:solidFill>
                  <a:srgbClr val="0A323E"/>
                </a:solidFill>
                <a:effectLst/>
                <a:latin typeface="Baskerville SemiBold" panose="02020502070401020303" pitchFamily="18" charset="0"/>
                <a:ea typeface="Baskerville SemiBold" panose="02020502070401020303" pitchFamily="18" charset="0"/>
              </a:rPr>
              <a:t>trategies for Cognitive Flexibility</a:t>
            </a:r>
            <a:endParaRPr lang="en-US" sz="4000" b="1" dirty="0">
              <a:solidFill>
                <a:srgbClr val="0A323E"/>
              </a:solidFill>
              <a:latin typeface="Baskerville SemiBold" panose="02020502070401020303" pitchFamily="18" charset="0"/>
              <a:ea typeface="Baskerville SemiBold" panose="02020502070401020303" pitchFamily="18" charset="0"/>
            </a:endParaRPr>
          </a:p>
        </p:txBody>
      </p:sp>
      <p:pic>
        <p:nvPicPr>
          <p:cNvPr id="4" name="Picture 3" descr="A person and person pulling tangled rope&#10;&#10;Description automatically generated">
            <a:extLst>
              <a:ext uri="{FF2B5EF4-FFF2-40B4-BE49-F238E27FC236}">
                <a16:creationId xmlns:a16="http://schemas.microsoft.com/office/drawing/2014/main" id="{B9CE65D1-786B-D9B3-2F68-1787A392048F}"/>
              </a:ext>
            </a:extLst>
          </p:cNvPr>
          <p:cNvPicPr>
            <a:picLocks noChangeAspect="1"/>
          </p:cNvPicPr>
          <p:nvPr/>
        </p:nvPicPr>
        <p:blipFill rotWithShape="1">
          <a:blip r:embed="rId2">
            <a:extLst>
              <a:ext uri="{28A0092B-C50C-407E-A947-70E740481C1C}">
                <a14:useLocalDpi xmlns:a14="http://schemas.microsoft.com/office/drawing/2010/main" val="0"/>
              </a:ext>
            </a:extLst>
          </a:blip>
          <a:srcRect t="12026" b="14812"/>
          <a:stretch/>
        </p:blipFill>
        <p:spPr>
          <a:xfrm>
            <a:off x="465221" y="1540041"/>
            <a:ext cx="11261558" cy="5149517"/>
          </a:xfrm>
          <a:prstGeom prst="rect">
            <a:avLst/>
          </a:prstGeom>
        </p:spPr>
      </p:pic>
    </p:spTree>
    <p:extLst>
      <p:ext uri="{BB962C8B-B14F-4D97-AF65-F5344CB8AC3E}">
        <p14:creationId xmlns:p14="http://schemas.microsoft.com/office/powerpoint/2010/main" val="516233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4E7D2D11-5D51-3D74-2A9A-02882170717E}"/>
              </a:ext>
            </a:extLst>
          </p:cNvPr>
          <p:cNvSpPr/>
          <p:nvPr/>
        </p:nvSpPr>
        <p:spPr>
          <a:xfrm>
            <a:off x="8502294" y="2937831"/>
            <a:ext cx="2978700" cy="3479011"/>
          </a:xfrm>
          <a:prstGeom prst="round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4FE6CE88-1D6A-ECE6-8AD0-A68328F384B6}"/>
              </a:ext>
            </a:extLst>
          </p:cNvPr>
          <p:cNvSpPr/>
          <p:nvPr/>
        </p:nvSpPr>
        <p:spPr>
          <a:xfrm>
            <a:off x="4606649" y="2937831"/>
            <a:ext cx="2978700" cy="3479011"/>
          </a:xfrm>
          <a:prstGeom prst="round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CF93A635-C4FE-47E5-ABAB-F04F5279F9E6}"/>
              </a:ext>
            </a:extLst>
          </p:cNvPr>
          <p:cNvSpPr/>
          <p:nvPr/>
        </p:nvSpPr>
        <p:spPr>
          <a:xfrm>
            <a:off x="711004" y="2937831"/>
            <a:ext cx="2978700" cy="3479011"/>
          </a:xfrm>
          <a:prstGeom prst="round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711004" y="3198167"/>
            <a:ext cx="2978700" cy="3209725"/>
          </a:xfrm>
          <a:prstGeom prst="rect">
            <a:avLst/>
          </a:prstGeom>
          <a:noFill/>
        </p:spPr>
        <p:txBody>
          <a:bodyPr wrap="square" rtlCol="0">
            <a:spAutoFit/>
          </a:bodyPr>
          <a:lstStyle/>
          <a:p>
            <a:pPr algn="ctr"/>
            <a:r>
              <a:rPr lang="en-US" sz="2200" b="0" i="0" u="none" strike="noStrike" dirty="0">
                <a:solidFill>
                  <a:schemeClr val="bg1"/>
                </a:solidFill>
                <a:effectLst/>
                <a:latin typeface="Century Gothic" panose="020B0502020202020204" pitchFamily="34" charset="0"/>
              </a:rPr>
              <a:t>perspective-taking</a:t>
            </a:r>
          </a:p>
          <a:p>
            <a:pPr algn="ctr"/>
            <a:endParaRPr lang="en-US" dirty="0">
              <a:solidFill>
                <a:schemeClr val="bg1"/>
              </a:solidFill>
              <a:latin typeface="Century Gothic" panose="020B0502020202020204" pitchFamily="34" charset="0"/>
            </a:endParaRPr>
          </a:p>
          <a:p>
            <a:pPr algn="ctr">
              <a:lnSpc>
                <a:spcPct val="150000"/>
              </a:lnSpc>
            </a:pPr>
            <a:r>
              <a:rPr lang="en-US" dirty="0">
                <a:solidFill>
                  <a:schemeClr val="bg1"/>
                </a:solidFill>
                <a:latin typeface="Century Gothic" panose="020B0502020202020204" pitchFamily="34" charset="0"/>
              </a:rPr>
              <a:t>being able to look at things from different angles and considering different viewpoints to solve a problem creatively</a:t>
            </a:r>
          </a:p>
        </p:txBody>
      </p:sp>
      <p:pic>
        <p:nvPicPr>
          <p:cNvPr id="4" name="Picture 3" descr="A person and person pulling tangled rope&#10;&#10;Description automatically generated">
            <a:extLst>
              <a:ext uri="{FF2B5EF4-FFF2-40B4-BE49-F238E27FC236}">
                <a16:creationId xmlns:a16="http://schemas.microsoft.com/office/drawing/2014/main" id="{B9CE65D1-786B-D9B3-2F68-1787A392048F}"/>
              </a:ext>
            </a:extLst>
          </p:cNvPr>
          <p:cNvPicPr>
            <a:picLocks noChangeAspect="1"/>
          </p:cNvPicPr>
          <p:nvPr/>
        </p:nvPicPr>
        <p:blipFill rotWithShape="1">
          <a:blip r:embed="rId2">
            <a:extLst>
              <a:ext uri="{28A0092B-C50C-407E-A947-70E740481C1C}">
                <a14:useLocalDpi xmlns:a14="http://schemas.microsoft.com/office/drawing/2010/main" val="0"/>
              </a:ext>
            </a:extLst>
          </a:blip>
          <a:srcRect t="12026" b="14812"/>
          <a:stretch/>
        </p:blipFill>
        <p:spPr>
          <a:xfrm>
            <a:off x="3023936" y="128337"/>
            <a:ext cx="6144126" cy="2809494"/>
          </a:xfrm>
          <a:prstGeom prst="rect">
            <a:avLst/>
          </a:prstGeom>
        </p:spPr>
      </p:pic>
      <p:sp>
        <p:nvSpPr>
          <p:cNvPr id="3" name="TextBox 2">
            <a:extLst>
              <a:ext uri="{FF2B5EF4-FFF2-40B4-BE49-F238E27FC236}">
                <a16:creationId xmlns:a16="http://schemas.microsoft.com/office/drawing/2014/main" id="{B6CCF563-BDE8-E8C5-9863-F9693F18F487}"/>
              </a:ext>
            </a:extLst>
          </p:cNvPr>
          <p:cNvSpPr txBox="1"/>
          <p:nvPr/>
        </p:nvSpPr>
        <p:spPr>
          <a:xfrm>
            <a:off x="4606649" y="3200397"/>
            <a:ext cx="2978700" cy="2794226"/>
          </a:xfrm>
          <a:prstGeom prst="rect">
            <a:avLst/>
          </a:prstGeom>
          <a:noFill/>
        </p:spPr>
        <p:txBody>
          <a:bodyPr wrap="square" rtlCol="0">
            <a:spAutoFit/>
          </a:bodyPr>
          <a:lstStyle/>
          <a:p>
            <a:pPr algn="ctr"/>
            <a:r>
              <a:rPr lang="en-US" sz="2200" b="0" i="0" u="none" strike="noStrike" dirty="0">
                <a:solidFill>
                  <a:schemeClr val="bg1"/>
                </a:solidFill>
                <a:effectLst/>
                <a:latin typeface="Century Gothic" panose="020B0502020202020204" pitchFamily="34" charset="0"/>
              </a:rPr>
              <a:t>reframing</a:t>
            </a:r>
          </a:p>
          <a:p>
            <a:pPr algn="ctr"/>
            <a:endParaRPr lang="en-US" dirty="0">
              <a:solidFill>
                <a:schemeClr val="bg1"/>
              </a:solidFill>
              <a:latin typeface="Century Gothic" panose="020B0502020202020204" pitchFamily="34" charset="0"/>
            </a:endParaRPr>
          </a:p>
          <a:p>
            <a:pPr algn="ctr">
              <a:lnSpc>
                <a:spcPct val="150000"/>
              </a:lnSpc>
            </a:pPr>
            <a:r>
              <a:rPr lang="en-US" dirty="0">
                <a:solidFill>
                  <a:schemeClr val="bg1"/>
                </a:solidFill>
                <a:latin typeface="Century Gothic" panose="020B0502020202020204" pitchFamily="34" charset="0"/>
              </a:rPr>
              <a:t>changing how you think about something to find new solutions or see new opportunities that were not apparent before</a:t>
            </a:r>
          </a:p>
        </p:txBody>
      </p:sp>
      <p:sp>
        <p:nvSpPr>
          <p:cNvPr id="5" name="TextBox 4">
            <a:extLst>
              <a:ext uri="{FF2B5EF4-FFF2-40B4-BE49-F238E27FC236}">
                <a16:creationId xmlns:a16="http://schemas.microsoft.com/office/drawing/2014/main" id="{70B3AD5F-995C-C2FE-A816-144C502AAAA9}"/>
              </a:ext>
            </a:extLst>
          </p:cNvPr>
          <p:cNvSpPr txBox="1"/>
          <p:nvPr/>
        </p:nvSpPr>
        <p:spPr>
          <a:xfrm>
            <a:off x="8502292" y="3198167"/>
            <a:ext cx="2978701" cy="1963230"/>
          </a:xfrm>
          <a:prstGeom prst="rect">
            <a:avLst/>
          </a:prstGeom>
          <a:noFill/>
        </p:spPr>
        <p:txBody>
          <a:bodyPr wrap="square" rtlCol="0">
            <a:spAutoFit/>
          </a:bodyPr>
          <a:lstStyle/>
          <a:p>
            <a:pPr algn="ctr"/>
            <a:r>
              <a:rPr lang="en-US" sz="2200" b="0" i="0" u="none" strike="noStrike" dirty="0">
                <a:solidFill>
                  <a:schemeClr val="bg1"/>
                </a:solidFill>
                <a:effectLst/>
                <a:latin typeface="Century Gothic" panose="020B0502020202020204" pitchFamily="34" charset="0"/>
              </a:rPr>
              <a:t>brainstorming</a:t>
            </a:r>
          </a:p>
          <a:p>
            <a:pPr algn="ctr"/>
            <a:endParaRPr lang="en-US" dirty="0">
              <a:solidFill>
                <a:schemeClr val="bg1"/>
              </a:solidFill>
              <a:latin typeface="Century Gothic" panose="020B0502020202020204" pitchFamily="34" charset="0"/>
            </a:endParaRPr>
          </a:p>
          <a:p>
            <a:pPr algn="ctr">
              <a:lnSpc>
                <a:spcPct val="150000"/>
              </a:lnSpc>
            </a:pPr>
            <a:r>
              <a:rPr lang="en-US" dirty="0">
                <a:solidFill>
                  <a:schemeClr val="bg1"/>
                </a:solidFill>
                <a:latin typeface="Century Gothic" panose="020B0502020202020204" pitchFamily="34" charset="0"/>
              </a:rPr>
              <a:t>coming up with many ideas or solutions to a problem</a:t>
            </a:r>
          </a:p>
        </p:txBody>
      </p:sp>
    </p:spTree>
    <p:extLst>
      <p:ext uri="{BB962C8B-B14F-4D97-AF65-F5344CB8AC3E}">
        <p14:creationId xmlns:p14="http://schemas.microsoft.com/office/powerpoint/2010/main" val="2818177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7530CB-E21B-FEE6-01A4-439C34240862}"/>
              </a:ext>
            </a:extLst>
          </p:cNvPr>
          <p:cNvSpPr/>
          <p:nvPr/>
        </p:nvSpPr>
        <p:spPr>
          <a:xfrm rot="5400000">
            <a:off x="1894751" y="-1894751"/>
            <a:ext cx="882869" cy="4672371"/>
          </a:xfrm>
          <a:custGeom>
            <a:avLst/>
            <a:gdLst>
              <a:gd name="connsiteX0" fmla="*/ 0 w 882869"/>
              <a:gd name="connsiteY0" fmla="*/ 0 h 4672371"/>
              <a:gd name="connsiteX1" fmla="*/ 423777 w 882869"/>
              <a:gd name="connsiteY1" fmla="*/ 0 h 4672371"/>
              <a:gd name="connsiteX2" fmla="*/ 882869 w 882869"/>
              <a:gd name="connsiteY2" fmla="*/ 0 h 4672371"/>
              <a:gd name="connsiteX3" fmla="*/ 882869 w 882869"/>
              <a:gd name="connsiteY3" fmla="*/ 620758 h 4672371"/>
              <a:gd name="connsiteX4" fmla="*/ 882869 w 882869"/>
              <a:gd name="connsiteY4" fmla="*/ 1288239 h 4672371"/>
              <a:gd name="connsiteX5" fmla="*/ 882869 w 882869"/>
              <a:gd name="connsiteY5" fmla="*/ 1815550 h 4672371"/>
              <a:gd name="connsiteX6" fmla="*/ 882869 w 882869"/>
              <a:gd name="connsiteY6" fmla="*/ 2342860 h 4672371"/>
              <a:gd name="connsiteX7" fmla="*/ 882869 w 882869"/>
              <a:gd name="connsiteY7" fmla="*/ 3010342 h 4672371"/>
              <a:gd name="connsiteX8" fmla="*/ 882869 w 882869"/>
              <a:gd name="connsiteY8" fmla="*/ 3584376 h 4672371"/>
              <a:gd name="connsiteX9" fmla="*/ 882869 w 882869"/>
              <a:gd name="connsiteY9" fmla="*/ 4672371 h 4672371"/>
              <a:gd name="connsiteX10" fmla="*/ 459092 w 882869"/>
              <a:gd name="connsiteY10" fmla="*/ 4672371 h 4672371"/>
              <a:gd name="connsiteX11" fmla="*/ 0 w 882869"/>
              <a:gd name="connsiteY11" fmla="*/ 4672371 h 4672371"/>
              <a:gd name="connsiteX12" fmla="*/ 0 w 882869"/>
              <a:gd name="connsiteY12" fmla="*/ 3958166 h 4672371"/>
              <a:gd name="connsiteX13" fmla="*/ 0 w 882869"/>
              <a:gd name="connsiteY13" fmla="*/ 3337408 h 4672371"/>
              <a:gd name="connsiteX14" fmla="*/ 0 w 882869"/>
              <a:gd name="connsiteY14" fmla="*/ 2669926 h 4672371"/>
              <a:gd name="connsiteX15" fmla="*/ 0 w 882869"/>
              <a:gd name="connsiteY15" fmla="*/ 1908997 h 4672371"/>
              <a:gd name="connsiteX16" fmla="*/ 0 w 882869"/>
              <a:gd name="connsiteY16" fmla="*/ 1334963 h 4672371"/>
              <a:gd name="connsiteX17" fmla="*/ 0 w 882869"/>
              <a:gd name="connsiteY17" fmla="*/ 620758 h 4672371"/>
              <a:gd name="connsiteX18" fmla="*/ 0 w 882869"/>
              <a:gd name="connsiteY18" fmla="*/ 0 h 467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2869" h="4672371" fill="none" extrusionOk="0">
                <a:moveTo>
                  <a:pt x="0" y="0"/>
                </a:moveTo>
                <a:cubicBezTo>
                  <a:pt x="141124" y="-17712"/>
                  <a:pt x="289378" y="3406"/>
                  <a:pt x="423777" y="0"/>
                </a:cubicBezTo>
                <a:cubicBezTo>
                  <a:pt x="558176" y="-3406"/>
                  <a:pt x="746007" y="10119"/>
                  <a:pt x="882869" y="0"/>
                </a:cubicBezTo>
                <a:cubicBezTo>
                  <a:pt x="870216" y="158000"/>
                  <a:pt x="861445" y="471793"/>
                  <a:pt x="882869" y="620758"/>
                </a:cubicBezTo>
                <a:cubicBezTo>
                  <a:pt x="904293" y="769723"/>
                  <a:pt x="857382" y="1091241"/>
                  <a:pt x="882869" y="1288239"/>
                </a:cubicBezTo>
                <a:cubicBezTo>
                  <a:pt x="908356" y="1485237"/>
                  <a:pt x="858180" y="1616433"/>
                  <a:pt x="882869" y="1815550"/>
                </a:cubicBezTo>
                <a:cubicBezTo>
                  <a:pt x="907558" y="2014667"/>
                  <a:pt x="879295" y="2123694"/>
                  <a:pt x="882869" y="2342860"/>
                </a:cubicBezTo>
                <a:cubicBezTo>
                  <a:pt x="886444" y="2562026"/>
                  <a:pt x="861129" y="2693772"/>
                  <a:pt x="882869" y="3010342"/>
                </a:cubicBezTo>
                <a:cubicBezTo>
                  <a:pt x="904609" y="3326912"/>
                  <a:pt x="897949" y="3299819"/>
                  <a:pt x="882869" y="3584376"/>
                </a:cubicBezTo>
                <a:cubicBezTo>
                  <a:pt x="867789" y="3868933"/>
                  <a:pt x="839158" y="4355412"/>
                  <a:pt x="882869" y="4672371"/>
                </a:cubicBezTo>
                <a:cubicBezTo>
                  <a:pt x="691742" y="4659316"/>
                  <a:pt x="624004" y="4674097"/>
                  <a:pt x="459092" y="4672371"/>
                </a:cubicBezTo>
                <a:cubicBezTo>
                  <a:pt x="294180" y="4670645"/>
                  <a:pt x="199029" y="4668471"/>
                  <a:pt x="0" y="4672371"/>
                </a:cubicBezTo>
                <a:cubicBezTo>
                  <a:pt x="16176" y="4347595"/>
                  <a:pt x="-34682" y="4163445"/>
                  <a:pt x="0" y="3958166"/>
                </a:cubicBezTo>
                <a:cubicBezTo>
                  <a:pt x="34682" y="3752888"/>
                  <a:pt x="-16273" y="3466655"/>
                  <a:pt x="0" y="3337408"/>
                </a:cubicBezTo>
                <a:cubicBezTo>
                  <a:pt x="16273" y="3208161"/>
                  <a:pt x="26560" y="2805530"/>
                  <a:pt x="0" y="2669926"/>
                </a:cubicBezTo>
                <a:cubicBezTo>
                  <a:pt x="-26560" y="2534322"/>
                  <a:pt x="24183" y="2111710"/>
                  <a:pt x="0" y="1908997"/>
                </a:cubicBezTo>
                <a:cubicBezTo>
                  <a:pt x="-24183" y="1706284"/>
                  <a:pt x="20968" y="1471229"/>
                  <a:pt x="0" y="1334963"/>
                </a:cubicBezTo>
                <a:cubicBezTo>
                  <a:pt x="-20968" y="1198697"/>
                  <a:pt x="-10579" y="815702"/>
                  <a:pt x="0" y="620758"/>
                </a:cubicBezTo>
                <a:cubicBezTo>
                  <a:pt x="10579" y="425815"/>
                  <a:pt x="27284" y="186313"/>
                  <a:pt x="0" y="0"/>
                </a:cubicBezTo>
                <a:close/>
              </a:path>
              <a:path w="882869" h="4672371" stroke="0" extrusionOk="0">
                <a:moveTo>
                  <a:pt x="0" y="0"/>
                </a:moveTo>
                <a:cubicBezTo>
                  <a:pt x="103327" y="-16054"/>
                  <a:pt x="300582" y="8929"/>
                  <a:pt x="432606" y="0"/>
                </a:cubicBezTo>
                <a:cubicBezTo>
                  <a:pt x="564630" y="-8929"/>
                  <a:pt x="667970" y="108"/>
                  <a:pt x="882869" y="0"/>
                </a:cubicBezTo>
                <a:cubicBezTo>
                  <a:pt x="845228" y="252197"/>
                  <a:pt x="882659" y="505483"/>
                  <a:pt x="882869" y="760929"/>
                </a:cubicBezTo>
                <a:cubicBezTo>
                  <a:pt x="883079" y="1016375"/>
                  <a:pt x="852931" y="1197767"/>
                  <a:pt x="882869" y="1428411"/>
                </a:cubicBezTo>
                <a:cubicBezTo>
                  <a:pt x="912807" y="1659055"/>
                  <a:pt x="869981" y="1867185"/>
                  <a:pt x="882869" y="2002445"/>
                </a:cubicBezTo>
                <a:cubicBezTo>
                  <a:pt x="895757" y="2137705"/>
                  <a:pt x="882339" y="2429859"/>
                  <a:pt x="882869" y="2576479"/>
                </a:cubicBezTo>
                <a:cubicBezTo>
                  <a:pt x="883399" y="2723099"/>
                  <a:pt x="865244" y="2914478"/>
                  <a:pt x="882869" y="3243960"/>
                </a:cubicBezTo>
                <a:cubicBezTo>
                  <a:pt x="900494" y="3573442"/>
                  <a:pt x="910972" y="3768916"/>
                  <a:pt x="882869" y="3911442"/>
                </a:cubicBezTo>
                <a:cubicBezTo>
                  <a:pt x="854766" y="4053968"/>
                  <a:pt x="904927" y="4322140"/>
                  <a:pt x="882869" y="4672371"/>
                </a:cubicBezTo>
                <a:cubicBezTo>
                  <a:pt x="761927" y="4668643"/>
                  <a:pt x="574719" y="4683380"/>
                  <a:pt x="459092" y="4672371"/>
                </a:cubicBezTo>
                <a:cubicBezTo>
                  <a:pt x="343465" y="4661362"/>
                  <a:pt x="134023" y="4668626"/>
                  <a:pt x="0" y="4672371"/>
                </a:cubicBezTo>
                <a:cubicBezTo>
                  <a:pt x="21859" y="4428201"/>
                  <a:pt x="-19371" y="4206040"/>
                  <a:pt x="0" y="4051613"/>
                </a:cubicBezTo>
                <a:cubicBezTo>
                  <a:pt x="19371" y="3897186"/>
                  <a:pt x="-26857" y="3691595"/>
                  <a:pt x="0" y="3430855"/>
                </a:cubicBezTo>
                <a:cubicBezTo>
                  <a:pt x="26857" y="3170115"/>
                  <a:pt x="-19539" y="2946614"/>
                  <a:pt x="0" y="2669926"/>
                </a:cubicBezTo>
                <a:cubicBezTo>
                  <a:pt x="19539" y="2393238"/>
                  <a:pt x="-1187" y="2077706"/>
                  <a:pt x="0" y="1908997"/>
                </a:cubicBezTo>
                <a:cubicBezTo>
                  <a:pt x="1187" y="1740288"/>
                  <a:pt x="30130" y="1407385"/>
                  <a:pt x="0" y="1241516"/>
                </a:cubicBezTo>
                <a:cubicBezTo>
                  <a:pt x="-30130" y="1075647"/>
                  <a:pt x="-25408" y="821960"/>
                  <a:pt x="0" y="620758"/>
                </a:cubicBezTo>
                <a:cubicBezTo>
                  <a:pt x="25408" y="419556"/>
                  <a:pt x="3988" y="153101"/>
                  <a:pt x="0" y="0"/>
                </a:cubicBezTo>
                <a:close/>
              </a:path>
            </a:pathLst>
          </a:custGeom>
          <a:solidFill>
            <a:srgbClr val="98B1B5">
              <a:alpha val="72000"/>
            </a:srgbClr>
          </a:solidFill>
          <a:ln>
            <a:solidFill>
              <a:srgbClr val="E4E6E8"/>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DF48482-7D22-F009-B9F5-B877646D5DEE}"/>
              </a:ext>
            </a:extLst>
          </p:cNvPr>
          <p:cNvSpPr/>
          <p:nvPr/>
        </p:nvSpPr>
        <p:spPr>
          <a:xfrm rot="5400000">
            <a:off x="2446472" y="-2093997"/>
            <a:ext cx="656518" cy="5549462"/>
          </a:xfrm>
          <a:prstGeom prst="rect">
            <a:avLst/>
          </a:prstGeom>
          <a:solidFill>
            <a:srgbClr val="E4E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FDC292-B0D7-9946-08D4-DAF903EC5DB9}"/>
              </a:ext>
            </a:extLst>
          </p:cNvPr>
          <p:cNvSpPr txBox="1"/>
          <p:nvPr/>
        </p:nvSpPr>
        <p:spPr>
          <a:xfrm>
            <a:off x="-1365736" y="513040"/>
            <a:ext cx="8871284" cy="584775"/>
          </a:xfrm>
          <a:prstGeom prst="rect">
            <a:avLst/>
          </a:prstGeom>
          <a:noFill/>
        </p:spPr>
        <p:txBody>
          <a:bodyPr wrap="square" rtlCol="0">
            <a:spAutoFit/>
          </a:bodyPr>
          <a:lstStyle/>
          <a:p>
            <a:pPr algn="ctr"/>
            <a:r>
              <a:rPr lang="en-US" sz="3200" b="1" dirty="0">
                <a:solidFill>
                  <a:srgbClr val="2B6684"/>
                </a:solidFill>
                <a:latin typeface="Baskerville" panose="02020502070401020303" pitchFamily="18" charset="0"/>
                <a:ea typeface="Baskerville" panose="02020502070401020303" pitchFamily="18" charset="0"/>
              </a:rPr>
              <a:t>Cognitive Flexibility Practice</a:t>
            </a:r>
          </a:p>
        </p:txBody>
      </p:sp>
      <p:sp>
        <p:nvSpPr>
          <p:cNvPr id="8" name="TextBox 7">
            <a:extLst>
              <a:ext uri="{FF2B5EF4-FFF2-40B4-BE49-F238E27FC236}">
                <a16:creationId xmlns:a16="http://schemas.microsoft.com/office/drawing/2014/main" id="{06957FD2-B95D-5CCC-4C0C-52639D70F256}"/>
              </a:ext>
            </a:extLst>
          </p:cNvPr>
          <p:cNvSpPr txBox="1"/>
          <p:nvPr/>
        </p:nvSpPr>
        <p:spPr>
          <a:xfrm>
            <a:off x="295175" y="1097815"/>
            <a:ext cx="5549462" cy="5441105"/>
          </a:xfrm>
          <a:prstGeom prst="rect">
            <a:avLst/>
          </a:prstGeom>
          <a:noFill/>
        </p:spPr>
        <p:txBody>
          <a:bodyPr wrap="square" rtlCol="0">
            <a:spAutoFit/>
          </a:bodyPr>
          <a:lstStyle/>
          <a:p>
            <a:pPr>
              <a:lnSpc>
                <a:spcPct val="150000"/>
              </a:lnSpc>
            </a:pPr>
            <a:r>
              <a:rPr lang="en-US" b="1" dirty="0">
                <a:latin typeface="Century Gothic" panose="020B0502020202020204" pitchFamily="34" charset="0"/>
              </a:rPr>
              <a:t>Scenario: </a:t>
            </a:r>
            <a:r>
              <a:rPr lang="en-US" dirty="0">
                <a:latin typeface="Century Gothic" panose="020B0502020202020204" pitchFamily="34" charset="0"/>
              </a:rPr>
              <a:t>You are a high school student preparing for a group project in your biology class. Each group member has specific roles and tasks to complete for the project. However, one of your group members informs you at the last minute that they won't be able to contribute due to a family emergency.</a:t>
            </a:r>
          </a:p>
          <a:p>
            <a:pPr>
              <a:lnSpc>
                <a:spcPct val="150000"/>
              </a:lnSpc>
            </a:pPr>
            <a:endParaRPr lang="en-US" dirty="0">
              <a:latin typeface="Century Gothic" panose="020B0502020202020204" pitchFamily="34" charset="0"/>
            </a:endParaRPr>
          </a:p>
          <a:p>
            <a:pPr>
              <a:lnSpc>
                <a:spcPct val="150000"/>
              </a:lnSpc>
            </a:pPr>
            <a:r>
              <a:rPr lang="en-US" b="1" dirty="0">
                <a:latin typeface="Century Gothic" panose="020B0502020202020204" pitchFamily="34" charset="0"/>
              </a:rPr>
              <a:t>Challenge: </a:t>
            </a:r>
            <a:r>
              <a:rPr lang="en-US" dirty="0">
                <a:latin typeface="Century Gothic" panose="020B0502020202020204" pitchFamily="34" charset="0"/>
              </a:rPr>
              <a:t>You must adapt to this unexpected change, redistributing tasks among the remaining group members and ensuring the project's successful completion within the deadline.</a:t>
            </a:r>
          </a:p>
        </p:txBody>
      </p:sp>
      <p:sp>
        <p:nvSpPr>
          <p:cNvPr id="6" name="TextBox 5">
            <a:extLst>
              <a:ext uri="{FF2B5EF4-FFF2-40B4-BE49-F238E27FC236}">
                <a16:creationId xmlns:a16="http://schemas.microsoft.com/office/drawing/2014/main" id="{D155AC0D-35B7-F83A-16A3-AAE4309FDAE5}"/>
              </a:ext>
            </a:extLst>
          </p:cNvPr>
          <p:cNvSpPr txBox="1"/>
          <p:nvPr/>
        </p:nvSpPr>
        <p:spPr>
          <a:xfrm>
            <a:off x="6347363" y="474345"/>
            <a:ext cx="5549462" cy="5909310"/>
          </a:xfrm>
          <a:prstGeom prst="rect">
            <a:avLst/>
          </a:prstGeom>
          <a:noFill/>
        </p:spPr>
        <p:txBody>
          <a:bodyPr wrap="square" rtlCol="0">
            <a:spAutoFit/>
          </a:bodyPr>
          <a:lstStyle/>
          <a:p>
            <a:pPr marL="342900" indent="-342900">
              <a:buFont typeface="+mj-lt"/>
              <a:buAutoNum type="arabicPeriod"/>
            </a:pPr>
            <a:r>
              <a:rPr lang="en-US" dirty="0">
                <a:latin typeface="Century Gothic" panose="020B0502020202020204" pitchFamily="34" charset="0"/>
              </a:rPr>
              <a:t>Describe your initial thoughts and feelings when you learn about the group member's absence and the increased workload for the project. Identify any negative thoughts or worries that come up, such as feeling overwhelmed or unsure about how to proceed. </a:t>
            </a:r>
          </a:p>
          <a:p>
            <a:pPr marL="342900" indent="-342900">
              <a:buFont typeface="+mj-lt"/>
              <a:buAutoNum type="arabicPeriod"/>
            </a:pPr>
            <a:endParaRPr lang="en-US" dirty="0">
              <a:latin typeface="Century Gothic" panose="020B0502020202020204" pitchFamily="34" charset="0"/>
            </a:endParaRPr>
          </a:p>
          <a:p>
            <a:pPr marL="342900" indent="-342900">
              <a:buFont typeface="+mj-lt"/>
              <a:buAutoNum type="arabicPeriod"/>
            </a:pPr>
            <a:r>
              <a:rPr lang="en-US" dirty="0">
                <a:latin typeface="Century Gothic" panose="020B0502020202020204" pitchFamily="34" charset="0"/>
              </a:rPr>
              <a:t>Use strategies and realistic thinking to challenge and change any negative thoughts or beliefs about the situation.</a:t>
            </a:r>
          </a:p>
          <a:p>
            <a:pPr marL="342900" indent="-342900">
              <a:buFont typeface="+mj-lt"/>
              <a:buAutoNum type="arabicPeriod"/>
            </a:pPr>
            <a:endParaRPr lang="en-US" dirty="0">
              <a:latin typeface="Century Gothic" panose="020B0502020202020204" pitchFamily="34" charset="0"/>
            </a:endParaRPr>
          </a:p>
          <a:p>
            <a:pPr marL="342900" indent="-342900">
              <a:buFont typeface="+mj-lt"/>
              <a:buAutoNum type="arabicPeriod"/>
            </a:pPr>
            <a:r>
              <a:rPr lang="en-US" dirty="0">
                <a:latin typeface="Century Gothic" panose="020B0502020202020204" pitchFamily="34" charset="0"/>
              </a:rPr>
              <a:t>Create a revised project plan with the group, including adjustments to deadlines and task assignments based on the new circumstances.</a:t>
            </a:r>
          </a:p>
          <a:p>
            <a:pPr marL="342900" indent="-342900">
              <a:buFont typeface="+mj-lt"/>
              <a:buAutoNum type="arabicPeriod"/>
            </a:pPr>
            <a:endParaRPr lang="en-US" dirty="0">
              <a:latin typeface="Century Gothic" panose="020B0502020202020204" pitchFamily="34" charset="0"/>
            </a:endParaRPr>
          </a:p>
          <a:p>
            <a:pPr marL="342900" indent="-342900">
              <a:buFont typeface="+mj-lt"/>
              <a:buAutoNum type="arabicPeriod"/>
            </a:pPr>
            <a:r>
              <a:rPr lang="en-US" dirty="0">
                <a:latin typeface="Century Gothic" panose="020B0502020202020204" pitchFamily="34" charset="0"/>
              </a:rPr>
              <a:t>Reflect on the experience afterward and consider how your ability to adapt and stay flexible helped you overcome challenges and complete the project successfully.</a:t>
            </a:r>
          </a:p>
        </p:txBody>
      </p:sp>
    </p:spTree>
    <p:extLst>
      <p:ext uri="{BB962C8B-B14F-4D97-AF65-F5344CB8AC3E}">
        <p14:creationId xmlns:p14="http://schemas.microsoft.com/office/powerpoint/2010/main" val="3111018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ight bulb on a book&#10;&#10;Description automatically generated">
            <a:extLst>
              <a:ext uri="{FF2B5EF4-FFF2-40B4-BE49-F238E27FC236}">
                <a16:creationId xmlns:a16="http://schemas.microsoft.com/office/drawing/2014/main" id="{2F326948-F6EF-4CEB-ECEE-8FD593DA52AB}"/>
              </a:ext>
            </a:extLst>
          </p:cNvPr>
          <p:cNvPicPr>
            <a:picLocks noChangeAspect="1"/>
          </p:cNvPicPr>
          <p:nvPr/>
        </p:nvPicPr>
        <p:blipFill rotWithShape="1">
          <a:blip r:embed="rId2">
            <a:extLst>
              <a:ext uri="{28A0092B-C50C-407E-A947-70E740481C1C}">
                <a14:useLocalDpi xmlns:a14="http://schemas.microsoft.com/office/drawing/2010/main" val="0"/>
              </a:ext>
            </a:extLst>
          </a:blip>
          <a:srcRect t="13477" b="2149"/>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8CCBFE0-BE77-428A-F41A-9BEE9716F272}"/>
              </a:ext>
            </a:extLst>
          </p:cNvPr>
          <p:cNvSpPr/>
          <p:nvPr/>
        </p:nvSpPr>
        <p:spPr>
          <a:xfrm>
            <a:off x="0" y="0"/>
            <a:ext cx="12192000" cy="6858000"/>
          </a:xfrm>
          <a:prstGeom prst="rect">
            <a:avLst/>
          </a:prstGeom>
          <a:solidFill>
            <a:srgbClr val="2A464A">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2EB129-D64F-127B-55C9-A4DD06338016}"/>
              </a:ext>
            </a:extLst>
          </p:cNvPr>
          <p:cNvSpPr txBox="1"/>
          <p:nvPr/>
        </p:nvSpPr>
        <p:spPr>
          <a:xfrm>
            <a:off x="5078716" y="1536174"/>
            <a:ext cx="6341759" cy="3785652"/>
          </a:xfrm>
          <a:prstGeom prst="rect">
            <a:avLst/>
          </a:prstGeom>
          <a:noFill/>
        </p:spPr>
        <p:txBody>
          <a:bodyPr wrap="square" rtlCol="0">
            <a:spAutoFit/>
          </a:bodyPr>
          <a:lstStyle/>
          <a:p>
            <a:pPr algn="ctr"/>
            <a:r>
              <a:rPr lang="en-US" sz="6600" b="1" dirty="0">
                <a:solidFill>
                  <a:srgbClr val="E4E6E8"/>
                </a:solidFill>
                <a:latin typeface="Baskerville" panose="02020502070401020303" pitchFamily="18" charset="0"/>
                <a:ea typeface="Baskerville" panose="02020502070401020303" pitchFamily="18" charset="0"/>
              </a:rPr>
              <a:t>Part Four:</a:t>
            </a:r>
          </a:p>
          <a:p>
            <a:pPr algn="ctr"/>
            <a:endParaRPr lang="en-US" sz="6600" b="1" dirty="0">
              <a:solidFill>
                <a:srgbClr val="E4E6E8"/>
              </a:solidFill>
              <a:latin typeface="Baskerville" panose="02020502070401020303" pitchFamily="18" charset="0"/>
              <a:ea typeface="Baskerville" panose="02020502070401020303" pitchFamily="18" charset="0"/>
            </a:endParaRPr>
          </a:p>
          <a:p>
            <a:pPr algn="ctr"/>
            <a:r>
              <a:rPr lang="en-US" sz="5400" b="1" dirty="0">
                <a:solidFill>
                  <a:srgbClr val="E4E6E8"/>
                </a:solidFill>
                <a:latin typeface="Baskerville" panose="02020502070401020303" pitchFamily="18" charset="0"/>
                <a:ea typeface="Baskerville" panose="02020502070401020303" pitchFamily="18" charset="0"/>
              </a:rPr>
              <a:t>Creative </a:t>
            </a:r>
          </a:p>
          <a:p>
            <a:pPr algn="ctr"/>
            <a:r>
              <a:rPr lang="en-US" sz="5400" b="1" dirty="0">
                <a:solidFill>
                  <a:srgbClr val="E4E6E8"/>
                </a:solidFill>
                <a:latin typeface="Baskerville" panose="02020502070401020303" pitchFamily="18" charset="0"/>
                <a:ea typeface="Baskerville" panose="02020502070401020303" pitchFamily="18" charset="0"/>
              </a:rPr>
              <a:t>Problem-Solving</a:t>
            </a:r>
          </a:p>
        </p:txBody>
      </p:sp>
    </p:spTree>
    <p:extLst>
      <p:ext uri="{BB962C8B-B14F-4D97-AF65-F5344CB8AC3E}">
        <p14:creationId xmlns:p14="http://schemas.microsoft.com/office/powerpoint/2010/main" val="1821814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7530CB-E21B-FEE6-01A4-439C34240862}"/>
              </a:ext>
            </a:extLst>
          </p:cNvPr>
          <p:cNvSpPr/>
          <p:nvPr/>
        </p:nvSpPr>
        <p:spPr>
          <a:xfrm rot="5400000">
            <a:off x="1894751" y="-1894751"/>
            <a:ext cx="882869" cy="4672371"/>
          </a:xfrm>
          <a:custGeom>
            <a:avLst/>
            <a:gdLst>
              <a:gd name="connsiteX0" fmla="*/ 0 w 882869"/>
              <a:gd name="connsiteY0" fmla="*/ 0 h 4672371"/>
              <a:gd name="connsiteX1" fmla="*/ 423777 w 882869"/>
              <a:gd name="connsiteY1" fmla="*/ 0 h 4672371"/>
              <a:gd name="connsiteX2" fmla="*/ 882869 w 882869"/>
              <a:gd name="connsiteY2" fmla="*/ 0 h 4672371"/>
              <a:gd name="connsiteX3" fmla="*/ 882869 w 882869"/>
              <a:gd name="connsiteY3" fmla="*/ 620758 h 4672371"/>
              <a:gd name="connsiteX4" fmla="*/ 882869 w 882869"/>
              <a:gd name="connsiteY4" fmla="*/ 1288239 h 4672371"/>
              <a:gd name="connsiteX5" fmla="*/ 882869 w 882869"/>
              <a:gd name="connsiteY5" fmla="*/ 1815550 h 4672371"/>
              <a:gd name="connsiteX6" fmla="*/ 882869 w 882869"/>
              <a:gd name="connsiteY6" fmla="*/ 2342860 h 4672371"/>
              <a:gd name="connsiteX7" fmla="*/ 882869 w 882869"/>
              <a:gd name="connsiteY7" fmla="*/ 3010342 h 4672371"/>
              <a:gd name="connsiteX8" fmla="*/ 882869 w 882869"/>
              <a:gd name="connsiteY8" fmla="*/ 3584376 h 4672371"/>
              <a:gd name="connsiteX9" fmla="*/ 882869 w 882869"/>
              <a:gd name="connsiteY9" fmla="*/ 4672371 h 4672371"/>
              <a:gd name="connsiteX10" fmla="*/ 459092 w 882869"/>
              <a:gd name="connsiteY10" fmla="*/ 4672371 h 4672371"/>
              <a:gd name="connsiteX11" fmla="*/ 0 w 882869"/>
              <a:gd name="connsiteY11" fmla="*/ 4672371 h 4672371"/>
              <a:gd name="connsiteX12" fmla="*/ 0 w 882869"/>
              <a:gd name="connsiteY12" fmla="*/ 3958166 h 4672371"/>
              <a:gd name="connsiteX13" fmla="*/ 0 w 882869"/>
              <a:gd name="connsiteY13" fmla="*/ 3337408 h 4672371"/>
              <a:gd name="connsiteX14" fmla="*/ 0 w 882869"/>
              <a:gd name="connsiteY14" fmla="*/ 2669926 h 4672371"/>
              <a:gd name="connsiteX15" fmla="*/ 0 w 882869"/>
              <a:gd name="connsiteY15" fmla="*/ 1908997 h 4672371"/>
              <a:gd name="connsiteX16" fmla="*/ 0 w 882869"/>
              <a:gd name="connsiteY16" fmla="*/ 1334963 h 4672371"/>
              <a:gd name="connsiteX17" fmla="*/ 0 w 882869"/>
              <a:gd name="connsiteY17" fmla="*/ 620758 h 4672371"/>
              <a:gd name="connsiteX18" fmla="*/ 0 w 882869"/>
              <a:gd name="connsiteY18" fmla="*/ 0 h 467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2869" h="4672371" fill="none" extrusionOk="0">
                <a:moveTo>
                  <a:pt x="0" y="0"/>
                </a:moveTo>
                <a:cubicBezTo>
                  <a:pt x="141124" y="-17712"/>
                  <a:pt x="289378" y="3406"/>
                  <a:pt x="423777" y="0"/>
                </a:cubicBezTo>
                <a:cubicBezTo>
                  <a:pt x="558176" y="-3406"/>
                  <a:pt x="746007" y="10119"/>
                  <a:pt x="882869" y="0"/>
                </a:cubicBezTo>
                <a:cubicBezTo>
                  <a:pt x="870216" y="158000"/>
                  <a:pt x="861445" y="471793"/>
                  <a:pt x="882869" y="620758"/>
                </a:cubicBezTo>
                <a:cubicBezTo>
                  <a:pt x="904293" y="769723"/>
                  <a:pt x="857382" y="1091241"/>
                  <a:pt x="882869" y="1288239"/>
                </a:cubicBezTo>
                <a:cubicBezTo>
                  <a:pt x="908356" y="1485237"/>
                  <a:pt x="858180" y="1616433"/>
                  <a:pt x="882869" y="1815550"/>
                </a:cubicBezTo>
                <a:cubicBezTo>
                  <a:pt x="907558" y="2014667"/>
                  <a:pt x="879295" y="2123694"/>
                  <a:pt x="882869" y="2342860"/>
                </a:cubicBezTo>
                <a:cubicBezTo>
                  <a:pt x="886444" y="2562026"/>
                  <a:pt x="861129" y="2693772"/>
                  <a:pt x="882869" y="3010342"/>
                </a:cubicBezTo>
                <a:cubicBezTo>
                  <a:pt x="904609" y="3326912"/>
                  <a:pt x="897949" y="3299819"/>
                  <a:pt x="882869" y="3584376"/>
                </a:cubicBezTo>
                <a:cubicBezTo>
                  <a:pt x="867789" y="3868933"/>
                  <a:pt x="839158" y="4355412"/>
                  <a:pt x="882869" y="4672371"/>
                </a:cubicBezTo>
                <a:cubicBezTo>
                  <a:pt x="691742" y="4659316"/>
                  <a:pt x="624004" y="4674097"/>
                  <a:pt x="459092" y="4672371"/>
                </a:cubicBezTo>
                <a:cubicBezTo>
                  <a:pt x="294180" y="4670645"/>
                  <a:pt x="199029" y="4668471"/>
                  <a:pt x="0" y="4672371"/>
                </a:cubicBezTo>
                <a:cubicBezTo>
                  <a:pt x="16176" y="4347595"/>
                  <a:pt x="-34682" y="4163445"/>
                  <a:pt x="0" y="3958166"/>
                </a:cubicBezTo>
                <a:cubicBezTo>
                  <a:pt x="34682" y="3752888"/>
                  <a:pt x="-16273" y="3466655"/>
                  <a:pt x="0" y="3337408"/>
                </a:cubicBezTo>
                <a:cubicBezTo>
                  <a:pt x="16273" y="3208161"/>
                  <a:pt x="26560" y="2805530"/>
                  <a:pt x="0" y="2669926"/>
                </a:cubicBezTo>
                <a:cubicBezTo>
                  <a:pt x="-26560" y="2534322"/>
                  <a:pt x="24183" y="2111710"/>
                  <a:pt x="0" y="1908997"/>
                </a:cubicBezTo>
                <a:cubicBezTo>
                  <a:pt x="-24183" y="1706284"/>
                  <a:pt x="20968" y="1471229"/>
                  <a:pt x="0" y="1334963"/>
                </a:cubicBezTo>
                <a:cubicBezTo>
                  <a:pt x="-20968" y="1198697"/>
                  <a:pt x="-10579" y="815702"/>
                  <a:pt x="0" y="620758"/>
                </a:cubicBezTo>
                <a:cubicBezTo>
                  <a:pt x="10579" y="425815"/>
                  <a:pt x="27284" y="186313"/>
                  <a:pt x="0" y="0"/>
                </a:cubicBezTo>
                <a:close/>
              </a:path>
              <a:path w="882869" h="4672371" stroke="0" extrusionOk="0">
                <a:moveTo>
                  <a:pt x="0" y="0"/>
                </a:moveTo>
                <a:cubicBezTo>
                  <a:pt x="103327" y="-16054"/>
                  <a:pt x="300582" y="8929"/>
                  <a:pt x="432606" y="0"/>
                </a:cubicBezTo>
                <a:cubicBezTo>
                  <a:pt x="564630" y="-8929"/>
                  <a:pt x="667970" y="108"/>
                  <a:pt x="882869" y="0"/>
                </a:cubicBezTo>
                <a:cubicBezTo>
                  <a:pt x="845228" y="252197"/>
                  <a:pt x="882659" y="505483"/>
                  <a:pt x="882869" y="760929"/>
                </a:cubicBezTo>
                <a:cubicBezTo>
                  <a:pt x="883079" y="1016375"/>
                  <a:pt x="852931" y="1197767"/>
                  <a:pt x="882869" y="1428411"/>
                </a:cubicBezTo>
                <a:cubicBezTo>
                  <a:pt x="912807" y="1659055"/>
                  <a:pt x="869981" y="1867185"/>
                  <a:pt x="882869" y="2002445"/>
                </a:cubicBezTo>
                <a:cubicBezTo>
                  <a:pt x="895757" y="2137705"/>
                  <a:pt x="882339" y="2429859"/>
                  <a:pt x="882869" y="2576479"/>
                </a:cubicBezTo>
                <a:cubicBezTo>
                  <a:pt x="883399" y="2723099"/>
                  <a:pt x="865244" y="2914478"/>
                  <a:pt x="882869" y="3243960"/>
                </a:cubicBezTo>
                <a:cubicBezTo>
                  <a:pt x="900494" y="3573442"/>
                  <a:pt x="910972" y="3768916"/>
                  <a:pt x="882869" y="3911442"/>
                </a:cubicBezTo>
                <a:cubicBezTo>
                  <a:pt x="854766" y="4053968"/>
                  <a:pt x="904927" y="4322140"/>
                  <a:pt x="882869" y="4672371"/>
                </a:cubicBezTo>
                <a:cubicBezTo>
                  <a:pt x="761927" y="4668643"/>
                  <a:pt x="574719" y="4683380"/>
                  <a:pt x="459092" y="4672371"/>
                </a:cubicBezTo>
                <a:cubicBezTo>
                  <a:pt x="343465" y="4661362"/>
                  <a:pt x="134023" y="4668626"/>
                  <a:pt x="0" y="4672371"/>
                </a:cubicBezTo>
                <a:cubicBezTo>
                  <a:pt x="21859" y="4428201"/>
                  <a:pt x="-19371" y="4206040"/>
                  <a:pt x="0" y="4051613"/>
                </a:cubicBezTo>
                <a:cubicBezTo>
                  <a:pt x="19371" y="3897186"/>
                  <a:pt x="-26857" y="3691595"/>
                  <a:pt x="0" y="3430855"/>
                </a:cubicBezTo>
                <a:cubicBezTo>
                  <a:pt x="26857" y="3170115"/>
                  <a:pt x="-19539" y="2946614"/>
                  <a:pt x="0" y="2669926"/>
                </a:cubicBezTo>
                <a:cubicBezTo>
                  <a:pt x="19539" y="2393238"/>
                  <a:pt x="-1187" y="2077706"/>
                  <a:pt x="0" y="1908997"/>
                </a:cubicBezTo>
                <a:cubicBezTo>
                  <a:pt x="1187" y="1740288"/>
                  <a:pt x="30130" y="1407385"/>
                  <a:pt x="0" y="1241516"/>
                </a:cubicBezTo>
                <a:cubicBezTo>
                  <a:pt x="-30130" y="1075647"/>
                  <a:pt x="-25408" y="821960"/>
                  <a:pt x="0" y="620758"/>
                </a:cubicBezTo>
                <a:cubicBezTo>
                  <a:pt x="25408" y="419556"/>
                  <a:pt x="3988" y="153101"/>
                  <a:pt x="0" y="0"/>
                </a:cubicBezTo>
                <a:close/>
              </a:path>
            </a:pathLst>
          </a:custGeom>
          <a:solidFill>
            <a:srgbClr val="C57C7D">
              <a:alpha val="72000"/>
            </a:srgbClr>
          </a:solidFill>
          <a:ln>
            <a:solidFill>
              <a:srgbClr val="E4E6E8"/>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DF48482-7D22-F009-B9F5-B877646D5DEE}"/>
              </a:ext>
            </a:extLst>
          </p:cNvPr>
          <p:cNvSpPr/>
          <p:nvPr/>
        </p:nvSpPr>
        <p:spPr>
          <a:xfrm rot="5400000">
            <a:off x="2446472" y="-2093997"/>
            <a:ext cx="656518" cy="5549462"/>
          </a:xfrm>
          <a:prstGeom prst="rect">
            <a:avLst/>
          </a:prstGeom>
          <a:solidFill>
            <a:srgbClr val="E4E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FDC292-B0D7-9946-08D4-DAF903EC5DB9}"/>
              </a:ext>
            </a:extLst>
          </p:cNvPr>
          <p:cNvSpPr txBox="1"/>
          <p:nvPr/>
        </p:nvSpPr>
        <p:spPr>
          <a:xfrm>
            <a:off x="0" y="561723"/>
            <a:ext cx="5672488" cy="1508105"/>
          </a:xfrm>
          <a:prstGeom prst="rect">
            <a:avLst/>
          </a:prstGeom>
          <a:noFill/>
        </p:spPr>
        <p:txBody>
          <a:bodyPr wrap="square" rtlCol="0">
            <a:spAutoFit/>
          </a:bodyPr>
          <a:lstStyle/>
          <a:p>
            <a:pPr algn="ctr"/>
            <a:r>
              <a:rPr lang="en-US" sz="3600" b="1" dirty="0">
                <a:solidFill>
                  <a:srgbClr val="2B6684"/>
                </a:solidFill>
                <a:latin typeface="Baskerville" panose="02020502070401020303" pitchFamily="18" charset="0"/>
                <a:ea typeface="Baskerville" panose="02020502070401020303" pitchFamily="18" charset="0"/>
              </a:rPr>
              <a:t>The Problem-Solving Mind</a:t>
            </a:r>
          </a:p>
          <a:p>
            <a:pPr algn="ctr"/>
            <a:r>
              <a:rPr lang="en-US" sz="2000" b="1" dirty="0">
                <a:solidFill>
                  <a:srgbClr val="2B6684"/>
                </a:solidFill>
                <a:latin typeface="Baskerville" panose="02020502070401020303" pitchFamily="18" charset="0"/>
                <a:ea typeface="Baskerville" panose="02020502070401020303" pitchFamily="18" charset="0"/>
              </a:rPr>
              <a:t>An Example Scenario</a:t>
            </a:r>
          </a:p>
        </p:txBody>
      </p:sp>
      <p:sp>
        <p:nvSpPr>
          <p:cNvPr id="8" name="TextBox 7">
            <a:extLst>
              <a:ext uri="{FF2B5EF4-FFF2-40B4-BE49-F238E27FC236}">
                <a16:creationId xmlns:a16="http://schemas.microsoft.com/office/drawing/2014/main" id="{06957FD2-B95D-5CCC-4C0C-52639D70F256}"/>
              </a:ext>
            </a:extLst>
          </p:cNvPr>
          <p:cNvSpPr txBox="1"/>
          <p:nvPr/>
        </p:nvSpPr>
        <p:spPr>
          <a:xfrm>
            <a:off x="397844" y="2570289"/>
            <a:ext cx="5151618" cy="2948115"/>
          </a:xfrm>
          <a:prstGeom prst="rect">
            <a:avLst/>
          </a:prstGeom>
          <a:noFill/>
        </p:spPr>
        <p:txBody>
          <a:bodyPr wrap="square" rtlCol="0">
            <a:spAutoFit/>
          </a:bodyPr>
          <a:lstStyle/>
          <a:p>
            <a:pPr algn="ctr">
              <a:lnSpc>
                <a:spcPct val="150000"/>
              </a:lnSpc>
            </a:pPr>
            <a:r>
              <a:rPr lang="en-US" b="1" dirty="0">
                <a:solidFill>
                  <a:srgbClr val="0A323E"/>
                </a:solidFill>
                <a:latin typeface="Century Gothic" panose="020B0502020202020204" pitchFamily="34" charset="0"/>
              </a:rPr>
              <a:t>Managing Stress During Exam Week</a:t>
            </a:r>
            <a:endParaRPr lang="en-US" dirty="0">
              <a:solidFill>
                <a:srgbClr val="0A323E"/>
              </a:solidFill>
              <a:latin typeface="Century Gothic" panose="020B0502020202020204" pitchFamily="34" charset="0"/>
            </a:endParaRPr>
          </a:p>
          <a:p>
            <a:pPr>
              <a:lnSpc>
                <a:spcPct val="150000"/>
              </a:lnSpc>
            </a:pPr>
            <a:r>
              <a:rPr lang="en-US" dirty="0">
                <a:solidFill>
                  <a:srgbClr val="0A323E"/>
                </a:solidFill>
                <a:latin typeface="Century Gothic" panose="020B0502020202020204" pitchFamily="34" charset="0"/>
              </a:rPr>
              <a:t>You have multiple exams and assignments due next week, and you're feeling overwhelmed and stressed. You have limited time and resources, and you're not sure how to prioritize your tasks while also taking care of your mental well-being.</a:t>
            </a:r>
          </a:p>
        </p:txBody>
      </p:sp>
      <p:sp>
        <p:nvSpPr>
          <p:cNvPr id="5" name="TextBox 4">
            <a:extLst>
              <a:ext uri="{FF2B5EF4-FFF2-40B4-BE49-F238E27FC236}">
                <a16:creationId xmlns:a16="http://schemas.microsoft.com/office/drawing/2014/main" id="{9727CF10-66AC-125E-D1A2-F30F985576D4}"/>
              </a:ext>
            </a:extLst>
          </p:cNvPr>
          <p:cNvSpPr txBox="1"/>
          <p:nvPr/>
        </p:nvSpPr>
        <p:spPr>
          <a:xfrm>
            <a:off x="6096000" y="1739293"/>
            <a:ext cx="5698156" cy="3779111"/>
          </a:xfrm>
          <a:prstGeom prst="rect">
            <a:avLst/>
          </a:prstGeom>
          <a:noFill/>
        </p:spPr>
        <p:txBody>
          <a:bodyPr wrap="square" rtlCol="0">
            <a:spAutoFit/>
          </a:bodyPr>
          <a:lstStyle/>
          <a:p>
            <a:pPr algn="ctr">
              <a:lnSpc>
                <a:spcPct val="150000"/>
              </a:lnSpc>
            </a:pPr>
            <a:r>
              <a:rPr lang="en-US" b="1" dirty="0">
                <a:solidFill>
                  <a:srgbClr val="0A323E"/>
                </a:solidFill>
                <a:latin typeface="Century Gothic" panose="020B0502020202020204" pitchFamily="34" charset="0"/>
              </a:rPr>
              <a:t>Things to Consider:</a:t>
            </a:r>
          </a:p>
          <a:p>
            <a:pPr marL="342900" indent="-342900">
              <a:lnSpc>
                <a:spcPct val="150000"/>
              </a:lnSpc>
              <a:buFont typeface="+mj-lt"/>
              <a:buAutoNum type="arabicPeriod"/>
            </a:pPr>
            <a:r>
              <a:rPr lang="en-US" dirty="0">
                <a:solidFill>
                  <a:srgbClr val="0A323E"/>
                </a:solidFill>
                <a:latin typeface="Century Gothic" panose="020B0502020202020204" pitchFamily="34" charset="0"/>
              </a:rPr>
              <a:t>What strategies or techniques can you use to determine how to prioritize your tasks?</a:t>
            </a:r>
          </a:p>
          <a:p>
            <a:pPr marL="342900" indent="-342900">
              <a:lnSpc>
                <a:spcPct val="150000"/>
              </a:lnSpc>
              <a:buFont typeface="+mj-lt"/>
              <a:buAutoNum type="arabicPeriod"/>
            </a:pPr>
            <a:r>
              <a:rPr lang="en-US" dirty="0">
                <a:solidFill>
                  <a:srgbClr val="0A323E"/>
                </a:solidFill>
                <a:latin typeface="Century Gothic" panose="020B0502020202020204" pitchFamily="34" charset="0"/>
              </a:rPr>
              <a:t>What tools and resources do you have available?</a:t>
            </a:r>
          </a:p>
          <a:p>
            <a:pPr marL="342900" indent="-342900">
              <a:lnSpc>
                <a:spcPct val="150000"/>
              </a:lnSpc>
              <a:buFont typeface="+mj-lt"/>
              <a:buAutoNum type="arabicPeriod"/>
            </a:pPr>
            <a:r>
              <a:rPr lang="en-US" dirty="0">
                <a:solidFill>
                  <a:srgbClr val="0A323E"/>
                </a:solidFill>
                <a:latin typeface="Century Gothic" panose="020B0502020202020204" pitchFamily="34" charset="0"/>
              </a:rPr>
              <a:t>What decisions do you make to address the scenario? </a:t>
            </a:r>
          </a:p>
          <a:p>
            <a:pPr marL="342900" indent="-342900">
              <a:lnSpc>
                <a:spcPct val="150000"/>
              </a:lnSpc>
              <a:buFont typeface="+mj-lt"/>
              <a:buAutoNum type="arabicPeriod"/>
            </a:pPr>
            <a:r>
              <a:rPr lang="en-US" dirty="0">
                <a:solidFill>
                  <a:srgbClr val="0A323E"/>
                </a:solidFill>
                <a:latin typeface="Century Gothic" panose="020B0502020202020204" pitchFamily="34" charset="0"/>
              </a:rPr>
              <a:t>What are the potential consequences of your decisions?</a:t>
            </a:r>
          </a:p>
        </p:txBody>
      </p:sp>
    </p:spTree>
    <p:extLst>
      <p:ext uri="{BB962C8B-B14F-4D97-AF65-F5344CB8AC3E}">
        <p14:creationId xmlns:p14="http://schemas.microsoft.com/office/powerpoint/2010/main" val="2722373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ight bulb on a book&#10;&#10;Description automatically generated">
            <a:extLst>
              <a:ext uri="{FF2B5EF4-FFF2-40B4-BE49-F238E27FC236}">
                <a16:creationId xmlns:a16="http://schemas.microsoft.com/office/drawing/2014/main" id="{2F326948-F6EF-4CEB-ECEE-8FD593DA52AB}"/>
              </a:ext>
            </a:extLst>
          </p:cNvPr>
          <p:cNvPicPr>
            <a:picLocks noChangeAspect="1"/>
          </p:cNvPicPr>
          <p:nvPr/>
        </p:nvPicPr>
        <p:blipFill rotWithShape="1">
          <a:blip r:embed="rId2">
            <a:extLst>
              <a:ext uri="{28A0092B-C50C-407E-A947-70E740481C1C}">
                <a14:useLocalDpi xmlns:a14="http://schemas.microsoft.com/office/drawing/2010/main" val="0"/>
              </a:ext>
            </a:extLst>
          </a:blip>
          <a:srcRect t="13477" b="2149"/>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8CCBFE0-BE77-428A-F41A-9BEE9716F272}"/>
              </a:ext>
            </a:extLst>
          </p:cNvPr>
          <p:cNvSpPr/>
          <p:nvPr/>
        </p:nvSpPr>
        <p:spPr>
          <a:xfrm>
            <a:off x="0" y="0"/>
            <a:ext cx="12192000" cy="6858000"/>
          </a:xfrm>
          <a:prstGeom prst="rect">
            <a:avLst/>
          </a:prstGeom>
          <a:solidFill>
            <a:srgbClr val="2A464A">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2EB129-D64F-127B-55C9-A4DD06338016}"/>
              </a:ext>
            </a:extLst>
          </p:cNvPr>
          <p:cNvSpPr txBox="1"/>
          <p:nvPr/>
        </p:nvSpPr>
        <p:spPr>
          <a:xfrm>
            <a:off x="5078716" y="1536174"/>
            <a:ext cx="6341759" cy="3785652"/>
          </a:xfrm>
          <a:prstGeom prst="rect">
            <a:avLst/>
          </a:prstGeom>
          <a:noFill/>
        </p:spPr>
        <p:txBody>
          <a:bodyPr wrap="square" rtlCol="0">
            <a:spAutoFit/>
          </a:bodyPr>
          <a:lstStyle/>
          <a:p>
            <a:pPr algn="ctr"/>
            <a:r>
              <a:rPr lang="en-US" sz="6600" b="1" dirty="0">
                <a:solidFill>
                  <a:srgbClr val="E4E6E8"/>
                </a:solidFill>
                <a:latin typeface="Baskerville" panose="02020502070401020303" pitchFamily="18" charset="0"/>
                <a:ea typeface="Baskerville" panose="02020502070401020303" pitchFamily="18" charset="0"/>
              </a:rPr>
              <a:t>Part Five:</a:t>
            </a:r>
          </a:p>
          <a:p>
            <a:pPr algn="ctr"/>
            <a:endParaRPr lang="en-US" sz="6600" b="1" dirty="0">
              <a:solidFill>
                <a:srgbClr val="E4E6E8"/>
              </a:solidFill>
              <a:latin typeface="Baskerville" panose="02020502070401020303" pitchFamily="18" charset="0"/>
              <a:ea typeface="Baskerville" panose="02020502070401020303" pitchFamily="18" charset="0"/>
            </a:endParaRPr>
          </a:p>
          <a:p>
            <a:pPr algn="ctr"/>
            <a:r>
              <a:rPr lang="en-US" sz="5400" b="1" dirty="0">
                <a:solidFill>
                  <a:srgbClr val="E4E6E8"/>
                </a:solidFill>
                <a:latin typeface="Baskerville" panose="02020502070401020303" pitchFamily="18" charset="0"/>
                <a:ea typeface="Baskerville" panose="02020502070401020303" pitchFamily="18" charset="0"/>
              </a:rPr>
              <a:t>Reflection and Action</a:t>
            </a:r>
          </a:p>
        </p:txBody>
      </p:sp>
    </p:spTree>
    <p:extLst>
      <p:ext uri="{BB962C8B-B14F-4D97-AF65-F5344CB8AC3E}">
        <p14:creationId xmlns:p14="http://schemas.microsoft.com/office/powerpoint/2010/main" val="3369903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190901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2925296" y="631339"/>
            <a:ext cx="6341416"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Things to Keep in Mind</a:t>
            </a:r>
          </a:p>
        </p:txBody>
      </p:sp>
      <p:sp>
        <p:nvSpPr>
          <p:cNvPr id="6" name="TextBox 5">
            <a:extLst>
              <a:ext uri="{FF2B5EF4-FFF2-40B4-BE49-F238E27FC236}">
                <a16:creationId xmlns:a16="http://schemas.microsoft.com/office/drawing/2014/main" id="{2A2C7A7D-43AE-50E1-68B4-107981C50FEC}"/>
              </a:ext>
            </a:extLst>
          </p:cNvPr>
          <p:cNvSpPr txBox="1"/>
          <p:nvPr/>
        </p:nvSpPr>
        <p:spPr>
          <a:xfrm>
            <a:off x="2518610" y="2133233"/>
            <a:ext cx="7154779" cy="4093428"/>
          </a:xfrm>
          <a:prstGeom prst="rect">
            <a:avLst/>
          </a:prstGeom>
          <a:noFill/>
        </p:spPr>
        <p:txBody>
          <a:bodyPr wrap="square" rtlCol="0">
            <a:spAutoFit/>
          </a:bodyPr>
          <a:lstStyle/>
          <a:p>
            <a:pPr algn="ctr"/>
            <a:r>
              <a:rPr lang="en-US" sz="3200" dirty="0">
                <a:solidFill>
                  <a:srgbClr val="16182C"/>
                </a:solidFill>
                <a:latin typeface="Century Gothic" panose="020B0502020202020204" pitchFamily="34" charset="0"/>
              </a:rPr>
              <a:t>Metacognition</a:t>
            </a:r>
          </a:p>
          <a:p>
            <a:pPr algn="ctr"/>
            <a:endParaRPr lang="en-US" sz="3200" dirty="0">
              <a:solidFill>
                <a:srgbClr val="16182C"/>
              </a:solidFill>
              <a:latin typeface="Century Gothic" panose="020B0502020202020204" pitchFamily="34" charset="0"/>
            </a:endParaRPr>
          </a:p>
          <a:p>
            <a:pPr algn="ctr"/>
            <a:r>
              <a:rPr lang="en-US" sz="2400" b="0" i="0" dirty="0">
                <a:solidFill>
                  <a:srgbClr val="0A323E"/>
                </a:solidFill>
                <a:effectLst/>
                <a:latin typeface="Century Gothic" panose="020B0502020202020204" pitchFamily="34" charset="0"/>
              </a:rPr>
              <a:t>Knowing about and controlling your own thinking to learn better.</a:t>
            </a:r>
          </a:p>
          <a:p>
            <a:pPr algn="ctr"/>
            <a:endParaRPr lang="en-US" sz="2400" dirty="0">
              <a:solidFill>
                <a:srgbClr val="0A323E"/>
              </a:solidFill>
              <a:latin typeface="Century Gothic" panose="020B0502020202020204" pitchFamily="34" charset="0"/>
            </a:endParaRPr>
          </a:p>
          <a:p>
            <a:pPr algn="ctr"/>
            <a:r>
              <a:rPr lang="en-US" sz="2400" b="0" i="0" dirty="0">
                <a:solidFill>
                  <a:srgbClr val="0A323E"/>
                </a:solidFill>
                <a:effectLst/>
                <a:latin typeface="Century Gothic" panose="020B0502020202020204" pitchFamily="34" charset="0"/>
              </a:rPr>
              <a:t>Metacognition matters for learning because it helps you understand how you learn best and lets you adjust your strategies to improve your learning outcomes.</a:t>
            </a:r>
            <a:endParaRPr lang="en-US" sz="2400" dirty="0">
              <a:solidFill>
                <a:srgbClr val="0A323E"/>
              </a:solidFill>
              <a:latin typeface="Century Gothic" panose="020B0502020202020204" pitchFamily="34" charset="0"/>
              <a:ea typeface="Baskerville" panose="02020502070401020303" pitchFamily="18" charset="0"/>
            </a:endParaRPr>
          </a:p>
          <a:p>
            <a:pPr algn="ctr"/>
            <a:endParaRPr lang="en-US" sz="2800" dirty="0">
              <a:solidFill>
                <a:srgbClr val="0A323E"/>
              </a:solidFill>
              <a:latin typeface="Century Gothic" panose="020B0502020202020204" pitchFamily="34" charset="0"/>
            </a:endParaRPr>
          </a:p>
        </p:txBody>
      </p:sp>
    </p:spTree>
    <p:extLst>
      <p:ext uri="{BB962C8B-B14F-4D97-AF65-F5344CB8AC3E}">
        <p14:creationId xmlns:p14="http://schemas.microsoft.com/office/powerpoint/2010/main" val="237114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A2679F-4DD2-B8A5-4AC3-18A98E9450AD}"/>
              </a:ext>
            </a:extLst>
          </p:cNvPr>
          <p:cNvSpPr txBox="1"/>
          <p:nvPr/>
        </p:nvSpPr>
        <p:spPr>
          <a:xfrm>
            <a:off x="365759" y="1600981"/>
            <a:ext cx="5183703" cy="4247317"/>
          </a:xfrm>
          <a:prstGeom prst="rect">
            <a:avLst/>
          </a:prstGeom>
          <a:noFill/>
        </p:spPr>
        <p:txBody>
          <a:bodyPr wrap="square" rtlCol="0">
            <a:spAutoFit/>
          </a:bodyPr>
          <a:lstStyle/>
          <a:p>
            <a:pPr marL="342900" indent="-342900">
              <a:buFont typeface="+mj-lt"/>
              <a:buAutoNum type="arabicPeriod"/>
            </a:pPr>
            <a:r>
              <a:rPr lang="en-US" dirty="0">
                <a:latin typeface="Century Gothic" panose="020B0502020202020204" pitchFamily="34" charset="0"/>
              </a:rPr>
              <a:t>When faced with a new or unfamiliar task, I: </a:t>
            </a:r>
          </a:p>
          <a:p>
            <a:pPr lvl="1"/>
            <a:r>
              <a:rPr lang="en-US" dirty="0">
                <a:latin typeface="Century Gothic" panose="020B0502020202020204" pitchFamily="34" charset="0"/>
              </a:rPr>
              <a:t>[ ] Prefer sticking to familiar methods and approaches.</a:t>
            </a:r>
          </a:p>
          <a:p>
            <a:pPr lvl="1"/>
            <a:r>
              <a:rPr lang="en-US" dirty="0">
                <a:latin typeface="Century Gothic" panose="020B0502020202020204" pitchFamily="34" charset="0"/>
              </a:rPr>
              <a:t>[ ] Am willing to try new strategies or perspectives.</a:t>
            </a:r>
          </a:p>
          <a:p>
            <a:pPr lvl="1"/>
            <a:r>
              <a:rPr lang="en-US" dirty="0">
                <a:latin typeface="Century Gothic" panose="020B0502020202020204" pitchFamily="34" charset="0"/>
              </a:rPr>
              <a:t>[ ] Actively seek out different ways to approach the task.</a:t>
            </a:r>
          </a:p>
          <a:p>
            <a:endParaRPr lang="en-US" dirty="0">
              <a:latin typeface="Century Gothic" panose="020B0502020202020204" pitchFamily="34" charset="0"/>
            </a:endParaRPr>
          </a:p>
          <a:p>
            <a:pPr marL="342900" indent="-342900">
              <a:buFont typeface="+mj-lt"/>
              <a:buAutoNum type="arabicPeriod" startAt="2"/>
            </a:pPr>
            <a:r>
              <a:rPr lang="en-US" dirty="0">
                <a:latin typeface="Century Gothic" panose="020B0502020202020204" pitchFamily="34" charset="0"/>
              </a:rPr>
              <a:t>I enjoy exploring different viewpoints and considering alternative solutions. </a:t>
            </a:r>
          </a:p>
          <a:p>
            <a:pPr lvl="1"/>
            <a:r>
              <a:rPr lang="en-US" dirty="0">
                <a:latin typeface="Century Gothic" panose="020B0502020202020204" pitchFamily="34" charset="0"/>
              </a:rPr>
              <a:t>[ ] Rarely or never.</a:t>
            </a:r>
          </a:p>
          <a:p>
            <a:pPr lvl="1"/>
            <a:r>
              <a:rPr lang="en-US" dirty="0">
                <a:latin typeface="Century Gothic" panose="020B0502020202020204" pitchFamily="34" charset="0"/>
              </a:rPr>
              <a:t>[ ] Sometimes.</a:t>
            </a:r>
          </a:p>
          <a:p>
            <a:pPr lvl="1"/>
            <a:r>
              <a:rPr lang="en-US" dirty="0">
                <a:latin typeface="Century Gothic" panose="020B0502020202020204" pitchFamily="34" charset="0"/>
              </a:rPr>
              <a:t>[ ] Often or always.</a:t>
            </a:r>
          </a:p>
          <a:p>
            <a:pPr algn="ctr"/>
            <a:endParaRPr lang="en-US" dirty="0"/>
          </a:p>
        </p:txBody>
      </p:sp>
      <p:sp>
        <p:nvSpPr>
          <p:cNvPr id="3" name="Rectangle 2">
            <a:extLst>
              <a:ext uri="{FF2B5EF4-FFF2-40B4-BE49-F238E27FC236}">
                <a16:creationId xmlns:a16="http://schemas.microsoft.com/office/drawing/2014/main" id="{770BC93A-EFD8-3EED-FC07-F0FDE08DDCE5}"/>
              </a:ext>
            </a:extLst>
          </p:cNvPr>
          <p:cNvSpPr/>
          <p:nvPr/>
        </p:nvSpPr>
        <p:spPr>
          <a:xfrm rot="5400000">
            <a:off x="1894751" y="-1894751"/>
            <a:ext cx="882869" cy="4672371"/>
          </a:xfrm>
          <a:custGeom>
            <a:avLst/>
            <a:gdLst>
              <a:gd name="connsiteX0" fmla="*/ 0 w 882869"/>
              <a:gd name="connsiteY0" fmla="*/ 0 h 4672371"/>
              <a:gd name="connsiteX1" fmla="*/ 423777 w 882869"/>
              <a:gd name="connsiteY1" fmla="*/ 0 h 4672371"/>
              <a:gd name="connsiteX2" fmla="*/ 882869 w 882869"/>
              <a:gd name="connsiteY2" fmla="*/ 0 h 4672371"/>
              <a:gd name="connsiteX3" fmla="*/ 882869 w 882869"/>
              <a:gd name="connsiteY3" fmla="*/ 620758 h 4672371"/>
              <a:gd name="connsiteX4" fmla="*/ 882869 w 882869"/>
              <a:gd name="connsiteY4" fmla="*/ 1288239 h 4672371"/>
              <a:gd name="connsiteX5" fmla="*/ 882869 w 882869"/>
              <a:gd name="connsiteY5" fmla="*/ 1815550 h 4672371"/>
              <a:gd name="connsiteX6" fmla="*/ 882869 w 882869"/>
              <a:gd name="connsiteY6" fmla="*/ 2342860 h 4672371"/>
              <a:gd name="connsiteX7" fmla="*/ 882869 w 882869"/>
              <a:gd name="connsiteY7" fmla="*/ 3010342 h 4672371"/>
              <a:gd name="connsiteX8" fmla="*/ 882869 w 882869"/>
              <a:gd name="connsiteY8" fmla="*/ 3584376 h 4672371"/>
              <a:gd name="connsiteX9" fmla="*/ 882869 w 882869"/>
              <a:gd name="connsiteY9" fmla="*/ 4672371 h 4672371"/>
              <a:gd name="connsiteX10" fmla="*/ 459092 w 882869"/>
              <a:gd name="connsiteY10" fmla="*/ 4672371 h 4672371"/>
              <a:gd name="connsiteX11" fmla="*/ 0 w 882869"/>
              <a:gd name="connsiteY11" fmla="*/ 4672371 h 4672371"/>
              <a:gd name="connsiteX12" fmla="*/ 0 w 882869"/>
              <a:gd name="connsiteY12" fmla="*/ 3958166 h 4672371"/>
              <a:gd name="connsiteX13" fmla="*/ 0 w 882869"/>
              <a:gd name="connsiteY13" fmla="*/ 3337408 h 4672371"/>
              <a:gd name="connsiteX14" fmla="*/ 0 w 882869"/>
              <a:gd name="connsiteY14" fmla="*/ 2669926 h 4672371"/>
              <a:gd name="connsiteX15" fmla="*/ 0 w 882869"/>
              <a:gd name="connsiteY15" fmla="*/ 1908997 h 4672371"/>
              <a:gd name="connsiteX16" fmla="*/ 0 w 882869"/>
              <a:gd name="connsiteY16" fmla="*/ 1334963 h 4672371"/>
              <a:gd name="connsiteX17" fmla="*/ 0 w 882869"/>
              <a:gd name="connsiteY17" fmla="*/ 620758 h 4672371"/>
              <a:gd name="connsiteX18" fmla="*/ 0 w 882869"/>
              <a:gd name="connsiteY18" fmla="*/ 0 h 467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2869" h="4672371" fill="none" extrusionOk="0">
                <a:moveTo>
                  <a:pt x="0" y="0"/>
                </a:moveTo>
                <a:cubicBezTo>
                  <a:pt x="141124" y="-17712"/>
                  <a:pt x="289378" y="3406"/>
                  <a:pt x="423777" y="0"/>
                </a:cubicBezTo>
                <a:cubicBezTo>
                  <a:pt x="558176" y="-3406"/>
                  <a:pt x="746007" y="10119"/>
                  <a:pt x="882869" y="0"/>
                </a:cubicBezTo>
                <a:cubicBezTo>
                  <a:pt x="870216" y="158000"/>
                  <a:pt x="861445" y="471793"/>
                  <a:pt x="882869" y="620758"/>
                </a:cubicBezTo>
                <a:cubicBezTo>
                  <a:pt x="904293" y="769723"/>
                  <a:pt x="857382" y="1091241"/>
                  <a:pt x="882869" y="1288239"/>
                </a:cubicBezTo>
                <a:cubicBezTo>
                  <a:pt x="908356" y="1485237"/>
                  <a:pt x="858180" y="1616433"/>
                  <a:pt x="882869" y="1815550"/>
                </a:cubicBezTo>
                <a:cubicBezTo>
                  <a:pt x="907558" y="2014667"/>
                  <a:pt x="879295" y="2123694"/>
                  <a:pt x="882869" y="2342860"/>
                </a:cubicBezTo>
                <a:cubicBezTo>
                  <a:pt x="886444" y="2562026"/>
                  <a:pt x="861129" y="2693772"/>
                  <a:pt x="882869" y="3010342"/>
                </a:cubicBezTo>
                <a:cubicBezTo>
                  <a:pt x="904609" y="3326912"/>
                  <a:pt x="897949" y="3299819"/>
                  <a:pt x="882869" y="3584376"/>
                </a:cubicBezTo>
                <a:cubicBezTo>
                  <a:pt x="867789" y="3868933"/>
                  <a:pt x="839158" y="4355412"/>
                  <a:pt x="882869" y="4672371"/>
                </a:cubicBezTo>
                <a:cubicBezTo>
                  <a:pt x="691742" y="4659316"/>
                  <a:pt x="624004" y="4674097"/>
                  <a:pt x="459092" y="4672371"/>
                </a:cubicBezTo>
                <a:cubicBezTo>
                  <a:pt x="294180" y="4670645"/>
                  <a:pt x="199029" y="4668471"/>
                  <a:pt x="0" y="4672371"/>
                </a:cubicBezTo>
                <a:cubicBezTo>
                  <a:pt x="16176" y="4347595"/>
                  <a:pt x="-34682" y="4163445"/>
                  <a:pt x="0" y="3958166"/>
                </a:cubicBezTo>
                <a:cubicBezTo>
                  <a:pt x="34682" y="3752888"/>
                  <a:pt x="-16273" y="3466655"/>
                  <a:pt x="0" y="3337408"/>
                </a:cubicBezTo>
                <a:cubicBezTo>
                  <a:pt x="16273" y="3208161"/>
                  <a:pt x="26560" y="2805530"/>
                  <a:pt x="0" y="2669926"/>
                </a:cubicBezTo>
                <a:cubicBezTo>
                  <a:pt x="-26560" y="2534322"/>
                  <a:pt x="24183" y="2111710"/>
                  <a:pt x="0" y="1908997"/>
                </a:cubicBezTo>
                <a:cubicBezTo>
                  <a:pt x="-24183" y="1706284"/>
                  <a:pt x="20968" y="1471229"/>
                  <a:pt x="0" y="1334963"/>
                </a:cubicBezTo>
                <a:cubicBezTo>
                  <a:pt x="-20968" y="1198697"/>
                  <a:pt x="-10579" y="815702"/>
                  <a:pt x="0" y="620758"/>
                </a:cubicBezTo>
                <a:cubicBezTo>
                  <a:pt x="10579" y="425815"/>
                  <a:pt x="27284" y="186313"/>
                  <a:pt x="0" y="0"/>
                </a:cubicBezTo>
                <a:close/>
              </a:path>
              <a:path w="882869" h="4672371" stroke="0" extrusionOk="0">
                <a:moveTo>
                  <a:pt x="0" y="0"/>
                </a:moveTo>
                <a:cubicBezTo>
                  <a:pt x="103327" y="-16054"/>
                  <a:pt x="300582" y="8929"/>
                  <a:pt x="432606" y="0"/>
                </a:cubicBezTo>
                <a:cubicBezTo>
                  <a:pt x="564630" y="-8929"/>
                  <a:pt x="667970" y="108"/>
                  <a:pt x="882869" y="0"/>
                </a:cubicBezTo>
                <a:cubicBezTo>
                  <a:pt x="845228" y="252197"/>
                  <a:pt x="882659" y="505483"/>
                  <a:pt x="882869" y="760929"/>
                </a:cubicBezTo>
                <a:cubicBezTo>
                  <a:pt x="883079" y="1016375"/>
                  <a:pt x="852931" y="1197767"/>
                  <a:pt x="882869" y="1428411"/>
                </a:cubicBezTo>
                <a:cubicBezTo>
                  <a:pt x="912807" y="1659055"/>
                  <a:pt x="869981" y="1867185"/>
                  <a:pt x="882869" y="2002445"/>
                </a:cubicBezTo>
                <a:cubicBezTo>
                  <a:pt x="895757" y="2137705"/>
                  <a:pt x="882339" y="2429859"/>
                  <a:pt x="882869" y="2576479"/>
                </a:cubicBezTo>
                <a:cubicBezTo>
                  <a:pt x="883399" y="2723099"/>
                  <a:pt x="865244" y="2914478"/>
                  <a:pt x="882869" y="3243960"/>
                </a:cubicBezTo>
                <a:cubicBezTo>
                  <a:pt x="900494" y="3573442"/>
                  <a:pt x="910972" y="3768916"/>
                  <a:pt x="882869" y="3911442"/>
                </a:cubicBezTo>
                <a:cubicBezTo>
                  <a:pt x="854766" y="4053968"/>
                  <a:pt x="904927" y="4322140"/>
                  <a:pt x="882869" y="4672371"/>
                </a:cubicBezTo>
                <a:cubicBezTo>
                  <a:pt x="761927" y="4668643"/>
                  <a:pt x="574719" y="4683380"/>
                  <a:pt x="459092" y="4672371"/>
                </a:cubicBezTo>
                <a:cubicBezTo>
                  <a:pt x="343465" y="4661362"/>
                  <a:pt x="134023" y="4668626"/>
                  <a:pt x="0" y="4672371"/>
                </a:cubicBezTo>
                <a:cubicBezTo>
                  <a:pt x="21859" y="4428201"/>
                  <a:pt x="-19371" y="4206040"/>
                  <a:pt x="0" y="4051613"/>
                </a:cubicBezTo>
                <a:cubicBezTo>
                  <a:pt x="19371" y="3897186"/>
                  <a:pt x="-26857" y="3691595"/>
                  <a:pt x="0" y="3430855"/>
                </a:cubicBezTo>
                <a:cubicBezTo>
                  <a:pt x="26857" y="3170115"/>
                  <a:pt x="-19539" y="2946614"/>
                  <a:pt x="0" y="2669926"/>
                </a:cubicBezTo>
                <a:cubicBezTo>
                  <a:pt x="19539" y="2393238"/>
                  <a:pt x="-1187" y="2077706"/>
                  <a:pt x="0" y="1908997"/>
                </a:cubicBezTo>
                <a:cubicBezTo>
                  <a:pt x="1187" y="1740288"/>
                  <a:pt x="30130" y="1407385"/>
                  <a:pt x="0" y="1241516"/>
                </a:cubicBezTo>
                <a:cubicBezTo>
                  <a:pt x="-30130" y="1075647"/>
                  <a:pt x="-25408" y="821960"/>
                  <a:pt x="0" y="620758"/>
                </a:cubicBezTo>
                <a:cubicBezTo>
                  <a:pt x="25408" y="419556"/>
                  <a:pt x="3988" y="153101"/>
                  <a:pt x="0" y="0"/>
                </a:cubicBezTo>
                <a:close/>
              </a:path>
            </a:pathLst>
          </a:custGeom>
          <a:solidFill>
            <a:srgbClr val="C5E1E0"/>
          </a:solidFill>
          <a:ln>
            <a:solidFill>
              <a:srgbClr val="E4E6E8"/>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83E75C5-DCFE-EE0B-F361-9D9C2639BFD6}"/>
              </a:ext>
            </a:extLst>
          </p:cNvPr>
          <p:cNvSpPr/>
          <p:nvPr/>
        </p:nvSpPr>
        <p:spPr>
          <a:xfrm rot="5400000">
            <a:off x="2446472" y="-2093997"/>
            <a:ext cx="656518" cy="5549462"/>
          </a:xfrm>
          <a:prstGeom prst="rect">
            <a:avLst/>
          </a:prstGeom>
          <a:solidFill>
            <a:srgbClr val="E4E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ABB3EA9-4B60-60A0-A980-50BD1613DBE9}"/>
              </a:ext>
            </a:extLst>
          </p:cNvPr>
          <p:cNvSpPr txBox="1"/>
          <p:nvPr/>
        </p:nvSpPr>
        <p:spPr>
          <a:xfrm>
            <a:off x="-1000117" y="591988"/>
            <a:ext cx="77576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8687F"/>
                </a:solidFill>
                <a:effectLst/>
                <a:uLnTx/>
                <a:uFillTx/>
                <a:latin typeface="Baskerville" panose="02020502070401020303" pitchFamily="18" charset="0"/>
                <a:ea typeface="Baskerville" panose="02020502070401020303" pitchFamily="18" charset="0"/>
                <a:cs typeface="+mn-cs"/>
              </a:rPr>
              <a:t> Self-Assessment</a:t>
            </a:r>
          </a:p>
        </p:txBody>
      </p:sp>
      <p:sp>
        <p:nvSpPr>
          <p:cNvPr id="8" name="TextBox 7">
            <a:extLst>
              <a:ext uri="{FF2B5EF4-FFF2-40B4-BE49-F238E27FC236}">
                <a16:creationId xmlns:a16="http://schemas.microsoft.com/office/drawing/2014/main" id="{EB203230-FE0F-2DD2-DA5A-FB31F8C731A3}"/>
              </a:ext>
            </a:extLst>
          </p:cNvPr>
          <p:cNvSpPr txBox="1"/>
          <p:nvPr/>
        </p:nvSpPr>
        <p:spPr>
          <a:xfrm>
            <a:off x="6096000" y="612844"/>
            <a:ext cx="5183703" cy="5632311"/>
          </a:xfrm>
          <a:prstGeom prst="rect">
            <a:avLst/>
          </a:prstGeom>
          <a:noFill/>
        </p:spPr>
        <p:txBody>
          <a:bodyPr wrap="square" rtlCol="0">
            <a:spAutoFit/>
          </a:bodyPr>
          <a:lstStyle/>
          <a:p>
            <a:pPr marL="342900" indent="-342900">
              <a:buFont typeface="+mj-lt"/>
              <a:buAutoNum type="arabicPeriod" startAt="3"/>
            </a:pPr>
            <a:r>
              <a:rPr lang="en-US" dirty="0">
                <a:latin typeface="Century Gothic" panose="020B0502020202020204" pitchFamily="34" charset="0"/>
              </a:rPr>
              <a:t>I can easily adapt to changes in plans or unexpected situations. </a:t>
            </a:r>
          </a:p>
          <a:p>
            <a:pPr lvl="1"/>
            <a:r>
              <a:rPr lang="en-US" dirty="0">
                <a:latin typeface="Century Gothic" panose="020B0502020202020204" pitchFamily="34" charset="0"/>
              </a:rPr>
              <a:t>[ ] Rarely or never.</a:t>
            </a:r>
          </a:p>
          <a:p>
            <a:pPr lvl="1"/>
            <a:r>
              <a:rPr lang="en-US" dirty="0">
                <a:latin typeface="Century Gothic" panose="020B0502020202020204" pitchFamily="34" charset="0"/>
              </a:rPr>
              <a:t>[ ] Sometimes.</a:t>
            </a:r>
          </a:p>
          <a:p>
            <a:pPr lvl="1"/>
            <a:r>
              <a:rPr lang="en-US" dirty="0">
                <a:latin typeface="Century Gothic" panose="020B0502020202020204" pitchFamily="34" charset="0"/>
              </a:rPr>
              <a:t>[ ] Often or always.</a:t>
            </a:r>
          </a:p>
          <a:p>
            <a:pPr lvl="1"/>
            <a:endParaRPr lang="en-US" dirty="0">
              <a:latin typeface="Century Gothic" panose="020B0502020202020204" pitchFamily="34" charset="0"/>
            </a:endParaRPr>
          </a:p>
          <a:p>
            <a:pPr marL="342900" indent="-342900">
              <a:buFont typeface="+mj-lt"/>
              <a:buAutoNum type="arabicPeriod" startAt="4"/>
            </a:pPr>
            <a:r>
              <a:rPr lang="en-US" dirty="0">
                <a:latin typeface="Century Gothic" panose="020B0502020202020204" pitchFamily="34" charset="0"/>
              </a:rPr>
              <a:t>I am open to feedback and willing to modify my opinions or beliefs based on new information. </a:t>
            </a:r>
          </a:p>
          <a:p>
            <a:pPr lvl="1"/>
            <a:r>
              <a:rPr lang="en-US" dirty="0">
                <a:latin typeface="Century Gothic" panose="020B0502020202020204" pitchFamily="34" charset="0"/>
              </a:rPr>
              <a:t>[ ] Rarely or never.</a:t>
            </a:r>
          </a:p>
          <a:p>
            <a:pPr lvl="1"/>
            <a:r>
              <a:rPr lang="en-US" dirty="0">
                <a:latin typeface="Century Gothic" panose="020B0502020202020204" pitchFamily="34" charset="0"/>
              </a:rPr>
              <a:t>[ ] Sometimes.</a:t>
            </a:r>
          </a:p>
          <a:p>
            <a:pPr lvl="1"/>
            <a:r>
              <a:rPr lang="en-US" dirty="0">
                <a:latin typeface="Century Gothic" panose="020B0502020202020204" pitchFamily="34" charset="0"/>
              </a:rPr>
              <a:t>[ ] Often or always.</a:t>
            </a:r>
          </a:p>
          <a:p>
            <a:pPr lvl="1"/>
            <a:endParaRPr lang="en-US" dirty="0">
              <a:latin typeface="Century Gothic" panose="020B0502020202020204" pitchFamily="34" charset="0"/>
            </a:endParaRPr>
          </a:p>
          <a:p>
            <a:pPr marL="342900" indent="-342900">
              <a:buFont typeface="+mj-lt"/>
              <a:buAutoNum type="arabicPeriod" startAt="5"/>
            </a:pPr>
            <a:r>
              <a:rPr lang="en-US" dirty="0">
                <a:latin typeface="Century Gothic" panose="020B0502020202020204" pitchFamily="34" charset="0"/>
              </a:rPr>
              <a:t>I find it easy to switch between different tasks or topics without feeling overwhelmed. </a:t>
            </a:r>
          </a:p>
          <a:p>
            <a:pPr lvl="1"/>
            <a:r>
              <a:rPr lang="en-US" dirty="0">
                <a:latin typeface="Century Gothic" panose="020B0502020202020204" pitchFamily="34" charset="0"/>
              </a:rPr>
              <a:t>[ ] Rarely or never.</a:t>
            </a:r>
          </a:p>
          <a:p>
            <a:pPr lvl="1"/>
            <a:r>
              <a:rPr lang="en-US" dirty="0">
                <a:latin typeface="Century Gothic" panose="020B0502020202020204" pitchFamily="34" charset="0"/>
              </a:rPr>
              <a:t>[ ] Sometimes.</a:t>
            </a:r>
          </a:p>
          <a:p>
            <a:pPr lvl="1"/>
            <a:r>
              <a:rPr lang="en-US" dirty="0">
                <a:latin typeface="Century Gothic" panose="020B0502020202020204" pitchFamily="34" charset="0"/>
              </a:rPr>
              <a:t>[ ] Often or always.</a:t>
            </a:r>
          </a:p>
          <a:p>
            <a:endParaRPr lang="en-US" dirty="0">
              <a:latin typeface="Century Gothic" panose="020B0502020202020204" pitchFamily="34" charset="0"/>
            </a:endParaRPr>
          </a:p>
        </p:txBody>
      </p:sp>
    </p:spTree>
    <p:extLst>
      <p:ext uri="{BB962C8B-B14F-4D97-AF65-F5344CB8AC3E}">
        <p14:creationId xmlns:p14="http://schemas.microsoft.com/office/powerpoint/2010/main" val="1025996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190901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2925296" y="631339"/>
            <a:ext cx="6341416"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Things to Keep in Mind</a:t>
            </a:r>
          </a:p>
        </p:txBody>
      </p:sp>
      <p:sp>
        <p:nvSpPr>
          <p:cNvPr id="6" name="TextBox 5">
            <a:extLst>
              <a:ext uri="{FF2B5EF4-FFF2-40B4-BE49-F238E27FC236}">
                <a16:creationId xmlns:a16="http://schemas.microsoft.com/office/drawing/2014/main" id="{2A2C7A7D-43AE-50E1-68B4-107981C50FEC}"/>
              </a:ext>
            </a:extLst>
          </p:cNvPr>
          <p:cNvSpPr txBox="1"/>
          <p:nvPr/>
        </p:nvSpPr>
        <p:spPr>
          <a:xfrm>
            <a:off x="2286000" y="2219507"/>
            <a:ext cx="7620000" cy="3662541"/>
          </a:xfrm>
          <a:prstGeom prst="rect">
            <a:avLst/>
          </a:prstGeom>
          <a:noFill/>
        </p:spPr>
        <p:txBody>
          <a:bodyPr wrap="square" rtlCol="0">
            <a:spAutoFit/>
          </a:bodyPr>
          <a:lstStyle/>
          <a:p>
            <a:pPr algn="ctr"/>
            <a:r>
              <a:rPr lang="en-US" sz="3200" dirty="0">
                <a:solidFill>
                  <a:srgbClr val="16182C"/>
                </a:solidFill>
                <a:latin typeface="Century Gothic" panose="020B0502020202020204" pitchFamily="34" charset="0"/>
              </a:rPr>
              <a:t>The Testing Effect</a:t>
            </a:r>
          </a:p>
          <a:p>
            <a:pPr algn="ctr"/>
            <a:endParaRPr lang="en-US" sz="3200" dirty="0">
              <a:solidFill>
                <a:srgbClr val="16182C"/>
              </a:solidFill>
              <a:latin typeface="Century Gothic" panose="020B0502020202020204" pitchFamily="34" charset="0"/>
            </a:endParaRPr>
          </a:p>
          <a:p>
            <a:pPr algn="ctr"/>
            <a:r>
              <a:rPr lang="en-US" sz="2400" dirty="0">
                <a:solidFill>
                  <a:srgbClr val="0A323E"/>
                </a:solidFill>
                <a:latin typeface="Century Gothic" panose="020B0502020202020204" pitchFamily="34" charset="0"/>
                <a:ea typeface="Baskerville" panose="02020502070401020303" pitchFamily="18" charset="0"/>
              </a:rPr>
              <a:t>Periodic quizzing has proven to increase recall of material better than reviewing or rereading.</a:t>
            </a:r>
          </a:p>
          <a:p>
            <a:pPr algn="ctr"/>
            <a:endParaRPr lang="en-US" sz="2400" dirty="0">
              <a:solidFill>
                <a:srgbClr val="0A323E"/>
              </a:solidFill>
              <a:latin typeface="Century Gothic" panose="020B0502020202020204" pitchFamily="34" charset="0"/>
              <a:ea typeface="Baskerville" panose="02020502070401020303" pitchFamily="18" charset="0"/>
            </a:endParaRPr>
          </a:p>
          <a:p>
            <a:pPr algn="ctr"/>
            <a:r>
              <a:rPr lang="en-US" sz="2400" dirty="0">
                <a:solidFill>
                  <a:srgbClr val="0A323E"/>
                </a:solidFill>
                <a:latin typeface="Century Gothic" panose="020B0502020202020204" pitchFamily="34" charset="0"/>
                <a:ea typeface="Baskerville" panose="02020502070401020303" pitchFamily="18" charset="0"/>
              </a:rPr>
              <a:t>The effort of retrieving information helps us remember better. Rereading can give us the false impression that we know the material, but we cannot actually recall it from memory.</a:t>
            </a:r>
          </a:p>
        </p:txBody>
      </p:sp>
    </p:spTree>
    <p:extLst>
      <p:ext uri="{BB962C8B-B14F-4D97-AF65-F5344CB8AC3E}">
        <p14:creationId xmlns:p14="http://schemas.microsoft.com/office/powerpoint/2010/main" val="1481365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190901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2925296" y="631339"/>
            <a:ext cx="6341416"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Things to Keep in Mind</a:t>
            </a:r>
          </a:p>
        </p:txBody>
      </p:sp>
      <p:sp>
        <p:nvSpPr>
          <p:cNvPr id="6" name="TextBox 5">
            <a:extLst>
              <a:ext uri="{FF2B5EF4-FFF2-40B4-BE49-F238E27FC236}">
                <a16:creationId xmlns:a16="http://schemas.microsoft.com/office/drawing/2014/main" id="{2A2C7A7D-43AE-50E1-68B4-107981C50FEC}"/>
              </a:ext>
            </a:extLst>
          </p:cNvPr>
          <p:cNvSpPr txBox="1"/>
          <p:nvPr/>
        </p:nvSpPr>
        <p:spPr>
          <a:xfrm>
            <a:off x="3135598" y="2091616"/>
            <a:ext cx="5920803" cy="584775"/>
          </a:xfrm>
          <a:prstGeom prst="rect">
            <a:avLst/>
          </a:prstGeom>
          <a:noFill/>
        </p:spPr>
        <p:txBody>
          <a:bodyPr wrap="square" rtlCol="0">
            <a:spAutoFit/>
          </a:bodyPr>
          <a:lstStyle/>
          <a:p>
            <a:pPr algn="ctr"/>
            <a:r>
              <a:rPr lang="en-US" sz="3200" dirty="0">
                <a:solidFill>
                  <a:srgbClr val="16182C"/>
                </a:solidFill>
                <a:latin typeface="Century Gothic" panose="020B0502020202020204" pitchFamily="34" charset="0"/>
              </a:rPr>
              <a:t>The Three Steps of Learning</a:t>
            </a:r>
          </a:p>
        </p:txBody>
      </p:sp>
      <p:sp>
        <p:nvSpPr>
          <p:cNvPr id="4" name="Rounded Rectangle 3">
            <a:extLst>
              <a:ext uri="{FF2B5EF4-FFF2-40B4-BE49-F238E27FC236}">
                <a16:creationId xmlns:a16="http://schemas.microsoft.com/office/drawing/2014/main" id="{7D6A9107-C3F3-3136-6FD2-D320E3EC126C}"/>
              </a:ext>
            </a:extLst>
          </p:cNvPr>
          <p:cNvSpPr/>
          <p:nvPr/>
        </p:nvSpPr>
        <p:spPr>
          <a:xfrm>
            <a:off x="1062116" y="2893952"/>
            <a:ext cx="2301983" cy="774700"/>
          </a:xfrm>
          <a:prstGeom prst="roundRect">
            <a:avLst/>
          </a:prstGeom>
          <a:solidFill>
            <a:srgbClr val="C57C7D">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B43A6461-9E42-9225-55E9-5B2B66CDEE71}"/>
              </a:ext>
            </a:extLst>
          </p:cNvPr>
          <p:cNvSpPr/>
          <p:nvPr/>
        </p:nvSpPr>
        <p:spPr>
          <a:xfrm>
            <a:off x="4719341" y="2893952"/>
            <a:ext cx="2753316" cy="774700"/>
          </a:xfrm>
          <a:prstGeom prst="roundRect">
            <a:avLst/>
          </a:prstGeom>
          <a:solidFill>
            <a:srgbClr val="C57C7D">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C682FA54-E79D-29C6-A4B7-F29D68225EC9}"/>
              </a:ext>
            </a:extLst>
          </p:cNvPr>
          <p:cNvSpPr/>
          <p:nvPr/>
        </p:nvSpPr>
        <p:spPr>
          <a:xfrm>
            <a:off x="8996727" y="2893236"/>
            <a:ext cx="2301983" cy="774700"/>
          </a:xfrm>
          <a:prstGeom prst="roundRect">
            <a:avLst/>
          </a:prstGeom>
          <a:solidFill>
            <a:srgbClr val="C57C7D">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FE7E0E8-320D-B734-3C3C-29160F1CC55F}"/>
              </a:ext>
            </a:extLst>
          </p:cNvPr>
          <p:cNvSpPr txBox="1"/>
          <p:nvPr/>
        </p:nvSpPr>
        <p:spPr>
          <a:xfrm>
            <a:off x="1286641" y="3049754"/>
            <a:ext cx="1860574" cy="461665"/>
          </a:xfrm>
          <a:prstGeom prst="rect">
            <a:avLst/>
          </a:prstGeom>
          <a:noFill/>
        </p:spPr>
        <p:txBody>
          <a:bodyPr wrap="square" rtlCol="0">
            <a:spAutoFit/>
          </a:bodyPr>
          <a:lstStyle/>
          <a:p>
            <a:pPr algn="ctr"/>
            <a:r>
              <a:rPr lang="en-US" sz="2400" dirty="0">
                <a:solidFill>
                  <a:srgbClr val="FFFFFF"/>
                </a:solidFill>
                <a:latin typeface="Century Gothic" panose="020B0502020202020204" pitchFamily="34" charset="0"/>
              </a:rPr>
              <a:t>Encoding</a:t>
            </a:r>
          </a:p>
        </p:txBody>
      </p:sp>
      <p:sp>
        <p:nvSpPr>
          <p:cNvPr id="10" name="TextBox 9">
            <a:extLst>
              <a:ext uri="{FF2B5EF4-FFF2-40B4-BE49-F238E27FC236}">
                <a16:creationId xmlns:a16="http://schemas.microsoft.com/office/drawing/2014/main" id="{2F9CBA54-9C0C-2DF2-935C-EE97E1A05497}"/>
              </a:ext>
            </a:extLst>
          </p:cNvPr>
          <p:cNvSpPr txBox="1"/>
          <p:nvPr/>
        </p:nvSpPr>
        <p:spPr>
          <a:xfrm>
            <a:off x="4719341" y="3049753"/>
            <a:ext cx="2710486" cy="461665"/>
          </a:xfrm>
          <a:prstGeom prst="rect">
            <a:avLst/>
          </a:prstGeom>
          <a:noFill/>
        </p:spPr>
        <p:txBody>
          <a:bodyPr wrap="square" rtlCol="0">
            <a:spAutoFit/>
          </a:bodyPr>
          <a:lstStyle/>
          <a:p>
            <a:pPr algn="ctr"/>
            <a:r>
              <a:rPr lang="en-US" sz="2400" dirty="0">
                <a:solidFill>
                  <a:srgbClr val="FFFFFF"/>
                </a:solidFill>
                <a:latin typeface="Century Gothic" panose="020B0502020202020204" pitchFamily="34" charset="0"/>
              </a:rPr>
              <a:t>Consolidation</a:t>
            </a:r>
          </a:p>
        </p:txBody>
      </p:sp>
      <p:sp>
        <p:nvSpPr>
          <p:cNvPr id="11" name="TextBox 10">
            <a:extLst>
              <a:ext uri="{FF2B5EF4-FFF2-40B4-BE49-F238E27FC236}">
                <a16:creationId xmlns:a16="http://schemas.microsoft.com/office/drawing/2014/main" id="{A18FF407-19F2-D22E-2122-5910E01B29C7}"/>
              </a:ext>
            </a:extLst>
          </p:cNvPr>
          <p:cNvSpPr txBox="1"/>
          <p:nvPr/>
        </p:nvSpPr>
        <p:spPr>
          <a:xfrm>
            <a:off x="9272446" y="3049751"/>
            <a:ext cx="1750544" cy="461665"/>
          </a:xfrm>
          <a:prstGeom prst="rect">
            <a:avLst/>
          </a:prstGeom>
          <a:noFill/>
        </p:spPr>
        <p:txBody>
          <a:bodyPr wrap="square" rtlCol="0">
            <a:spAutoFit/>
          </a:bodyPr>
          <a:lstStyle/>
          <a:p>
            <a:pPr algn="ctr"/>
            <a:r>
              <a:rPr lang="en-US" sz="2400" dirty="0">
                <a:solidFill>
                  <a:srgbClr val="FFFFFF"/>
                </a:solidFill>
                <a:latin typeface="Century Gothic" panose="020B0502020202020204" pitchFamily="34" charset="0"/>
              </a:rPr>
              <a:t>Retrieval</a:t>
            </a:r>
          </a:p>
        </p:txBody>
      </p:sp>
      <p:sp>
        <p:nvSpPr>
          <p:cNvPr id="12" name="TextBox 11">
            <a:extLst>
              <a:ext uri="{FF2B5EF4-FFF2-40B4-BE49-F238E27FC236}">
                <a16:creationId xmlns:a16="http://schemas.microsoft.com/office/drawing/2014/main" id="{68C7AB8A-60E5-0548-01B4-A02762A31824}"/>
              </a:ext>
            </a:extLst>
          </p:cNvPr>
          <p:cNvSpPr txBox="1"/>
          <p:nvPr/>
        </p:nvSpPr>
        <p:spPr>
          <a:xfrm>
            <a:off x="1062116" y="3746617"/>
            <a:ext cx="2301983" cy="2630848"/>
          </a:xfrm>
          <a:prstGeom prst="rect">
            <a:avLst/>
          </a:prstGeom>
          <a:noFill/>
        </p:spPr>
        <p:txBody>
          <a:bodyPr wrap="square" rtlCol="0">
            <a:spAutoFit/>
          </a:bodyPr>
          <a:lstStyle/>
          <a:p>
            <a:pPr algn="ctr">
              <a:lnSpc>
                <a:spcPct val="150000"/>
              </a:lnSpc>
            </a:pPr>
            <a:r>
              <a:rPr lang="en-US" sz="1600" dirty="0">
                <a:solidFill>
                  <a:srgbClr val="0A323E"/>
                </a:solidFill>
                <a:latin typeface="Century Gothic" panose="020B0502020202020204" pitchFamily="34" charset="0"/>
                <a:ea typeface="Baskerville" panose="02020502070401020303" pitchFamily="18" charset="0"/>
              </a:rPr>
              <a:t>The initial learning held in the short-term working memory before being understood and utilized in long-term memory</a:t>
            </a:r>
          </a:p>
        </p:txBody>
      </p:sp>
      <p:sp>
        <p:nvSpPr>
          <p:cNvPr id="13" name="TextBox 12">
            <a:extLst>
              <a:ext uri="{FF2B5EF4-FFF2-40B4-BE49-F238E27FC236}">
                <a16:creationId xmlns:a16="http://schemas.microsoft.com/office/drawing/2014/main" id="{44D246E2-AF46-4591-0046-F2FE883E7EF8}"/>
              </a:ext>
            </a:extLst>
          </p:cNvPr>
          <p:cNvSpPr txBox="1"/>
          <p:nvPr/>
        </p:nvSpPr>
        <p:spPr>
          <a:xfrm>
            <a:off x="4776177" y="3746617"/>
            <a:ext cx="2653650" cy="2630848"/>
          </a:xfrm>
          <a:prstGeom prst="rect">
            <a:avLst/>
          </a:prstGeom>
          <a:noFill/>
        </p:spPr>
        <p:txBody>
          <a:bodyPr wrap="square" rtlCol="0">
            <a:spAutoFit/>
          </a:bodyPr>
          <a:lstStyle/>
          <a:p>
            <a:pPr algn="ctr">
              <a:lnSpc>
                <a:spcPct val="150000"/>
              </a:lnSpc>
            </a:pPr>
            <a:r>
              <a:rPr lang="en-US" sz="1600" dirty="0">
                <a:solidFill>
                  <a:srgbClr val="0A323E"/>
                </a:solidFill>
                <a:latin typeface="Century Gothic" panose="020B0502020202020204" pitchFamily="34" charset="0"/>
                <a:ea typeface="Baskerville" panose="02020502070401020303" pitchFamily="18" charset="0"/>
              </a:rPr>
              <a:t>The reorganizing of memories to give them meaning and connection to past experiences already stored in long-term memory</a:t>
            </a:r>
          </a:p>
        </p:txBody>
      </p:sp>
      <p:sp>
        <p:nvSpPr>
          <p:cNvPr id="14" name="TextBox 13">
            <a:extLst>
              <a:ext uri="{FF2B5EF4-FFF2-40B4-BE49-F238E27FC236}">
                <a16:creationId xmlns:a16="http://schemas.microsoft.com/office/drawing/2014/main" id="{503FA259-5642-C98D-953F-36821B9BD334}"/>
              </a:ext>
            </a:extLst>
          </p:cNvPr>
          <p:cNvSpPr txBox="1"/>
          <p:nvPr/>
        </p:nvSpPr>
        <p:spPr>
          <a:xfrm>
            <a:off x="8996727" y="3765207"/>
            <a:ext cx="2301983" cy="1522853"/>
          </a:xfrm>
          <a:prstGeom prst="rect">
            <a:avLst/>
          </a:prstGeom>
          <a:noFill/>
        </p:spPr>
        <p:txBody>
          <a:bodyPr wrap="square" rtlCol="0">
            <a:spAutoFit/>
          </a:bodyPr>
          <a:lstStyle/>
          <a:p>
            <a:pPr algn="ctr">
              <a:lnSpc>
                <a:spcPct val="150000"/>
              </a:lnSpc>
            </a:pPr>
            <a:r>
              <a:rPr lang="en-US" sz="1600" dirty="0">
                <a:solidFill>
                  <a:srgbClr val="0A323E"/>
                </a:solidFill>
                <a:latin typeface="Century Gothic" panose="020B0502020202020204" pitchFamily="34" charset="0"/>
                <a:ea typeface="Baskerville" panose="02020502070401020303" pitchFamily="18" charset="0"/>
              </a:rPr>
              <a:t>The ability to pull learned memories and apply them when needed</a:t>
            </a:r>
          </a:p>
        </p:txBody>
      </p:sp>
      <p:cxnSp>
        <p:nvCxnSpPr>
          <p:cNvPr id="15" name="Straight Arrow Connector 14">
            <a:extLst>
              <a:ext uri="{FF2B5EF4-FFF2-40B4-BE49-F238E27FC236}">
                <a16:creationId xmlns:a16="http://schemas.microsoft.com/office/drawing/2014/main" id="{7EC840FD-9A7C-D67D-0A2A-044E2B816AE4}"/>
              </a:ext>
            </a:extLst>
          </p:cNvPr>
          <p:cNvCxnSpPr>
            <a:stCxn id="4" idx="3"/>
            <a:endCxn id="10" idx="1"/>
          </p:cNvCxnSpPr>
          <p:nvPr/>
        </p:nvCxnSpPr>
        <p:spPr>
          <a:xfrm flipV="1">
            <a:off x="3364099" y="3280586"/>
            <a:ext cx="1355242" cy="716"/>
          </a:xfrm>
          <a:prstGeom prst="straightConnector1">
            <a:avLst/>
          </a:prstGeom>
          <a:ln w="76200">
            <a:solidFill>
              <a:srgbClr val="C57C7D"/>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25278F4-A062-FDA4-7465-F2D67CF6E5EB}"/>
              </a:ext>
            </a:extLst>
          </p:cNvPr>
          <p:cNvCxnSpPr>
            <a:stCxn id="10" idx="3"/>
            <a:endCxn id="8" idx="1"/>
          </p:cNvCxnSpPr>
          <p:nvPr/>
        </p:nvCxnSpPr>
        <p:spPr>
          <a:xfrm>
            <a:off x="7429827" y="3280586"/>
            <a:ext cx="1566900" cy="0"/>
          </a:xfrm>
          <a:prstGeom prst="straightConnector1">
            <a:avLst/>
          </a:prstGeom>
          <a:ln w="76200">
            <a:solidFill>
              <a:srgbClr val="C57C7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549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190901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2925296" y="631339"/>
            <a:ext cx="6341416"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Things to Keep in Mind</a:t>
            </a:r>
          </a:p>
        </p:txBody>
      </p:sp>
      <p:sp>
        <p:nvSpPr>
          <p:cNvPr id="6" name="TextBox 5">
            <a:extLst>
              <a:ext uri="{FF2B5EF4-FFF2-40B4-BE49-F238E27FC236}">
                <a16:creationId xmlns:a16="http://schemas.microsoft.com/office/drawing/2014/main" id="{2A2C7A7D-43AE-50E1-68B4-107981C50FEC}"/>
              </a:ext>
            </a:extLst>
          </p:cNvPr>
          <p:cNvSpPr txBox="1"/>
          <p:nvPr/>
        </p:nvSpPr>
        <p:spPr>
          <a:xfrm>
            <a:off x="1427747" y="2388110"/>
            <a:ext cx="9336505" cy="3838551"/>
          </a:xfrm>
          <a:prstGeom prst="rect">
            <a:avLst/>
          </a:prstGeom>
          <a:noFill/>
        </p:spPr>
        <p:txBody>
          <a:bodyPr wrap="square" rtlCol="0">
            <a:spAutoFit/>
          </a:bodyPr>
          <a:lstStyle/>
          <a:p>
            <a:pPr algn="ctr"/>
            <a:r>
              <a:rPr lang="en-US" sz="3200" dirty="0">
                <a:solidFill>
                  <a:srgbClr val="16182C"/>
                </a:solidFill>
                <a:latin typeface="Century Gothic" panose="020B0502020202020204" pitchFamily="34" charset="0"/>
              </a:rPr>
              <a:t>SMART Goals</a:t>
            </a:r>
          </a:p>
          <a:p>
            <a:pPr algn="ctr">
              <a:lnSpc>
                <a:spcPct val="150000"/>
              </a:lnSpc>
            </a:pPr>
            <a:r>
              <a:rPr lang="en-US" sz="2400" dirty="0">
                <a:solidFill>
                  <a:srgbClr val="16182C"/>
                </a:solidFill>
                <a:latin typeface="Century Gothic" panose="020B0502020202020204" pitchFamily="34" charset="0"/>
              </a:rPr>
              <a:t>are specific, measurable, attainable, realistic, and timely. </a:t>
            </a:r>
          </a:p>
          <a:p>
            <a:pPr algn="ctr">
              <a:lnSpc>
                <a:spcPct val="150000"/>
              </a:lnSpc>
            </a:pPr>
            <a:r>
              <a:rPr lang="en-US" sz="2400" b="1" dirty="0">
                <a:solidFill>
                  <a:srgbClr val="16182C"/>
                </a:solidFill>
                <a:latin typeface="Century Gothic" panose="020B0502020202020204" pitchFamily="34" charset="0"/>
              </a:rPr>
              <a:t>Examples:</a:t>
            </a:r>
          </a:p>
          <a:p>
            <a:pPr marL="342900" indent="-342900">
              <a:lnSpc>
                <a:spcPct val="150000"/>
              </a:lnSpc>
              <a:buFont typeface="Arial" panose="020B0604020202020204" pitchFamily="34" charset="0"/>
              <a:buChar char="•"/>
            </a:pPr>
            <a:r>
              <a:rPr lang="en-US" sz="2400" dirty="0">
                <a:solidFill>
                  <a:srgbClr val="16182C"/>
                </a:solidFill>
                <a:latin typeface="Century Gothic" panose="020B0502020202020204" pitchFamily="34" charset="0"/>
              </a:rPr>
              <a:t>I will study Biology vocabulary for at least 20 minutes every day this week for the quiz next Monday.</a:t>
            </a:r>
          </a:p>
          <a:p>
            <a:pPr marL="342900" indent="-342900">
              <a:lnSpc>
                <a:spcPct val="150000"/>
              </a:lnSpc>
              <a:buFont typeface="Arial" panose="020B0604020202020204" pitchFamily="34" charset="0"/>
              <a:buChar char="•"/>
            </a:pPr>
            <a:r>
              <a:rPr lang="en-US" sz="2400" dirty="0">
                <a:solidFill>
                  <a:srgbClr val="16182C"/>
                </a:solidFill>
                <a:latin typeface="Century Gothic" panose="020B0502020202020204" pitchFamily="34" charset="0"/>
              </a:rPr>
              <a:t>Every time I finish reading a chapter, I will write a summary and notes for the chapter. </a:t>
            </a:r>
          </a:p>
        </p:txBody>
      </p:sp>
    </p:spTree>
    <p:extLst>
      <p:ext uri="{BB962C8B-B14F-4D97-AF65-F5344CB8AC3E}">
        <p14:creationId xmlns:p14="http://schemas.microsoft.com/office/powerpoint/2010/main" val="1369115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8FD6AF-9AF5-7020-959C-1A133E87A950}"/>
              </a:ext>
            </a:extLst>
          </p:cNvPr>
          <p:cNvSpPr/>
          <p:nvPr/>
        </p:nvSpPr>
        <p:spPr>
          <a:xfrm>
            <a:off x="0" y="0"/>
            <a:ext cx="12192000" cy="1908313"/>
          </a:xfrm>
          <a:prstGeom prst="rect">
            <a:avLst/>
          </a:prstGeom>
          <a:solidFill>
            <a:srgbClr val="C57C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1891190" y="954156"/>
            <a:ext cx="2858604" cy="769441"/>
          </a:xfrm>
          <a:prstGeom prst="rect">
            <a:avLst/>
          </a:prstGeom>
          <a:noFill/>
        </p:spPr>
        <p:txBody>
          <a:bodyPr wrap="none" rtlCol="0">
            <a:spAutoFit/>
          </a:bodyPr>
          <a:lstStyle/>
          <a:p>
            <a:pPr algn="ctr"/>
            <a:r>
              <a:rPr lang="en-US" sz="4400" b="1" dirty="0">
                <a:solidFill>
                  <a:srgbClr val="F4F4F4"/>
                </a:solidFill>
                <a:latin typeface="Baskerville SemiBold" panose="02020502070401020303" pitchFamily="18" charset="0"/>
                <a:ea typeface="Baskerville SemiBold" panose="02020502070401020303" pitchFamily="18" charset="0"/>
              </a:rPr>
              <a:t>Reflection</a:t>
            </a:r>
          </a:p>
        </p:txBody>
      </p:sp>
      <p:pic>
        <p:nvPicPr>
          <p:cNvPr id="4" name="Picture 3" descr="A person thinking with light bulb above his head&#10;&#10;Description automatically generated">
            <a:extLst>
              <a:ext uri="{FF2B5EF4-FFF2-40B4-BE49-F238E27FC236}">
                <a16:creationId xmlns:a16="http://schemas.microsoft.com/office/drawing/2014/main" id="{0581D75E-4BF2-4358-450D-895A7ABA0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044" y="1723597"/>
            <a:ext cx="4525734" cy="4546399"/>
          </a:xfrm>
          <a:prstGeom prst="rect">
            <a:avLst/>
          </a:prstGeom>
        </p:spPr>
      </p:pic>
      <p:sp>
        <p:nvSpPr>
          <p:cNvPr id="3" name="TextBox 2">
            <a:extLst>
              <a:ext uri="{FF2B5EF4-FFF2-40B4-BE49-F238E27FC236}">
                <a16:creationId xmlns:a16="http://schemas.microsoft.com/office/drawing/2014/main" id="{60D40549-BF6F-63F2-1AA6-C91F56B07913}"/>
              </a:ext>
            </a:extLst>
          </p:cNvPr>
          <p:cNvSpPr txBox="1"/>
          <p:nvPr/>
        </p:nvSpPr>
        <p:spPr>
          <a:xfrm>
            <a:off x="320618" y="2229853"/>
            <a:ext cx="5999748" cy="419461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rgbClr val="0A323E"/>
                </a:solidFill>
                <a:latin typeface="Century Gothic" panose="020B0502020202020204" pitchFamily="34" charset="0"/>
              </a:rPr>
              <a:t>How can practicing cognitive flexibility impact your problem-solving abilities in both familiar and unfamiliar situations?</a:t>
            </a:r>
          </a:p>
          <a:p>
            <a:pPr marL="285750" indent="-285750">
              <a:lnSpc>
                <a:spcPct val="150000"/>
              </a:lnSpc>
              <a:buFont typeface="Arial" panose="020B0604020202020204" pitchFamily="34" charset="0"/>
              <a:buChar char="•"/>
            </a:pPr>
            <a:r>
              <a:rPr lang="en-US" dirty="0">
                <a:solidFill>
                  <a:srgbClr val="0A323E"/>
                </a:solidFill>
                <a:latin typeface="Century Gothic" panose="020B0502020202020204" pitchFamily="34" charset="0"/>
              </a:rPr>
              <a:t>What experiences have you had in which applying flexible thinking helped you navigate a challenge or unexpected change?</a:t>
            </a:r>
          </a:p>
          <a:p>
            <a:pPr marL="285750" indent="-285750">
              <a:lnSpc>
                <a:spcPct val="150000"/>
              </a:lnSpc>
              <a:buFont typeface="Arial" panose="020B0604020202020204" pitchFamily="34" charset="0"/>
              <a:buChar char="•"/>
            </a:pPr>
            <a:r>
              <a:rPr lang="en-US" dirty="0">
                <a:solidFill>
                  <a:srgbClr val="0A323E"/>
                </a:solidFill>
                <a:latin typeface="Century Gothic" panose="020B0502020202020204" pitchFamily="34" charset="0"/>
              </a:rPr>
              <a:t>When can applying cognitive flexibility be challenging, and what strategies can you develop to enhance your flexibility in those situations?</a:t>
            </a:r>
          </a:p>
        </p:txBody>
      </p:sp>
    </p:spTree>
    <p:extLst>
      <p:ext uri="{BB962C8B-B14F-4D97-AF65-F5344CB8AC3E}">
        <p14:creationId xmlns:p14="http://schemas.microsoft.com/office/powerpoint/2010/main" val="424870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8FD6AF-9AF5-7020-959C-1A133E87A950}"/>
              </a:ext>
            </a:extLst>
          </p:cNvPr>
          <p:cNvSpPr/>
          <p:nvPr/>
        </p:nvSpPr>
        <p:spPr>
          <a:xfrm>
            <a:off x="0" y="0"/>
            <a:ext cx="12192000" cy="1908313"/>
          </a:xfrm>
          <a:prstGeom prst="rect">
            <a:avLst/>
          </a:prstGeom>
          <a:solidFill>
            <a:srgbClr val="81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81ABAC"/>
              </a:solidFill>
            </a:endParaRPr>
          </a:p>
        </p:txBody>
      </p:sp>
      <p:sp>
        <p:nvSpPr>
          <p:cNvPr id="2" name="TextBox 1">
            <a:extLst>
              <a:ext uri="{FF2B5EF4-FFF2-40B4-BE49-F238E27FC236}">
                <a16:creationId xmlns:a16="http://schemas.microsoft.com/office/drawing/2014/main" id="{6BA2679F-4DD2-B8A5-4AC3-18A98E9450AD}"/>
              </a:ext>
            </a:extLst>
          </p:cNvPr>
          <p:cNvSpPr txBox="1"/>
          <p:nvPr/>
        </p:nvSpPr>
        <p:spPr>
          <a:xfrm>
            <a:off x="7411698" y="954156"/>
            <a:ext cx="3207929" cy="769441"/>
          </a:xfrm>
          <a:prstGeom prst="rect">
            <a:avLst/>
          </a:prstGeom>
          <a:noFill/>
        </p:spPr>
        <p:txBody>
          <a:bodyPr wrap="none" rtlCol="0">
            <a:spAutoFit/>
          </a:bodyPr>
          <a:lstStyle/>
          <a:p>
            <a:pPr algn="ctr"/>
            <a:r>
              <a:rPr lang="en-US" sz="4400" b="1" dirty="0">
                <a:solidFill>
                  <a:srgbClr val="F4F4F4"/>
                </a:solidFill>
                <a:latin typeface="Baskerville SemiBold" panose="02020502070401020303" pitchFamily="18" charset="0"/>
                <a:ea typeface="Baskerville SemiBold" panose="02020502070401020303" pitchFamily="18" charset="0"/>
              </a:rPr>
              <a:t>Action Plan</a:t>
            </a:r>
          </a:p>
        </p:txBody>
      </p:sp>
      <p:pic>
        <p:nvPicPr>
          <p:cNvPr id="6" name="Picture 5" descr="A group of people holding signs and a pencil&#10;&#10;Description automatically generated">
            <a:extLst>
              <a:ext uri="{FF2B5EF4-FFF2-40B4-BE49-F238E27FC236}">
                <a16:creationId xmlns:a16="http://schemas.microsoft.com/office/drawing/2014/main" id="{B7A76E89-8BF4-7075-9343-D3D05F877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28" y="1338876"/>
            <a:ext cx="6092891" cy="4432703"/>
          </a:xfrm>
          <a:prstGeom prst="rect">
            <a:avLst/>
          </a:prstGeom>
        </p:spPr>
      </p:pic>
      <p:sp>
        <p:nvSpPr>
          <p:cNvPr id="7" name="TextBox 6">
            <a:extLst>
              <a:ext uri="{FF2B5EF4-FFF2-40B4-BE49-F238E27FC236}">
                <a16:creationId xmlns:a16="http://schemas.microsoft.com/office/drawing/2014/main" id="{8E765B15-52D3-9063-3BA8-745DA89FFAF7}"/>
              </a:ext>
            </a:extLst>
          </p:cNvPr>
          <p:cNvSpPr txBox="1"/>
          <p:nvPr/>
        </p:nvSpPr>
        <p:spPr>
          <a:xfrm>
            <a:off x="6015788" y="2085474"/>
            <a:ext cx="5999748" cy="4610108"/>
          </a:xfrm>
          <a:prstGeom prst="rect">
            <a:avLst/>
          </a:prstGeom>
          <a:noFill/>
        </p:spPr>
        <p:txBody>
          <a:bodyPr wrap="square" rtlCol="0">
            <a:spAutoFit/>
          </a:bodyPr>
          <a:lstStyle/>
          <a:p>
            <a:pPr marL="342900" indent="-342900">
              <a:lnSpc>
                <a:spcPct val="150000"/>
              </a:lnSpc>
              <a:buFont typeface="+mj-lt"/>
              <a:buAutoNum type="arabicPeriod"/>
            </a:pPr>
            <a:r>
              <a:rPr lang="en-US" dirty="0">
                <a:solidFill>
                  <a:srgbClr val="0A323E"/>
                </a:solidFill>
                <a:latin typeface="Century Gothic" panose="020B0502020202020204" pitchFamily="34" charset="0"/>
              </a:rPr>
              <a:t>Identify an area of struggle, such as a school subject, an unhelpful habit, or a mindset.</a:t>
            </a:r>
          </a:p>
          <a:p>
            <a:pPr marL="342900" indent="-342900">
              <a:lnSpc>
                <a:spcPct val="150000"/>
              </a:lnSpc>
              <a:buFont typeface="+mj-lt"/>
              <a:buAutoNum type="arabicPeriod"/>
            </a:pPr>
            <a:r>
              <a:rPr lang="en-US" dirty="0">
                <a:solidFill>
                  <a:srgbClr val="0A323E"/>
                </a:solidFill>
                <a:latin typeface="Century Gothic" panose="020B0502020202020204" pitchFamily="34" charset="0"/>
              </a:rPr>
              <a:t>Consider what cognitive distortions might be contributing to your struggle in that area.</a:t>
            </a:r>
          </a:p>
          <a:p>
            <a:pPr marL="342900" indent="-342900">
              <a:lnSpc>
                <a:spcPct val="150000"/>
              </a:lnSpc>
              <a:buFont typeface="+mj-lt"/>
              <a:buAutoNum type="arabicPeriod"/>
            </a:pPr>
            <a:r>
              <a:rPr lang="en-US" dirty="0">
                <a:solidFill>
                  <a:srgbClr val="0A323E"/>
                </a:solidFill>
                <a:latin typeface="Century Gothic" panose="020B0502020202020204" pitchFamily="34" charset="0"/>
              </a:rPr>
              <a:t>Use techniques such as perspective-taking, brainstorming, and reframing to determine potential solutions to your area of struggle.</a:t>
            </a:r>
          </a:p>
          <a:p>
            <a:pPr marL="342900" indent="-342900">
              <a:lnSpc>
                <a:spcPct val="150000"/>
              </a:lnSpc>
              <a:buFont typeface="+mj-lt"/>
              <a:buAutoNum type="arabicPeriod"/>
            </a:pPr>
            <a:r>
              <a:rPr lang="en-US" dirty="0">
                <a:solidFill>
                  <a:srgbClr val="0A323E"/>
                </a:solidFill>
                <a:latin typeface="Century Gothic" panose="020B0502020202020204" pitchFamily="34" charset="0"/>
              </a:rPr>
              <a:t>Determine what steps you can take to work through your cognitive distortion and area of struggle, as well as a method for monitoring your progress and following through on these steps. </a:t>
            </a:r>
          </a:p>
        </p:txBody>
      </p:sp>
    </p:spTree>
    <p:extLst>
      <p:ext uri="{BB962C8B-B14F-4D97-AF65-F5344CB8AC3E}">
        <p14:creationId xmlns:p14="http://schemas.microsoft.com/office/powerpoint/2010/main" val="785536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69993-005D-8740-874F-E91445E47FE3}"/>
              </a:ext>
            </a:extLst>
          </p:cNvPr>
          <p:cNvSpPr txBox="1"/>
          <p:nvPr/>
        </p:nvSpPr>
        <p:spPr>
          <a:xfrm>
            <a:off x="3446492" y="404803"/>
            <a:ext cx="5299015" cy="707886"/>
          </a:xfrm>
          <a:prstGeom prst="rect">
            <a:avLst/>
          </a:prstGeom>
          <a:noFill/>
        </p:spPr>
        <p:txBody>
          <a:bodyPr wrap="none" rtlCol="0">
            <a:spAutoFit/>
          </a:bodyPr>
          <a:lstStyle/>
          <a:p>
            <a:r>
              <a:rPr lang="en-US" sz="4000" b="1" dirty="0">
                <a:solidFill>
                  <a:srgbClr val="272D5A"/>
                </a:solidFill>
                <a:latin typeface="Baskerville" panose="02020502070401020303" pitchFamily="18" charset="0"/>
                <a:ea typeface="Baskerville" panose="02020502070401020303" pitchFamily="18" charset="0"/>
              </a:rPr>
              <a:t>References and Tools</a:t>
            </a:r>
          </a:p>
        </p:txBody>
      </p:sp>
      <p:sp>
        <p:nvSpPr>
          <p:cNvPr id="3" name="Rectangle 2">
            <a:extLst>
              <a:ext uri="{FF2B5EF4-FFF2-40B4-BE49-F238E27FC236}">
                <a16:creationId xmlns:a16="http://schemas.microsoft.com/office/drawing/2014/main" id="{DB192B58-D228-0D44-91E7-0FD91156774F}"/>
              </a:ext>
            </a:extLst>
          </p:cNvPr>
          <p:cNvSpPr/>
          <p:nvPr/>
        </p:nvSpPr>
        <p:spPr>
          <a:xfrm>
            <a:off x="0" y="0"/>
            <a:ext cx="914400" cy="6858000"/>
          </a:xfrm>
          <a:prstGeom prst="rect">
            <a:avLst/>
          </a:prstGeom>
          <a:solidFill>
            <a:srgbClr val="C57C7D">
              <a:alpha val="575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hlinkClick r:id="rId3"/>
            <a:extLst>
              <a:ext uri="{FF2B5EF4-FFF2-40B4-BE49-F238E27FC236}">
                <a16:creationId xmlns:a16="http://schemas.microsoft.com/office/drawing/2014/main" id="{9156BB83-586E-9D4C-A415-DB8EDA2BF215}"/>
              </a:ext>
            </a:extLst>
          </p:cNvPr>
          <p:cNvSpPr/>
          <p:nvPr/>
        </p:nvSpPr>
        <p:spPr>
          <a:xfrm>
            <a:off x="1091022" y="3276904"/>
            <a:ext cx="7527235" cy="584775"/>
          </a:xfrm>
          <a:prstGeom prst="rect">
            <a:avLst/>
          </a:prstGeom>
        </p:spPr>
        <p:txBody>
          <a:bodyPr wrap="square">
            <a:spAutoFit/>
          </a:bodyPr>
          <a:lstStyle/>
          <a:p>
            <a:pPr marL="0" indent="0">
              <a:buNone/>
            </a:pPr>
            <a:r>
              <a:rPr lang="en-US" sz="1600" dirty="0">
                <a:hlinkClick r:id="rId4"/>
              </a:rPr>
              <a:t>https://www.therapistaid.com/worksheets/cognitive-distortions</a:t>
            </a:r>
            <a:endParaRPr lang="en-US" sz="1600" dirty="0"/>
          </a:p>
          <a:p>
            <a:r>
              <a:rPr lang="en-US" sz="1600" dirty="0">
                <a:hlinkClick r:id="rId5"/>
              </a:rPr>
              <a:t>https://positivepsychology.com/cognitive-distortions/#what-cognitive-distortions</a:t>
            </a:r>
            <a:endParaRPr lang="en-US" sz="1600" dirty="0"/>
          </a:p>
        </p:txBody>
      </p:sp>
      <p:sp>
        <p:nvSpPr>
          <p:cNvPr id="10" name="TextBox 9">
            <a:extLst>
              <a:ext uri="{FF2B5EF4-FFF2-40B4-BE49-F238E27FC236}">
                <a16:creationId xmlns:a16="http://schemas.microsoft.com/office/drawing/2014/main" id="{40D56F24-0516-904C-A6B5-9F506D28502C}"/>
              </a:ext>
            </a:extLst>
          </p:cNvPr>
          <p:cNvSpPr txBox="1"/>
          <p:nvPr/>
        </p:nvSpPr>
        <p:spPr>
          <a:xfrm>
            <a:off x="914400" y="2955412"/>
            <a:ext cx="596638" cy="338554"/>
          </a:xfrm>
          <a:prstGeom prst="rect">
            <a:avLst/>
          </a:prstGeom>
          <a:noFill/>
        </p:spPr>
        <p:txBody>
          <a:bodyPr wrap="none" rtlCol="0">
            <a:spAutoFit/>
          </a:bodyPr>
          <a:lstStyle/>
          <a:p>
            <a:r>
              <a:rPr lang="en-US" sz="1600" b="1" dirty="0">
                <a:solidFill>
                  <a:srgbClr val="272D5A"/>
                </a:solidFill>
                <a:latin typeface="Optima" panose="02000503060000020004" pitchFamily="2" charset="0"/>
              </a:rPr>
              <a:t>Sites</a:t>
            </a:r>
          </a:p>
        </p:txBody>
      </p:sp>
      <p:sp>
        <p:nvSpPr>
          <p:cNvPr id="11" name="TextBox 10">
            <a:extLst>
              <a:ext uri="{FF2B5EF4-FFF2-40B4-BE49-F238E27FC236}">
                <a16:creationId xmlns:a16="http://schemas.microsoft.com/office/drawing/2014/main" id="{9EEEDC41-3BA3-1446-8AD4-5511FB61A655}"/>
              </a:ext>
            </a:extLst>
          </p:cNvPr>
          <p:cNvSpPr txBox="1"/>
          <p:nvPr/>
        </p:nvSpPr>
        <p:spPr>
          <a:xfrm>
            <a:off x="914400" y="3956901"/>
            <a:ext cx="781432" cy="338554"/>
          </a:xfrm>
          <a:prstGeom prst="rect">
            <a:avLst/>
          </a:prstGeom>
          <a:noFill/>
        </p:spPr>
        <p:txBody>
          <a:bodyPr wrap="none" rtlCol="0">
            <a:spAutoFit/>
          </a:bodyPr>
          <a:lstStyle/>
          <a:p>
            <a:r>
              <a:rPr lang="en-US" sz="1600" b="1" dirty="0">
                <a:solidFill>
                  <a:srgbClr val="272D5A"/>
                </a:solidFill>
                <a:latin typeface="Optima" panose="02000503060000020004" pitchFamily="2" charset="0"/>
              </a:rPr>
              <a:t>Videos</a:t>
            </a:r>
          </a:p>
        </p:txBody>
      </p:sp>
      <p:sp>
        <p:nvSpPr>
          <p:cNvPr id="18" name="TextBox 17">
            <a:extLst>
              <a:ext uri="{FF2B5EF4-FFF2-40B4-BE49-F238E27FC236}">
                <a16:creationId xmlns:a16="http://schemas.microsoft.com/office/drawing/2014/main" id="{74687CE7-0DA3-891C-1D9D-14DA0570D601}"/>
              </a:ext>
            </a:extLst>
          </p:cNvPr>
          <p:cNvSpPr txBox="1"/>
          <p:nvPr/>
        </p:nvSpPr>
        <p:spPr>
          <a:xfrm>
            <a:off x="1091022" y="1895256"/>
            <a:ext cx="6264681" cy="1077218"/>
          </a:xfrm>
          <a:prstGeom prst="rect">
            <a:avLst/>
          </a:prstGeom>
          <a:noFill/>
        </p:spPr>
        <p:txBody>
          <a:bodyPr wrap="square">
            <a:spAutoFit/>
          </a:bodyPr>
          <a:lstStyle/>
          <a:p>
            <a:r>
              <a:rPr lang="en-US" sz="1600" dirty="0">
                <a:solidFill>
                  <a:srgbClr val="000000"/>
                </a:solidFill>
              </a:rPr>
              <a:t>Kahneman, D. (2011). </a:t>
            </a:r>
            <a:r>
              <a:rPr lang="en-US" sz="1600" i="1" dirty="0">
                <a:solidFill>
                  <a:srgbClr val="000000"/>
                </a:solidFill>
              </a:rPr>
              <a:t>Thinking, fast and slow. </a:t>
            </a:r>
            <a:r>
              <a:rPr lang="en-US" sz="1600" dirty="0">
                <a:solidFill>
                  <a:srgbClr val="000000"/>
                </a:solidFill>
              </a:rPr>
              <a:t>Farrar, Straus and Giroux. </a:t>
            </a:r>
          </a:p>
          <a:p>
            <a:r>
              <a:rPr lang="en-US" sz="1600" dirty="0" err="1">
                <a:solidFill>
                  <a:srgbClr val="000000"/>
                </a:solidFill>
              </a:rPr>
              <a:t>Mlodinow</a:t>
            </a:r>
            <a:r>
              <a:rPr lang="en-US" sz="1600" dirty="0">
                <a:solidFill>
                  <a:srgbClr val="000000"/>
                </a:solidFill>
              </a:rPr>
              <a:t>, L. (2018). </a:t>
            </a:r>
            <a:r>
              <a:rPr lang="en-US" sz="1600" i="1" dirty="0">
                <a:solidFill>
                  <a:srgbClr val="000000"/>
                </a:solidFill>
              </a:rPr>
              <a:t>Elastic: Flexible thinking in a time of change. </a:t>
            </a:r>
            <a:r>
              <a:rPr lang="en-US" sz="1600" dirty="0">
                <a:solidFill>
                  <a:srgbClr val="000000"/>
                </a:solidFill>
              </a:rPr>
              <a:t>Vintage books. </a:t>
            </a:r>
            <a:endParaRPr lang="en-US" sz="1600" dirty="0"/>
          </a:p>
        </p:txBody>
      </p:sp>
      <p:sp>
        <p:nvSpPr>
          <p:cNvPr id="22" name="TextBox 21">
            <a:extLst>
              <a:ext uri="{FF2B5EF4-FFF2-40B4-BE49-F238E27FC236}">
                <a16:creationId xmlns:a16="http://schemas.microsoft.com/office/drawing/2014/main" id="{72660ECB-ACEB-BC66-4ED4-BFDEBC6E7E06}"/>
              </a:ext>
            </a:extLst>
          </p:cNvPr>
          <p:cNvSpPr txBox="1"/>
          <p:nvPr/>
        </p:nvSpPr>
        <p:spPr>
          <a:xfrm>
            <a:off x="914400" y="1615369"/>
            <a:ext cx="720069" cy="338554"/>
          </a:xfrm>
          <a:prstGeom prst="rect">
            <a:avLst/>
          </a:prstGeom>
          <a:noFill/>
        </p:spPr>
        <p:txBody>
          <a:bodyPr wrap="none" rtlCol="0">
            <a:spAutoFit/>
          </a:bodyPr>
          <a:lstStyle/>
          <a:p>
            <a:r>
              <a:rPr lang="en-US" sz="1600" b="1" dirty="0">
                <a:solidFill>
                  <a:srgbClr val="272D5A"/>
                </a:solidFill>
                <a:latin typeface="Optima" panose="02000503060000020004" pitchFamily="2" charset="0"/>
              </a:rPr>
              <a:t>Books</a:t>
            </a:r>
          </a:p>
        </p:txBody>
      </p:sp>
      <p:sp>
        <p:nvSpPr>
          <p:cNvPr id="7" name="Rectangle 6">
            <a:hlinkClick r:id="rId3"/>
            <a:extLst>
              <a:ext uri="{FF2B5EF4-FFF2-40B4-BE49-F238E27FC236}">
                <a16:creationId xmlns:a16="http://schemas.microsoft.com/office/drawing/2014/main" id="{F3D0D390-089D-4C54-01BD-C0B4AE6B1F2B}"/>
              </a:ext>
            </a:extLst>
          </p:cNvPr>
          <p:cNvSpPr/>
          <p:nvPr/>
        </p:nvSpPr>
        <p:spPr>
          <a:xfrm>
            <a:off x="1091022" y="4265789"/>
            <a:ext cx="10892431" cy="584775"/>
          </a:xfrm>
          <a:prstGeom prst="rect">
            <a:avLst/>
          </a:prstGeom>
        </p:spPr>
        <p:txBody>
          <a:bodyPr wrap="square">
            <a:spAutoFit/>
          </a:bodyPr>
          <a:lstStyle/>
          <a:p>
            <a:pPr marL="0" indent="0">
              <a:buNone/>
            </a:pPr>
            <a:r>
              <a:rPr lang="en-US" sz="1600" dirty="0"/>
              <a:t>Where do I go from here? Cognitive Flexibility. </a:t>
            </a:r>
            <a:r>
              <a:rPr lang="en-US" sz="1600" dirty="0">
                <a:hlinkClick r:id="rId6"/>
              </a:rPr>
              <a:t>https://www.youtube.com/watch?v=cHHEhevWZYE</a:t>
            </a:r>
            <a:endParaRPr lang="en-US" sz="1600" dirty="0"/>
          </a:p>
          <a:p>
            <a:pPr marL="0" indent="0">
              <a:buNone/>
            </a:pPr>
            <a:r>
              <a:rPr lang="en-US" sz="1600" dirty="0"/>
              <a:t>The Benefits of Flexible Thinking | BBC Ideas. </a:t>
            </a:r>
            <a:r>
              <a:rPr lang="en-US" sz="1600" dirty="0">
                <a:hlinkClick r:id="rId7"/>
              </a:rPr>
              <a:t>https://</a:t>
            </a:r>
            <a:r>
              <a:rPr lang="en-US" sz="1600" dirty="0" err="1">
                <a:hlinkClick r:id="rId7"/>
              </a:rPr>
              <a:t>www.youtube.com</a:t>
            </a:r>
            <a:r>
              <a:rPr lang="en-US" sz="1600" dirty="0">
                <a:hlinkClick r:id="rId7"/>
              </a:rPr>
              <a:t>/</a:t>
            </a:r>
            <a:r>
              <a:rPr lang="en-US" sz="1600" dirty="0" err="1">
                <a:hlinkClick r:id="rId7"/>
              </a:rPr>
              <a:t>watch?v</a:t>
            </a:r>
            <a:r>
              <a:rPr lang="en-US" sz="1600" dirty="0">
                <a:hlinkClick r:id="rId7"/>
              </a:rPr>
              <a:t>=t5oIKhxLDik</a:t>
            </a:r>
            <a:endParaRPr lang="en-US" sz="1600" dirty="0"/>
          </a:p>
        </p:txBody>
      </p:sp>
    </p:spTree>
    <p:extLst>
      <p:ext uri="{BB962C8B-B14F-4D97-AF65-F5344CB8AC3E}">
        <p14:creationId xmlns:p14="http://schemas.microsoft.com/office/powerpoint/2010/main" val="199042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A2679F-4DD2-B8A5-4AC3-18A98E9450AD}"/>
              </a:ext>
            </a:extLst>
          </p:cNvPr>
          <p:cNvSpPr txBox="1"/>
          <p:nvPr/>
        </p:nvSpPr>
        <p:spPr>
          <a:xfrm>
            <a:off x="365759" y="1720840"/>
            <a:ext cx="5183703" cy="3416320"/>
          </a:xfrm>
          <a:prstGeom prst="rect">
            <a:avLst/>
          </a:prstGeom>
          <a:noFill/>
        </p:spPr>
        <p:txBody>
          <a:bodyPr wrap="square" rtlCol="0">
            <a:spAutoFit/>
          </a:bodyPr>
          <a:lstStyle/>
          <a:p>
            <a:pPr marL="342900" indent="-342900">
              <a:buFont typeface="+mj-lt"/>
              <a:buAutoNum type="arabicPeriod" startAt="6"/>
            </a:pPr>
            <a:r>
              <a:rPr lang="en-US" dirty="0">
                <a:latin typeface="Century Gothic" panose="020B0502020202020204" pitchFamily="34" charset="0"/>
              </a:rPr>
              <a:t>I enjoy brainstorming and generating creative ideas. </a:t>
            </a:r>
          </a:p>
          <a:p>
            <a:pPr lvl="1"/>
            <a:r>
              <a:rPr lang="en-US" dirty="0">
                <a:latin typeface="Century Gothic" panose="020B0502020202020204" pitchFamily="34" charset="0"/>
              </a:rPr>
              <a:t>[ ] Rarely or never.</a:t>
            </a:r>
          </a:p>
          <a:p>
            <a:pPr lvl="1"/>
            <a:r>
              <a:rPr lang="en-US" dirty="0">
                <a:latin typeface="Century Gothic" panose="020B0502020202020204" pitchFamily="34" charset="0"/>
              </a:rPr>
              <a:t>[ ] Sometimes.</a:t>
            </a:r>
          </a:p>
          <a:p>
            <a:pPr lvl="1"/>
            <a:r>
              <a:rPr lang="en-US" dirty="0">
                <a:latin typeface="Century Gothic" panose="020B0502020202020204" pitchFamily="34" charset="0"/>
              </a:rPr>
              <a:t>[ ] Often or always.</a:t>
            </a:r>
            <a:br>
              <a:rPr lang="en-US" dirty="0">
                <a:latin typeface="Century Gothic" panose="020B0502020202020204" pitchFamily="34" charset="0"/>
              </a:rPr>
            </a:br>
            <a:endParaRPr lang="en-US" dirty="0">
              <a:latin typeface="Century Gothic" panose="020B0502020202020204" pitchFamily="34" charset="0"/>
            </a:endParaRPr>
          </a:p>
          <a:p>
            <a:pPr marL="342900" indent="-342900">
              <a:buFont typeface="+mj-lt"/>
              <a:buAutoNum type="arabicPeriod" startAt="7"/>
            </a:pPr>
            <a:r>
              <a:rPr lang="en-US" dirty="0">
                <a:latin typeface="Century Gothic" panose="020B0502020202020204" pitchFamily="34" charset="0"/>
              </a:rPr>
              <a:t>I can see the big picture and consider multiple factors when making decisions. </a:t>
            </a:r>
          </a:p>
          <a:p>
            <a:pPr lvl="1"/>
            <a:r>
              <a:rPr lang="en-US" dirty="0">
                <a:latin typeface="Century Gothic" panose="020B0502020202020204" pitchFamily="34" charset="0"/>
              </a:rPr>
              <a:t>[ ] Rarely or never.</a:t>
            </a:r>
          </a:p>
          <a:p>
            <a:pPr lvl="1"/>
            <a:r>
              <a:rPr lang="en-US" dirty="0">
                <a:latin typeface="Century Gothic" panose="020B0502020202020204" pitchFamily="34" charset="0"/>
              </a:rPr>
              <a:t>[ ] Sometimes.</a:t>
            </a:r>
          </a:p>
          <a:p>
            <a:pPr lvl="1"/>
            <a:r>
              <a:rPr lang="en-US" dirty="0">
                <a:latin typeface="Century Gothic" panose="020B0502020202020204" pitchFamily="34" charset="0"/>
              </a:rPr>
              <a:t>[ ] Often or always.</a:t>
            </a:r>
          </a:p>
          <a:p>
            <a:pPr algn="ctr"/>
            <a:endParaRPr lang="en-US" dirty="0"/>
          </a:p>
        </p:txBody>
      </p:sp>
      <p:sp>
        <p:nvSpPr>
          <p:cNvPr id="3" name="Rectangle 2">
            <a:extLst>
              <a:ext uri="{FF2B5EF4-FFF2-40B4-BE49-F238E27FC236}">
                <a16:creationId xmlns:a16="http://schemas.microsoft.com/office/drawing/2014/main" id="{770BC93A-EFD8-3EED-FC07-F0FDE08DDCE5}"/>
              </a:ext>
            </a:extLst>
          </p:cNvPr>
          <p:cNvSpPr/>
          <p:nvPr/>
        </p:nvSpPr>
        <p:spPr>
          <a:xfrm rot="5400000">
            <a:off x="1894751" y="-1894751"/>
            <a:ext cx="882869" cy="4672371"/>
          </a:xfrm>
          <a:custGeom>
            <a:avLst/>
            <a:gdLst>
              <a:gd name="connsiteX0" fmla="*/ 0 w 882869"/>
              <a:gd name="connsiteY0" fmla="*/ 0 h 4672371"/>
              <a:gd name="connsiteX1" fmla="*/ 423777 w 882869"/>
              <a:gd name="connsiteY1" fmla="*/ 0 h 4672371"/>
              <a:gd name="connsiteX2" fmla="*/ 882869 w 882869"/>
              <a:gd name="connsiteY2" fmla="*/ 0 h 4672371"/>
              <a:gd name="connsiteX3" fmla="*/ 882869 w 882869"/>
              <a:gd name="connsiteY3" fmla="*/ 620758 h 4672371"/>
              <a:gd name="connsiteX4" fmla="*/ 882869 w 882869"/>
              <a:gd name="connsiteY4" fmla="*/ 1288239 h 4672371"/>
              <a:gd name="connsiteX5" fmla="*/ 882869 w 882869"/>
              <a:gd name="connsiteY5" fmla="*/ 1815550 h 4672371"/>
              <a:gd name="connsiteX6" fmla="*/ 882869 w 882869"/>
              <a:gd name="connsiteY6" fmla="*/ 2342860 h 4672371"/>
              <a:gd name="connsiteX7" fmla="*/ 882869 w 882869"/>
              <a:gd name="connsiteY7" fmla="*/ 3010342 h 4672371"/>
              <a:gd name="connsiteX8" fmla="*/ 882869 w 882869"/>
              <a:gd name="connsiteY8" fmla="*/ 3584376 h 4672371"/>
              <a:gd name="connsiteX9" fmla="*/ 882869 w 882869"/>
              <a:gd name="connsiteY9" fmla="*/ 4672371 h 4672371"/>
              <a:gd name="connsiteX10" fmla="*/ 459092 w 882869"/>
              <a:gd name="connsiteY10" fmla="*/ 4672371 h 4672371"/>
              <a:gd name="connsiteX11" fmla="*/ 0 w 882869"/>
              <a:gd name="connsiteY11" fmla="*/ 4672371 h 4672371"/>
              <a:gd name="connsiteX12" fmla="*/ 0 w 882869"/>
              <a:gd name="connsiteY12" fmla="*/ 3958166 h 4672371"/>
              <a:gd name="connsiteX13" fmla="*/ 0 w 882869"/>
              <a:gd name="connsiteY13" fmla="*/ 3337408 h 4672371"/>
              <a:gd name="connsiteX14" fmla="*/ 0 w 882869"/>
              <a:gd name="connsiteY14" fmla="*/ 2669926 h 4672371"/>
              <a:gd name="connsiteX15" fmla="*/ 0 w 882869"/>
              <a:gd name="connsiteY15" fmla="*/ 1908997 h 4672371"/>
              <a:gd name="connsiteX16" fmla="*/ 0 w 882869"/>
              <a:gd name="connsiteY16" fmla="*/ 1334963 h 4672371"/>
              <a:gd name="connsiteX17" fmla="*/ 0 w 882869"/>
              <a:gd name="connsiteY17" fmla="*/ 620758 h 4672371"/>
              <a:gd name="connsiteX18" fmla="*/ 0 w 882869"/>
              <a:gd name="connsiteY18" fmla="*/ 0 h 467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2869" h="4672371" fill="none" extrusionOk="0">
                <a:moveTo>
                  <a:pt x="0" y="0"/>
                </a:moveTo>
                <a:cubicBezTo>
                  <a:pt x="141124" y="-17712"/>
                  <a:pt x="289378" y="3406"/>
                  <a:pt x="423777" y="0"/>
                </a:cubicBezTo>
                <a:cubicBezTo>
                  <a:pt x="558176" y="-3406"/>
                  <a:pt x="746007" y="10119"/>
                  <a:pt x="882869" y="0"/>
                </a:cubicBezTo>
                <a:cubicBezTo>
                  <a:pt x="870216" y="158000"/>
                  <a:pt x="861445" y="471793"/>
                  <a:pt x="882869" y="620758"/>
                </a:cubicBezTo>
                <a:cubicBezTo>
                  <a:pt x="904293" y="769723"/>
                  <a:pt x="857382" y="1091241"/>
                  <a:pt x="882869" y="1288239"/>
                </a:cubicBezTo>
                <a:cubicBezTo>
                  <a:pt x="908356" y="1485237"/>
                  <a:pt x="858180" y="1616433"/>
                  <a:pt x="882869" y="1815550"/>
                </a:cubicBezTo>
                <a:cubicBezTo>
                  <a:pt x="907558" y="2014667"/>
                  <a:pt x="879295" y="2123694"/>
                  <a:pt x="882869" y="2342860"/>
                </a:cubicBezTo>
                <a:cubicBezTo>
                  <a:pt x="886444" y="2562026"/>
                  <a:pt x="861129" y="2693772"/>
                  <a:pt x="882869" y="3010342"/>
                </a:cubicBezTo>
                <a:cubicBezTo>
                  <a:pt x="904609" y="3326912"/>
                  <a:pt x="897949" y="3299819"/>
                  <a:pt x="882869" y="3584376"/>
                </a:cubicBezTo>
                <a:cubicBezTo>
                  <a:pt x="867789" y="3868933"/>
                  <a:pt x="839158" y="4355412"/>
                  <a:pt x="882869" y="4672371"/>
                </a:cubicBezTo>
                <a:cubicBezTo>
                  <a:pt x="691742" y="4659316"/>
                  <a:pt x="624004" y="4674097"/>
                  <a:pt x="459092" y="4672371"/>
                </a:cubicBezTo>
                <a:cubicBezTo>
                  <a:pt x="294180" y="4670645"/>
                  <a:pt x="199029" y="4668471"/>
                  <a:pt x="0" y="4672371"/>
                </a:cubicBezTo>
                <a:cubicBezTo>
                  <a:pt x="16176" y="4347595"/>
                  <a:pt x="-34682" y="4163445"/>
                  <a:pt x="0" y="3958166"/>
                </a:cubicBezTo>
                <a:cubicBezTo>
                  <a:pt x="34682" y="3752888"/>
                  <a:pt x="-16273" y="3466655"/>
                  <a:pt x="0" y="3337408"/>
                </a:cubicBezTo>
                <a:cubicBezTo>
                  <a:pt x="16273" y="3208161"/>
                  <a:pt x="26560" y="2805530"/>
                  <a:pt x="0" y="2669926"/>
                </a:cubicBezTo>
                <a:cubicBezTo>
                  <a:pt x="-26560" y="2534322"/>
                  <a:pt x="24183" y="2111710"/>
                  <a:pt x="0" y="1908997"/>
                </a:cubicBezTo>
                <a:cubicBezTo>
                  <a:pt x="-24183" y="1706284"/>
                  <a:pt x="20968" y="1471229"/>
                  <a:pt x="0" y="1334963"/>
                </a:cubicBezTo>
                <a:cubicBezTo>
                  <a:pt x="-20968" y="1198697"/>
                  <a:pt x="-10579" y="815702"/>
                  <a:pt x="0" y="620758"/>
                </a:cubicBezTo>
                <a:cubicBezTo>
                  <a:pt x="10579" y="425815"/>
                  <a:pt x="27284" y="186313"/>
                  <a:pt x="0" y="0"/>
                </a:cubicBezTo>
                <a:close/>
              </a:path>
              <a:path w="882869" h="4672371" stroke="0" extrusionOk="0">
                <a:moveTo>
                  <a:pt x="0" y="0"/>
                </a:moveTo>
                <a:cubicBezTo>
                  <a:pt x="103327" y="-16054"/>
                  <a:pt x="300582" y="8929"/>
                  <a:pt x="432606" y="0"/>
                </a:cubicBezTo>
                <a:cubicBezTo>
                  <a:pt x="564630" y="-8929"/>
                  <a:pt x="667970" y="108"/>
                  <a:pt x="882869" y="0"/>
                </a:cubicBezTo>
                <a:cubicBezTo>
                  <a:pt x="845228" y="252197"/>
                  <a:pt x="882659" y="505483"/>
                  <a:pt x="882869" y="760929"/>
                </a:cubicBezTo>
                <a:cubicBezTo>
                  <a:pt x="883079" y="1016375"/>
                  <a:pt x="852931" y="1197767"/>
                  <a:pt x="882869" y="1428411"/>
                </a:cubicBezTo>
                <a:cubicBezTo>
                  <a:pt x="912807" y="1659055"/>
                  <a:pt x="869981" y="1867185"/>
                  <a:pt x="882869" y="2002445"/>
                </a:cubicBezTo>
                <a:cubicBezTo>
                  <a:pt x="895757" y="2137705"/>
                  <a:pt x="882339" y="2429859"/>
                  <a:pt x="882869" y="2576479"/>
                </a:cubicBezTo>
                <a:cubicBezTo>
                  <a:pt x="883399" y="2723099"/>
                  <a:pt x="865244" y="2914478"/>
                  <a:pt x="882869" y="3243960"/>
                </a:cubicBezTo>
                <a:cubicBezTo>
                  <a:pt x="900494" y="3573442"/>
                  <a:pt x="910972" y="3768916"/>
                  <a:pt x="882869" y="3911442"/>
                </a:cubicBezTo>
                <a:cubicBezTo>
                  <a:pt x="854766" y="4053968"/>
                  <a:pt x="904927" y="4322140"/>
                  <a:pt x="882869" y="4672371"/>
                </a:cubicBezTo>
                <a:cubicBezTo>
                  <a:pt x="761927" y="4668643"/>
                  <a:pt x="574719" y="4683380"/>
                  <a:pt x="459092" y="4672371"/>
                </a:cubicBezTo>
                <a:cubicBezTo>
                  <a:pt x="343465" y="4661362"/>
                  <a:pt x="134023" y="4668626"/>
                  <a:pt x="0" y="4672371"/>
                </a:cubicBezTo>
                <a:cubicBezTo>
                  <a:pt x="21859" y="4428201"/>
                  <a:pt x="-19371" y="4206040"/>
                  <a:pt x="0" y="4051613"/>
                </a:cubicBezTo>
                <a:cubicBezTo>
                  <a:pt x="19371" y="3897186"/>
                  <a:pt x="-26857" y="3691595"/>
                  <a:pt x="0" y="3430855"/>
                </a:cubicBezTo>
                <a:cubicBezTo>
                  <a:pt x="26857" y="3170115"/>
                  <a:pt x="-19539" y="2946614"/>
                  <a:pt x="0" y="2669926"/>
                </a:cubicBezTo>
                <a:cubicBezTo>
                  <a:pt x="19539" y="2393238"/>
                  <a:pt x="-1187" y="2077706"/>
                  <a:pt x="0" y="1908997"/>
                </a:cubicBezTo>
                <a:cubicBezTo>
                  <a:pt x="1187" y="1740288"/>
                  <a:pt x="30130" y="1407385"/>
                  <a:pt x="0" y="1241516"/>
                </a:cubicBezTo>
                <a:cubicBezTo>
                  <a:pt x="-30130" y="1075647"/>
                  <a:pt x="-25408" y="821960"/>
                  <a:pt x="0" y="620758"/>
                </a:cubicBezTo>
                <a:cubicBezTo>
                  <a:pt x="25408" y="419556"/>
                  <a:pt x="3988" y="153101"/>
                  <a:pt x="0" y="0"/>
                </a:cubicBezTo>
                <a:close/>
              </a:path>
            </a:pathLst>
          </a:custGeom>
          <a:solidFill>
            <a:srgbClr val="C5E1E0"/>
          </a:solidFill>
          <a:ln>
            <a:solidFill>
              <a:srgbClr val="E4E6E8"/>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83E75C5-DCFE-EE0B-F361-9D9C2639BFD6}"/>
              </a:ext>
            </a:extLst>
          </p:cNvPr>
          <p:cNvSpPr/>
          <p:nvPr/>
        </p:nvSpPr>
        <p:spPr>
          <a:xfrm rot="5400000">
            <a:off x="2446472" y="-2093997"/>
            <a:ext cx="656518" cy="5549462"/>
          </a:xfrm>
          <a:prstGeom prst="rect">
            <a:avLst/>
          </a:prstGeom>
          <a:solidFill>
            <a:srgbClr val="E4E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ABB3EA9-4B60-60A0-A980-50BD1613DBE9}"/>
              </a:ext>
            </a:extLst>
          </p:cNvPr>
          <p:cNvSpPr txBox="1"/>
          <p:nvPr/>
        </p:nvSpPr>
        <p:spPr>
          <a:xfrm>
            <a:off x="-1000117" y="591988"/>
            <a:ext cx="77576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8687F"/>
                </a:solidFill>
                <a:effectLst/>
                <a:uLnTx/>
                <a:uFillTx/>
                <a:latin typeface="Baskerville" panose="02020502070401020303" pitchFamily="18" charset="0"/>
                <a:ea typeface="Baskerville" panose="02020502070401020303" pitchFamily="18" charset="0"/>
                <a:cs typeface="+mn-cs"/>
              </a:rPr>
              <a:t> Self-Assessment</a:t>
            </a:r>
          </a:p>
        </p:txBody>
      </p:sp>
      <p:sp>
        <p:nvSpPr>
          <p:cNvPr id="8" name="TextBox 7">
            <a:extLst>
              <a:ext uri="{FF2B5EF4-FFF2-40B4-BE49-F238E27FC236}">
                <a16:creationId xmlns:a16="http://schemas.microsoft.com/office/drawing/2014/main" id="{EB203230-FE0F-2DD2-DA5A-FB31F8C731A3}"/>
              </a:ext>
            </a:extLst>
          </p:cNvPr>
          <p:cNvSpPr txBox="1"/>
          <p:nvPr/>
        </p:nvSpPr>
        <p:spPr>
          <a:xfrm>
            <a:off x="6096000" y="889843"/>
            <a:ext cx="5183703" cy="5078313"/>
          </a:xfrm>
          <a:prstGeom prst="rect">
            <a:avLst/>
          </a:prstGeom>
          <a:noFill/>
        </p:spPr>
        <p:txBody>
          <a:bodyPr wrap="square" rtlCol="0">
            <a:spAutoFit/>
          </a:bodyPr>
          <a:lstStyle/>
          <a:p>
            <a:pPr marL="342900" indent="-342900">
              <a:buFont typeface="+mj-lt"/>
              <a:buAutoNum type="arabicPeriod" startAt="8"/>
            </a:pPr>
            <a:r>
              <a:rPr lang="en-US" dirty="0">
                <a:latin typeface="Century Gothic" panose="020B0502020202020204" pitchFamily="34" charset="0"/>
              </a:rPr>
              <a:t>I can handle ambiguity and uncertainty without becoming anxious or stressed. </a:t>
            </a:r>
          </a:p>
          <a:p>
            <a:pPr lvl="1"/>
            <a:r>
              <a:rPr lang="en-US" dirty="0">
                <a:latin typeface="Century Gothic" panose="020B0502020202020204" pitchFamily="34" charset="0"/>
              </a:rPr>
              <a:t>[ ] Rarely or never.</a:t>
            </a:r>
          </a:p>
          <a:p>
            <a:pPr lvl="1"/>
            <a:r>
              <a:rPr lang="en-US" dirty="0">
                <a:latin typeface="Century Gothic" panose="020B0502020202020204" pitchFamily="34" charset="0"/>
              </a:rPr>
              <a:t>[ ] Sometimes.</a:t>
            </a:r>
          </a:p>
          <a:p>
            <a:pPr lvl="1"/>
            <a:r>
              <a:rPr lang="en-US" dirty="0">
                <a:latin typeface="Century Gothic" panose="020B0502020202020204" pitchFamily="34" charset="0"/>
              </a:rPr>
              <a:t>[ ] Often or always.</a:t>
            </a:r>
          </a:p>
          <a:p>
            <a:pPr lvl="1"/>
            <a:endParaRPr lang="en-US" dirty="0">
              <a:latin typeface="Century Gothic" panose="020B0502020202020204" pitchFamily="34" charset="0"/>
            </a:endParaRPr>
          </a:p>
          <a:p>
            <a:pPr marL="342900" indent="-342900">
              <a:buFont typeface="+mj-lt"/>
              <a:buAutoNum type="arabicPeriod" startAt="9"/>
            </a:pPr>
            <a:r>
              <a:rPr lang="en-US" dirty="0">
                <a:latin typeface="Century Gothic" panose="020B0502020202020204" pitchFamily="34" charset="0"/>
              </a:rPr>
              <a:t>I actively seek out new experiences and opportunities to learn. </a:t>
            </a:r>
          </a:p>
          <a:p>
            <a:pPr lvl="1"/>
            <a:r>
              <a:rPr lang="en-US" dirty="0">
                <a:latin typeface="Century Gothic" panose="020B0502020202020204" pitchFamily="34" charset="0"/>
              </a:rPr>
              <a:t>[ ] Rarely or never.</a:t>
            </a:r>
          </a:p>
          <a:p>
            <a:pPr lvl="1"/>
            <a:r>
              <a:rPr lang="en-US" dirty="0">
                <a:latin typeface="Century Gothic" panose="020B0502020202020204" pitchFamily="34" charset="0"/>
              </a:rPr>
              <a:t>[ ] Sometimes.</a:t>
            </a:r>
          </a:p>
          <a:p>
            <a:pPr lvl="1"/>
            <a:r>
              <a:rPr lang="en-US" dirty="0">
                <a:latin typeface="Century Gothic" panose="020B0502020202020204" pitchFamily="34" charset="0"/>
              </a:rPr>
              <a:t>[ ] Often or always.</a:t>
            </a:r>
          </a:p>
          <a:p>
            <a:pPr lvl="1"/>
            <a:endParaRPr lang="en-US" dirty="0">
              <a:latin typeface="Century Gothic" panose="020B0502020202020204" pitchFamily="34" charset="0"/>
            </a:endParaRPr>
          </a:p>
          <a:p>
            <a:pPr marL="342900" indent="-342900">
              <a:buFont typeface="+mj-lt"/>
              <a:buAutoNum type="arabicPeriod" startAt="9"/>
            </a:pPr>
            <a:r>
              <a:rPr lang="en-US" dirty="0">
                <a:latin typeface="Century Gothic" panose="020B0502020202020204" pitchFamily="34" charset="0"/>
              </a:rPr>
              <a:t>I enjoy solving puzzles or problems that require thinking outside the box. </a:t>
            </a:r>
          </a:p>
          <a:p>
            <a:pPr lvl="1"/>
            <a:r>
              <a:rPr lang="en-US" dirty="0">
                <a:latin typeface="Century Gothic" panose="020B0502020202020204" pitchFamily="34" charset="0"/>
              </a:rPr>
              <a:t>[ ] Rarely or never.</a:t>
            </a:r>
          </a:p>
          <a:p>
            <a:pPr lvl="1"/>
            <a:r>
              <a:rPr lang="en-US" dirty="0">
                <a:latin typeface="Century Gothic" panose="020B0502020202020204" pitchFamily="34" charset="0"/>
              </a:rPr>
              <a:t>[ ] Sometimes.</a:t>
            </a:r>
          </a:p>
          <a:p>
            <a:pPr lvl="1"/>
            <a:r>
              <a:rPr lang="en-US" dirty="0">
                <a:latin typeface="Century Gothic" panose="020B0502020202020204" pitchFamily="34" charset="0"/>
              </a:rPr>
              <a:t>[ ] Often or always.</a:t>
            </a:r>
          </a:p>
          <a:p>
            <a:endParaRPr lang="en-US" dirty="0">
              <a:latin typeface="Century Gothic" panose="020B0502020202020204" pitchFamily="34" charset="0"/>
            </a:endParaRPr>
          </a:p>
        </p:txBody>
      </p:sp>
    </p:spTree>
    <p:extLst>
      <p:ext uri="{BB962C8B-B14F-4D97-AF65-F5344CB8AC3E}">
        <p14:creationId xmlns:p14="http://schemas.microsoft.com/office/powerpoint/2010/main" val="4066102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46728C-BC9A-64BF-2FBE-59653E374B2A}"/>
              </a:ext>
            </a:extLst>
          </p:cNvPr>
          <p:cNvSpPr/>
          <p:nvPr/>
        </p:nvSpPr>
        <p:spPr>
          <a:xfrm>
            <a:off x="0" y="-22217"/>
            <a:ext cx="12191999" cy="2604996"/>
          </a:xfrm>
          <a:prstGeom prst="rect">
            <a:avLst/>
          </a:prstGeom>
          <a:solidFill>
            <a:srgbClr val="C57C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F4F4"/>
              </a:solidFill>
            </a:endParaRPr>
          </a:p>
        </p:txBody>
      </p:sp>
      <p:sp>
        <p:nvSpPr>
          <p:cNvPr id="2" name="TextBox 1">
            <a:extLst>
              <a:ext uri="{FF2B5EF4-FFF2-40B4-BE49-F238E27FC236}">
                <a16:creationId xmlns:a16="http://schemas.microsoft.com/office/drawing/2014/main" id="{6BA2679F-4DD2-B8A5-4AC3-18A98E9450AD}"/>
              </a:ext>
            </a:extLst>
          </p:cNvPr>
          <p:cNvSpPr txBox="1"/>
          <p:nvPr/>
        </p:nvSpPr>
        <p:spPr>
          <a:xfrm>
            <a:off x="5582529" y="1484536"/>
            <a:ext cx="6056530" cy="830997"/>
          </a:xfrm>
          <a:prstGeom prst="rect">
            <a:avLst/>
          </a:prstGeom>
          <a:noFill/>
        </p:spPr>
        <p:txBody>
          <a:bodyPr wrap="none" rtlCol="0">
            <a:spAutoFit/>
          </a:bodyPr>
          <a:lstStyle/>
          <a:p>
            <a:pPr algn="ctr"/>
            <a:r>
              <a:rPr lang="en-US" sz="4800" b="1" dirty="0">
                <a:solidFill>
                  <a:srgbClr val="F4F4F4"/>
                </a:solidFill>
                <a:latin typeface="Baskerville" panose="02020502070401020303" pitchFamily="18" charset="0"/>
                <a:ea typeface="Baskerville" panose="02020502070401020303" pitchFamily="18" charset="0"/>
              </a:rPr>
              <a:t>Cognitive Flexibility</a:t>
            </a:r>
          </a:p>
        </p:txBody>
      </p:sp>
      <p:sp>
        <p:nvSpPr>
          <p:cNvPr id="7" name="TextBox 6">
            <a:extLst>
              <a:ext uri="{FF2B5EF4-FFF2-40B4-BE49-F238E27FC236}">
                <a16:creationId xmlns:a16="http://schemas.microsoft.com/office/drawing/2014/main" id="{E5005214-C711-5DF1-B2C4-3484327BB2A8}"/>
              </a:ext>
            </a:extLst>
          </p:cNvPr>
          <p:cNvSpPr txBox="1"/>
          <p:nvPr/>
        </p:nvSpPr>
        <p:spPr>
          <a:xfrm>
            <a:off x="6288828" y="3037456"/>
            <a:ext cx="5350232" cy="1418786"/>
          </a:xfrm>
          <a:prstGeom prst="rect">
            <a:avLst/>
          </a:prstGeom>
          <a:noFill/>
        </p:spPr>
        <p:txBody>
          <a:bodyPr wrap="square" rtlCol="0">
            <a:spAutoFit/>
          </a:bodyPr>
          <a:lstStyle/>
          <a:p>
            <a:pPr algn="ctr">
              <a:lnSpc>
                <a:spcPct val="150000"/>
              </a:lnSpc>
            </a:pPr>
            <a:r>
              <a:rPr lang="en-US" sz="2000" b="0" i="0" dirty="0">
                <a:solidFill>
                  <a:srgbClr val="16182C"/>
                </a:solidFill>
                <a:effectLst/>
                <a:latin typeface="Century Gothic" panose="020B0502020202020204" pitchFamily="34" charset="0"/>
              </a:rPr>
              <a:t>allows us to switch gears and find new approaches to solve problems in our daily lives</a:t>
            </a:r>
            <a:endParaRPr lang="en-US" sz="2000" dirty="0">
              <a:solidFill>
                <a:srgbClr val="16182C"/>
              </a:solidFill>
              <a:latin typeface="Century Gothic" panose="020B0502020202020204" pitchFamily="34" charset="0"/>
            </a:endParaRPr>
          </a:p>
        </p:txBody>
      </p:sp>
      <p:pic>
        <p:nvPicPr>
          <p:cNvPr id="3" name="Picture 2" descr="A group of people connecting puzzle pieces&#10;&#10;Description automatically generated">
            <a:extLst>
              <a:ext uri="{FF2B5EF4-FFF2-40B4-BE49-F238E27FC236}">
                <a16:creationId xmlns:a16="http://schemas.microsoft.com/office/drawing/2014/main" id="{5750AB96-7A2A-C0B8-2D19-A0578D2985C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76" b="90124" l="9997" r="89937">
                        <a14:foregroundMark x1="56115" y1="19872" x2="56548" y2="20672"/>
                        <a14:foregroundMark x1="57081" y1="21311" x2="57081" y2="22791"/>
                        <a14:foregroundMark x1="56981" y1="21471" x2="58647" y2="25830"/>
                        <a14:foregroundMark x1="57647" y1="22511" x2="59080" y2="26230"/>
                        <a14:foregroundMark x1="56881" y1="20672" x2="58214" y2="26110"/>
                        <a14:foregroundMark x1="57747" y1="22791" x2="58647" y2="26110"/>
                        <a14:foregroundMark x1="57214" y1="21711" x2="57981" y2="23191"/>
                        <a14:foregroundMark x1="43852" y1="9516" x2="43852" y2="9516"/>
                        <a14:foregroundMark x1="30923" y1="89204" x2="30923" y2="89204"/>
                        <a14:foregroundMark x1="30923" y1="89204" x2="38787" y2="89484"/>
                        <a14:foregroundMark x1="38787" y1="89484" x2="55448" y2="88645"/>
                        <a14:foregroundMark x1="55448" y1="88645" x2="70343" y2="89324"/>
                        <a14:foregroundMark x1="71576" y1="89204" x2="79240" y2="89444"/>
                        <a14:foregroundMark x1="79240" y1="89444" x2="82073" y2="89044"/>
                        <a14:foregroundMark x1="82939" y1="89444" x2="82939" y2="89444"/>
                        <a14:foregroundMark x1="82273" y1="89604" x2="83839" y2="89724"/>
                        <a14:foregroundMark x1="30590" y1="89204" x2="20427" y2="88924"/>
                        <a14:foregroundMark x1="25058" y1="90124" x2="26258" y2="90004"/>
                        <a14:foregroundMark x1="19194" y1="90004" x2="18469" y2="90004"/>
                        <a14:foregroundMark x1="17328" y1="89444" x2="16487" y2="89511"/>
                        <a14:backgroundMark x1="13995" y1="89524" x2="19627" y2="90924"/>
                        <a14:backgroundMark x1="52949" y1="85646" x2="55282" y2="85366"/>
                        <a14:backgroundMark x1="30290" y1="84046" x2="33489" y2="84126"/>
                      </a14:backgroundRemoval>
                    </a14:imgEffect>
                  </a14:imgLayer>
                </a14:imgProps>
              </a:ext>
              <a:ext uri="{28A0092B-C50C-407E-A947-70E740481C1C}">
                <a14:useLocalDpi xmlns:a14="http://schemas.microsoft.com/office/drawing/2010/main" val="0"/>
              </a:ext>
            </a:extLst>
          </a:blip>
          <a:stretch>
            <a:fillRect/>
          </a:stretch>
        </p:blipFill>
        <p:spPr>
          <a:xfrm>
            <a:off x="-320645" y="1113851"/>
            <a:ext cx="6223819" cy="5186861"/>
          </a:xfrm>
          <a:prstGeom prst="rect">
            <a:avLst/>
          </a:prstGeom>
        </p:spPr>
      </p:pic>
    </p:spTree>
    <p:extLst>
      <p:ext uri="{BB962C8B-B14F-4D97-AF65-F5344CB8AC3E}">
        <p14:creationId xmlns:p14="http://schemas.microsoft.com/office/powerpoint/2010/main" val="163536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46728C-BC9A-64BF-2FBE-59653E374B2A}"/>
              </a:ext>
            </a:extLst>
          </p:cNvPr>
          <p:cNvSpPr/>
          <p:nvPr/>
        </p:nvSpPr>
        <p:spPr>
          <a:xfrm>
            <a:off x="0" y="-22217"/>
            <a:ext cx="12191999" cy="2604996"/>
          </a:xfrm>
          <a:prstGeom prst="rect">
            <a:avLst/>
          </a:prstGeom>
          <a:solidFill>
            <a:srgbClr val="C57C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F4F4"/>
              </a:solidFill>
            </a:endParaRPr>
          </a:p>
        </p:txBody>
      </p:sp>
      <p:sp>
        <p:nvSpPr>
          <p:cNvPr id="2" name="TextBox 1">
            <a:extLst>
              <a:ext uri="{FF2B5EF4-FFF2-40B4-BE49-F238E27FC236}">
                <a16:creationId xmlns:a16="http://schemas.microsoft.com/office/drawing/2014/main" id="{6BA2679F-4DD2-B8A5-4AC3-18A98E9450AD}"/>
              </a:ext>
            </a:extLst>
          </p:cNvPr>
          <p:cNvSpPr txBox="1"/>
          <p:nvPr/>
        </p:nvSpPr>
        <p:spPr>
          <a:xfrm>
            <a:off x="5611484" y="1484536"/>
            <a:ext cx="5998630" cy="830997"/>
          </a:xfrm>
          <a:prstGeom prst="rect">
            <a:avLst/>
          </a:prstGeom>
          <a:noFill/>
        </p:spPr>
        <p:txBody>
          <a:bodyPr wrap="none" rtlCol="0">
            <a:spAutoFit/>
          </a:bodyPr>
          <a:lstStyle/>
          <a:p>
            <a:pPr algn="ctr"/>
            <a:r>
              <a:rPr lang="en-US" sz="4800" b="1" dirty="0">
                <a:solidFill>
                  <a:srgbClr val="F4F4F4"/>
                </a:solidFill>
                <a:latin typeface="Baskerville" panose="02020502070401020303" pitchFamily="18" charset="0"/>
                <a:ea typeface="Baskerville" panose="02020502070401020303" pitchFamily="18" charset="0"/>
              </a:rPr>
              <a:t>Why does it matter?</a:t>
            </a:r>
          </a:p>
        </p:txBody>
      </p:sp>
      <p:sp>
        <p:nvSpPr>
          <p:cNvPr id="7" name="TextBox 6">
            <a:extLst>
              <a:ext uri="{FF2B5EF4-FFF2-40B4-BE49-F238E27FC236}">
                <a16:creationId xmlns:a16="http://schemas.microsoft.com/office/drawing/2014/main" id="{E5005214-C711-5DF1-B2C4-3484327BB2A8}"/>
              </a:ext>
            </a:extLst>
          </p:cNvPr>
          <p:cNvSpPr txBox="1"/>
          <p:nvPr/>
        </p:nvSpPr>
        <p:spPr>
          <a:xfrm>
            <a:off x="6096000" y="3037456"/>
            <a:ext cx="5514114" cy="1880451"/>
          </a:xfrm>
          <a:prstGeom prst="rect">
            <a:avLst/>
          </a:prstGeom>
          <a:noFill/>
        </p:spPr>
        <p:txBody>
          <a:bodyPr wrap="square" rtlCol="0">
            <a:spAutoFit/>
          </a:bodyPr>
          <a:lstStyle/>
          <a:p>
            <a:pPr algn="ctr">
              <a:lnSpc>
                <a:spcPct val="150000"/>
              </a:lnSpc>
            </a:pPr>
            <a:r>
              <a:rPr lang="en-US" sz="2000" b="0" i="0" dirty="0">
                <a:solidFill>
                  <a:srgbClr val="16182C"/>
                </a:solidFill>
                <a:effectLst/>
                <a:latin typeface="Century Gothic" panose="020B0502020202020204" pitchFamily="34" charset="0"/>
              </a:rPr>
              <a:t>Cognitive flexibility allows us to adapt and problem-solve. </a:t>
            </a:r>
            <a:r>
              <a:rPr lang="en-US" sz="2000" dirty="0">
                <a:solidFill>
                  <a:srgbClr val="16182C"/>
                </a:solidFill>
                <a:latin typeface="Century Gothic" panose="020B0502020202020204" pitchFamily="34" charset="0"/>
              </a:rPr>
              <a:t>Obstacles or unexpected events happen often, and flexible thinking is an essential skill to overcome challenges. </a:t>
            </a:r>
          </a:p>
        </p:txBody>
      </p:sp>
      <p:pic>
        <p:nvPicPr>
          <p:cNvPr id="3" name="Picture 2" descr="A group of people connecting puzzle pieces&#10;&#10;Description automatically generated">
            <a:extLst>
              <a:ext uri="{FF2B5EF4-FFF2-40B4-BE49-F238E27FC236}">
                <a16:creationId xmlns:a16="http://schemas.microsoft.com/office/drawing/2014/main" id="{5750AB96-7A2A-C0B8-2D19-A0578D2985C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76" b="90124" l="9997" r="89937">
                        <a14:foregroundMark x1="56115" y1="19872" x2="56548" y2="20672"/>
                        <a14:foregroundMark x1="57081" y1="21311" x2="57081" y2="22791"/>
                        <a14:foregroundMark x1="56981" y1="21471" x2="58647" y2="25830"/>
                        <a14:foregroundMark x1="57647" y1="22511" x2="59080" y2="26230"/>
                        <a14:foregroundMark x1="56881" y1="20672" x2="58214" y2="26110"/>
                        <a14:foregroundMark x1="57747" y1="22791" x2="58647" y2="26110"/>
                        <a14:foregroundMark x1="57214" y1="21711" x2="57981" y2="23191"/>
                        <a14:foregroundMark x1="43852" y1="9516" x2="43852" y2="9516"/>
                        <a14:foregroundMark x1="30923" y1="89204" x2="30923" y2="89204"/>
                        <a14:foregroundMark x1="30923" y1="89204" x2="38787" y2="89484"/>
                        <a14:foregroundMark x1="38787" y1="89484" x2="55448" y2="88645"/>
                        <a14:foregroundMark x1="55448" y1="88645" x2="70343" y2="89324"/>
                        <a14:foregroundMark x1="71576" y1="89204" x2="79240" y2="89444"/>
                        <a14:foregroundMark x1="79240" y1="89444" x2="82073" y2="89044"/>
                        <a14:foregroundMark x1="82939" y1="89444" x2="82939" y2="89444"/>
                        <a14:foregroundMark x1="82273" y1="89604" x2="83839" y2="89724"/>
                        <a14:foregroundMark x1="30590" y1="89204" x2="20427" y2="88924"/>
                        <a14:foregroundMark x1="25058" y1="90124" x2="26258" y2="90004"/>
                        <a14:foregroundMark x1="19194" y1="90004" x2="18469" y2="90004"/>
                        <a14:foregroundMark x1="17328" y1="89444" x2="16487" y2="89511"/>
                        <a14:backgroundMark x1="13995" y1="89524" x2="19627" y2="90924"/>
                        <a14:backgroundMark x1="52949" y1="85646" x2="55282" y2="85366"/>
                        <a14:backgroundMark x1="30290" y1="84046" x2="33489" y2="84126"/>
                      </a14:backgroundRemoval>
                    </a14:imgEffect>
                  </a14:imgLayer>
                </a14:imgProps>
              </a:ext>
              <a:ext uri="{28A0092B-C50C-407E-A947-70E740481C1C}">
                <a14:useLocalDpi xmlns:a14="http://schemas.microsoft.com/office/drawing/2010/main" val="0"/>
              </a:ext>
            </a:extLst>
          </a:blip>
          <a:stretch>
            <a:fillRect/>
          </a:stretch>
        </p:blipFill>
        <p:spPr>
          <a:xfrm>
            <a:off x="-320645" y="1113851"/>
            <a:ext cx="6223819" cy="5186861"/>
          </a:xfrm>
          <a:prstGeom prst="rect">
            <a:avLst/>
          </a:prstGeom>
        </p:spPr>
      </p:pic>
    </p:spTree>
    <p:extLst>
      <p:ext uri="{BB962C8B-B14F-4D97-AF65-F5344CB8AC3E}">
        <p14:creationId xmlns:p14="http://schemas.microsoft.com/office/powerpoint/2010/main" val="1584359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46728C-BC9A-64BF-2FBE-59653E374B2A}"/>
              </a:ext>
            </a:extLst>
          </p:cNvPr>
          <p:cNvSpPr/>
          <p:nvPr/>
        </p:nvSpPr>
        <p:spPr>
          <a:xfrm>
            <a:off x="0" y="-22217"/>
            <a:ext cx="12191999" cy="2604996"/>
          </a:xfrm>
          <a:prstGeom prst="rect">
            <a:avLst/>
          </a:prstGeom>
          <a:solidFill>
            <a:srgbClr val="C57C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F4F4"/>
              </a:solidFill>
            </a:endParaRPr>
          </a:p>
        </p:txBody>
      </p:sp>
      <p:sp>
        <p:nvSpPr>
          <p:cNvPr id="2" name="TextBox 1">
            <a:extLst>
              <a:ext uri="{FF2B5EF4-FFF2-40B4-BE49-F238E27FC236}">
                <a16:creationId xmlns:a16="http://schemas.microsoft.com/office/drawing/2014/main" id="{6BA2679F-4DD2-B8A5-4AC3-18A98E9450AD}"/>
              </a:ext>
            </a:extLst>
          </p:cNvPr>
          <p:cNvSpPr txBox="1"/>
          <p:nvPr/>
        </p:nvSpPr>
        <p:spPr>
          <a:xfrm>
            <a:off x="3321785" y="1501767"/>
            <a:ext cx="8636083" cy="707886"/>
          </a:xfrm>
          <a:prstGeom prst="rect">
            <a:avLst/>
          </a:prstGeom>
          <a:noFill/>
        </p:spPr>
        <p:txBody>
          <a:bodyPr wrap="none" rtlCol="0">
            <a:spAutoFit/>
          </a:bodyPr>
          <a:lstStyle/>
          <a:p>
            <a:pPr algn="ctr"/>
            <a:r>
              <a:rPr lang="en-US" sz="4000" b="1" dirty="0">
                <a:solidFill>
                  <a:srgbClr val="F4F4F4"/>
                </a:solidFill>
                <a:latin typeface="Baskerville" panose="02020502070401020303" pitchFamily="18" charset="0"/>
                <a:ea typeface="Baskerville" panose="02020502070401020303" pitchFamily="18" charset="0"/>
              </a:rPr>
              <a:t>What Flexible Thinking Looks Like</a:t>
            </a:r>
          </a:p>
        </p:txBody>
      </p:sp>
      <p:sp>
        <p:nvSpPr>
          <p:cNvPr id="7" name="TextBox 6">
            <a:extLst>
              <a:ext uri="{FF2B5EF4-FFF2-40B4-BE49-F238E27FC236}">
                <a16:creationId xmlns:a16="http://schemas.microsoft.com/office/drawing/2014/main" id="{E5005214-C711-5DF1-B2C4-3484327BB2A8}"/>
              </a:ext>
            </a:extLst>
          </p:cNvPr>
          <p:cNvSpPr txBox="1"/>
          <p:nvPr/>
        </p:nvSpPr>
        <p:spPr>
          <a:xfrm>
            <a:off x="5903174" y="2760164"/>
            <a:ext cx="5550889" cy="3727111"/>
          </a:xfrm>
          <a:prstGeom prst="rect">
            <a:avLst/>
          </a:prstGeom>
          <a:noFill/>
        </p:spPr>
        <p:txBody>
          <a:bodyPr wrap="square" rtlCol="0">
            <a:spAutoFit/>
          </a:bodyPr>
          <a:lstStyle/>
          <a:p>
            <a:pPr algn="ctr">
              <a:lnSpc>
                <a:spcPct val="150000"/>
              </a:lnSpc>
            </a:pPr>
            <a:r>
              <a:rPr lang="en-US" sz="2000" b="0" i="0" dirty="0">
                <a:solidFill>
                  <a:srgbClr val="0A323E"/>
                </a:solidFill>
                <a:effectLst/>
                <a:latin typeface="Century Gothic" panose="020B0502020202020204" pitchFamily="34" charset="0"/>
              </a:rPr>
              <a:t>Imagine a student working on a group project where everyone has different ideas. Instead of insisting on their idea or becoming frustrated, the student listens and considers the strengths of each approach. Together, the group comes up with a creative solution that combines the best elements of each idea.</a:t>
            </a:r>
            <a:endParaRPr lang="en-US" sz="2000" dirty="0">
              <a:solidFill>
                <a:srgbClr val="0A323E"/>
              </a:solidFill>
              <a:latin typeface="Century Gothic" panose="020B0502020202020204" pitchFamily="34" charset="0"/>
            </a:endParaRPr>
          </a:p>
        </p:txBody>
      </p:sp>
      <p:pic>
        <p:nvPicPr>
          <p:cNvPr id="3" name="Picture 2" descr="A group of people connecting puzzle pieces&#10;&#10;Description automatically generated">
            <a:extLst>
              <a:ext uri="{FF2B5EF4-FFF2-40B4-BE49-F238E27FC236}">
                <a16:creationId xmlns:a16="http://schemas.microsoft.com/office/drawing/2014/main" id="{5750AB96-7A2A-C0B8-2D19-A0578D2985C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76" b="90124" l="9997" r="89937">
                        <a14:foregroundMark x1="56115" y1="19872" x2="56548" y2="20672"/>
                        <a14:foregroundMark x1="57081" y1="21311" x2="57081" y2="22791"/>
                        <a14:foregroundMark x1="56981" y1="21471" x2="58647" y2="25830"/>
                        <a14:foregroundMark x1="57647" y1="22511" x2="59080" y2="26230"/>
                        <a14:foregroundMark x1="56881" y1="20672" x2="58214" y2="26110"/>
                        <a14:foregroundMark x1="57747" y1="22791" x2="58647" y2="26110"/>
                        <a14:foregroundMark x1="57214" y1="21711" x2="57981" y2="23191"/>
                        <a14:foregroundMark x1="43852" y1="9516" x2="43852" y2="9516"/>
                        <a14:foregroundMark x1="30923" y1="89204" x2="30923" y2="89204"/>
                        <a14:foregroundMark x1="30923" y1="89204" x2="38787" y2="89484"/>
                        <a14:foregroundMark x1="38787" y1="89484" x2="55448" y2="88645"/>
                        <a14:foregroundMark x1="55448" y1="88645" x2="70343" y2="89324"/>
                        <a14:foregroundMark x1="71576" y1="89204" x2="79240" y2="89444"/>
                        <a14:foregroundMark x1="79240" y1="89444" x2="82073" y2="89044"/>
                        <a14:foregroundMark x1="82939" y1="89444" x2="82939" y2="89444"/>
                        <a14:foregroundMark x1="82273" y1="89604" x2="83839" y2="89724"/>
                        <a14:foregroundMark x1="30590" y1="89204" x2="20427" y2="88924"/>
                        <a14:foregroundMark x1="25058" y1="90124" x2="26258" y2="90004"/>
                        <a14:foregroundMark x1="19194" y1="90004" x2="18469" y2="90004"/>
                        <a14:foregroundMark x1="17328" y1="89444" x2="16487" y2="89511"/>
                        <a14:backgroundMark x1="13995" y1="89524" x2="19627" y2="90924"/>
                        <a14:backgroundMark x1="52949" y1="85646" x2="55282" y2="85366"/>
                        <a14:backgroundMark x1="30290" y1="84046" x2="33489" y2="84126"/>
                      </a14:backgroundRemoval>
                    </a14:imgEffect>
                  </a14:imgLayer>
                </a14:imgProps>
              </a:ext>
              <a:ext uri="{28A0092B-C50C-407E-A947-70E740481C1C}">
                <a14:useLocalDpi xmlns:a14="http://schemas.microsoft.com/office/drawing/2010/main" val="0"/>
              </a:ext>
            </a:extLst>
          </a:blip>
          <a:stretch>
            <a:fillRect/>
          </a:stretch>
        </p:blipFill>
        <p:spPr>
          <a:xfrm>
            <a:off x="-320645" y="1113851"/>
            <a:ext cx="6223819" cy="5186861"/>
          </a:xfrm>
          <a:prstGeom prst="rect">
            <a:avLst/>
          </a:prstGeom>
        </p:spPr>
      </p:pic>
    </p:spTree>
    <p:extLst>
      <p:ext uri="{BB962C8B-B14F-4D97-AF65-F5344CB8AC3E}">
        <p14:creationId xmlns:p14="http://schemas.microsoft.com/office/powerpoint/2010/main" val="3148440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8FD6AF-9AF5-7020-959C-1A133E87A950}"/>
              </a:ext>
            </a:extLst>
          </p:cNvPr>
          <p:cNvSpPr/>
          <p:nvPr/>
        </p:nvSpPr>
        <p:spPr>
          <a:xfrm>
            <a:off x="0" y="0"/>
            <a:ext cx="12192000" cy="1908313"/>
          </a:xfrm>
          <a:prstGeom prst="rect">
            <a:avLst/>
          </a:prstGeom>
          <a:solidFill>
            <a:srgbClr val="C57C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1891190" y="954156"/>
            <a:ext cx="2858604" cy="769441"/>
          </a:xfrm>
          <a:prstGeom prst="rect">
            <a:avLst/>
          </a:prstGeom>
          <a:noFill/>
        </p:spPr>
        <p:txBody>
          <a:bodyPr wrap="none" rtlCol="0">
            <a:spAutoFit/>
          </a:bodyPr>
          <a:lstStyle/>
          <a:p>
            <a:pPr algn="ctr"/>
            <a:r>
              <a:rPr lang="en-US" sz="4400" b="1" dirty="0">
                <a:solidFill>
                  <a:srgbClr val="F4F4F4"/>
                </a:solidFill>
                <a:latin typeface="Baskerville SemiBold" panose="02020502070401020303" pitchFamily="18" charset="0"/>
                <a:ea typeface="Baskerville SemiBold" panose="02020502070401020303" pitchFamily="18" charset="0"/>
              </a:rPr>
              <a:t>Reflection</a:t>
            </a:r>
          </a:p>
        </p:txBody>
      </p:sp>
      <p:pic>
        <p:nvPicPr>
          <p:cNvPr id="4" name="Picture 3" descr="A person thinking with light bulb above his head&#10;&#10;Description automatically generated">
            <a:extLst>
              <a:ext uri="{FF2B5EF4-FFF2-40B4-BE49-F238E27FC236}">
                <a16:creationId xmlns:a16="http://schemas.microsoft.com/office/drawing/2014/main" id="{0581D75E-4BF2-4358-450D-895A7ABA0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044" y="1723597"/>
            <a:ext cx="4525734" cy="4546399"/>
          </a:xfrm>
          <a:prstGeom prst="rect">
            <a:avLst/>
          </a:prstGeom>
        </p:spPr>
      </p:pic>
      <p:sp>
        <p:nvSpPr>
          <p:cNvPr id="7" name="TextBox 6">
            <a:extLst>
              <a:ext uri="{FF2B5EF4-FFF2-40B4-BE49-F238E27FC236}">
                <a16:creationId xmlns:a16="http://schemas.microsoft.com/office/drawing/2014/main" id="{92821BD0-4B4A-E179-61B3-ABB300FFDE05}"/>
              </a:ext>
            </a:extLst>
          </p:cNvPr>
          <p:cNvSpPr txBox="1"/>
          <p:nvPr/>
        </p:nvSpPr>
        <p:spPr>
          <a:xfrm>
            <a:off x="545047" y="2022227"/>
            <a:ext cx="5550889" cy="465044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000" b="0" i="0" dirty="0">
                <a:solidFill>
                  <a:srgbClr val="0A323E"/>
                </a:solidFill>
                <a:effectLst/>
                <a:latin typeface="Century Gothic" panose="020B0502020202020204" pitchFamily="34" charset="0"/>
              </a:rPr>
              <a:t>Why is cognitive flexibility important for students in today’s rapidly changing world?</a:t>
            </a:r>
          </a:p>
          <a:p>
            <a:pPr marL="457200" indent="-457200">
              <a:lnSpc>
                <a:spcPct val="150000"/>
              </a:lnSpc>
              <a:buFont typeface="Arial" panose="020B0604020202020204" pitchFamily="34" charset="0"/>
              <a:buChar char="•"/>
            </a:pPr>
            <a:r>
              <a:rPr lang="en-US" sz="2000" dirty="0">
                <a:solidFill>
                  <a:srgbClr val="0A323E"/>
                </a:solidFill>
                <a:latin typeface="Century Gothic" panose="020B0502020202020204" pitchFamily="34" charset="0"/>
              </a:rPr>
              <a:t>How can practicing cognitive flexibility improve problem-solving skills and enhance creativity?</a:t>
            </a:r>
          </a:p>
          <a:p>
            <a:pPr marL="457200" indent="-457200">
              <a:lnSpc>
                <a:spcPct val="150000"/>
              </a:lnSpc>
              <a:buFont typeface="Arial" panose="020B0604020202020204" pitchFamily="34" charset="0"/>
              <a:buChar char="•"/>
            </a:pPr>
            <a:r>
              <a:rPr lang="en-US" sz="2000" dirty="0">
                <a:solidFill>
                  <a:srgbClr val="0A323E"/>
                </a:solidFill>
                <a:latin typeface="Century Gothic" panose="020B0502020202020204" pitchFamily="34" charset="0"/>
              </a:rPr>
              <a:t>What are some real-life examples of how cognitive flexibility can help individuals adapt to new challenges and opportunities?</a:t>
            </a:r>
          </a:p>
        </p:txBody>
      </p:sp>
    </p:spTree>
    <p:extLst>
      <p:ext uri="{BB962C8B-B14F-4D97-AF65-F5344CB8AC3E}">
        <p14:creationId xmlns:p14="http://schemas.microsoft.com/office/powerpoint/2010/main" val="1788351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ight bulb on a book&#10;&#10;Description automatically generated">
            <a:extLst>
              <a:ext uri="{FF2B5EF4-FFF2-40B4-BE49-F238E27FC236}">
                <a16:creationId xmlns:a16="http://schemas.microsoft.com/office/drawing/2014/main" id="{2F326948-F6EF-4CEB-ECEE-8FD593DA52AB}"/>
              </a:ext>
            </a:extLst>
          </p:cNvPr>
          <p:cNvPicPr>
            <a:picLocks noChangeAspect="1"/>
          </p:cNvPicPr>
          <p:nvPr/>
        </p:nvPicPr>
        <p:blipFill rotWithShape="1">
          <a:blip r:embed="rId2">
            <a:extLst>
              <a:ext uri="{28A0092B-C50C-407E-A947-70E740481C1C}">
                <a14:useLocalDpi xmlns:a14="http://schemas.microsoft.com/office/drawing/2010/main" val="0"/>
              </a:ext>
            </a:extLst>
          </a:blip>
          <a:srcRect t="13477" b="2149"/>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8CCBFE0-BE77-428A-F41A-9BEE9716F272}"/>
              </a:ext>
            </a:extLst>
          </p:cNvPr>
          <p:cNvSpPr/>
          <p:nvPr/>
        </p:nvSpPr>
        <p:spPr>
          <a:xfrm>
            <a:off x="0" y="0"/>
            <a:ext cx="12192000" cy="6858000"/>
          </a:xfrm>
          <a:prstGeom prst="rect">
            <a:avLst/>
          </a:prstGeom>
          <a:solidFill>
            <a:srgbClr val="2A464A">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2EB129-D64F-127B-55C9-A4DD06338016}"/>
              </a:ext>
            </a:extLst>
          </p:cNvPr>
          <p:cNvSpPr txBox="1"/>
          <p:nvPr/>
        </p:nvSpPr>
        <p:spPr>
          <a:xfrm>
            <a:off x="5078716" y="1536174"/>
            <a:ext cx="6341759" cy="4616648"/>
          </a:xfrm>
          <a:prstGeom prst="rect">
            <a:avLst/>
          </a:prstGeom>
          <a:noFill/>
        </p:spPr>
        <p:txBody>
          <a:bodyPr wrap="square" rtlCol="0">
            <a:spAutoFit/>
          </a:bodyPr>
          <a:lstStyle/>
          <a:p>
            <a:pPr algn="ctr"/>
            <a:r>
              <a:rPr lang="en-US" sz="6600" b="1" dirty="0">
                <a:solidFill>
                  <a:srgbClr val="E4E6E8"/>
                </a:solidFill>
                <a:latin typeface="Baskerville" panose="02020502070401020303" pitchFamily="18" charset="0"/>
                <a:ea typeface="Baskerville" panose="02020502070401020303" pitchFamily="18" charset="0"/>
              </a:rPr>
              <a:t>Part Two:</a:t>
            </a:r>
          </a:p>
          <a:p>
            <a:pPr algn="ctr"/>
            <a:endParaRPr lang="en-US" sz="6600" b="1" dirty="0">
              <a:solidFill>
                <a:srgbClr val="E4E6E8"/>
              </a:solidFill>
              <a:latin typeface="Baskerville" panose="02020502070401020303" pitchFamily="18" charset="0"/>
              <a:ea typeface="Baskerville" panose="02020502070401020303" pitchFamily="18" charset="0"/>
            </a:endParaRPr>
          </a:p>
          <a:p>
            <a:pPr algn="ctr"/>
            <a:r>
              <a:rPr lang="en-US" sz="5400" b="1" dirty="0">
                <a:solidFill>
                  <a:srgbClr val="E4E6E8"/>
                </a:solidFill>
                <a:latin typeface="Baskerville" panose="02020502070401020303" pitchFamily="18" charset="0"/>
                <a:ea typeface="Baskerville" panose="02020502070401020303" pitchFamily="18" charset="0"/>
              </a:rPr>
              <a:t>Understanding Cognitive Distortions</a:t>
            </a:r>
          </a:p>
        </p:txBody>
      </p:sp>
    </p:spTree>
    <p:extLst>
      <p:ext uri="{BB962C8B-B14F-4D97-AF65-F5344CB8AC3E}">
        <p14:creationId xmlns:p14="http://schemas.microsoft.com/office/powerpoint/2010/main" val="2872801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697</TotalTime>
  <Words>2169</Words>
  <Application>Microsoft Office PowerPoint</Application>
  <PresentationFormat>Widescreen</PresentationFormat>
  <Paragraphs>221</Paragraphs>
  <Slides>35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Baskerville SemiBold</vt:lpstr>
      <vt:lpstr>Optima</vt:lpstr>
      <vt:lpstr>Aptos Display</vt:lpstr>
      <vt:lpstr>Century Gothic</vt:lpstr>
      <vt:lpstr>Arial</vt:lpstr>
      <vt:lpstr>Calibri</vt:lpstr>
      <vt:lpstr>Baskerville</vt:lpstr>
      <vt:lpstr>Aptos</vt:lpstr>
      <vt:lpstr>Office Theme</vt:lpstr>
      <vt:lpstr>Module Three: Cognitive Flexibility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Cognitive Flexibility</dc:title>
  <dc:creator>Jamie Jensen</dc:creator>
  <cp:lastModifiedBy>Jamie Jensen</cp:lastModifiedBy>
  <cp:revision>27</cp:revision>
  <dcterms:created xsi:type="dcterms:W3CDTF">2024-04-21T00:40:57Z</dcterms:created>
  <dcterms:modified xsi:type="dcterms:W3CDTF">2024-04-25T18:21:08Z</dcterms:modified>
</cp:coreProperties>
</file>