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288" r:id="rId3"/>
    <p:sldId id="280" r:id="rId4"/>
    <p:sldId id="258" r:id="rId5"/>
    <p:sldId id="333" r:id="rId6"/>
    <p:sldId id="334" r:id="rId7"/>
    <p:sldId id="293" r:id="rId8"/>
    <p:sldId id="294" r:id="rId9"/>
    <p:sldId id="286" r:id="rId10"/>
    <p:sldId id="337" r:id="rId11"/>
    <p:sldId id="285" r:id="rId12"/>
    <p:sldId id="342" r:id="rId13"/>
    <p:sldId id="343" r:id="rId14"/>
    <p:sldId id="344" r:id="rId15"/>
    <p:sldId id="335" r:id="rId16"/>
    <p:sldId id="287" r:id="rId17"/>
    <p:sldId id="338" r:id="rId18"/>
    <p:sldId id="339" r:id="rId19"/>
    <p:sldId id="340" r:id="rId20"/>
    <p:sldId id="341" r:id="rId21"/>
    <p:sldId id="345" r:id="rId22"/>
    <p:sldId id="346" r:id="rId23"/>
    <p:sldId id="347" r:id="rId24"/>
    <p:sldId id="348" r:id="rId25"/>
    <p:sldId id="289" r:id="rId26"/>
    <p:sldId id="269" r:id="rId27"/>
    <p:sldId id="296" r:id="rId28"/>
    <p:sldId id="361" r:id="rId29"/>
    <p:sldId id="362" r:id="rId30"/>
    <p:sldId id="363" r:id="rId31"/>
    <p:sldId id="364" r:id="rId32"/>
    <p:sldId id="290" r:id="rId33"/>
    <p:sldId id="349" r:id="rId34"/>
    <p:sldId id="350" r:id="rId35"/>
    <p:sldId id="351" r:id="rId36"/>
    <p:sldId id="352" r:id="rId37"/>
    <p:sldId id="353" r:id="rId38"/>
    <p:sldId id="354" r:id="rId39"/>
    <p:sldId id="355" r:id="rId40"/>
    <p:sldId id="297" r:id="rId41"/>
    <p:sldId id="356" r:id="rId42"/>
    <p:sldId id="291" r:id="rId43"/>
    <p:sldId id="359" r:id="rId44"/>
    <p:sldId id="365" r:id="rId45"/>
    <p:sldId id="357" r:id="rId46"/>
    <p:sldId id="370" r:id="rId47"/>
    <p:sldId id="358" r:id="rId48"/>
    <p:sldId id="360" r:id="rId49"/>
    <p:sldId id="292" r:id="rId50"/>
    <p:sldId id="367" r:id="rId51"/>
    <p:sldId id="368" r:id="rId52"/>
    <p:sldId id="369" r:id="rId53"/>
    <p:sldId id="277" r:id="rId54"/>
  </p:sldIdLst>
  <p:sldSz cx="12192000" cy="6858000"/>
  <p:notesSz cx="6858000" cy="9144000"/>
  <p:embeddedFontLst>
    <p:embeddedFont>
      <p:font typeface="Century Gothic" panose="020B0502020202020204" pitchFamily="34" charset="0"/>
      <p:regular r:id="rId56"/>
      <p:bold r:id="rId57"/>
      <p:italic r:id="rId58"/>
      <p:boldItalic r:id="rId59"/>
    </p:embeddedFont>
    <p:embeddedFont>
      <p:font typeface="Helvetica" panose="020B060402020202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64A"/>
    <a:srgbClr val="98B1B5"/>
    <a:srgbClr val="F0EBE1"/>
    <a:srgbClr val="2B6684"/>
    <a:srgbClr val="FFC45E"/>
    <a:srgbClr val="C67C7D"/>
    <a:srgbClr val="B2CFD3"/>
    <a:srgbClr val="C5E1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29"/>
  </p:normalViewPr>
  <p:slideViewPr>
    <p:cSldViewPr snapToGrid="0">
      <p:cViewPr varScale="1">
        <p:scale>
          <a:sx n="147" d="100"/>
          <a:sy n="147" d="100"/>
        </p:scale>
        <p:origin x="66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7D84E-AD72-4BFD-8170-CF9AC6C38FE4}"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F389B-BC32-435E-8E0D-DBB9EB86181E}" type="slidenum">
              <a:rPr lang="en-US" smtClean="0"/>
              <a:t>‹#›</a:t>
            </a:fld>
            <a:endParaRPr lang="en-US"/>
          </a:p>
        </p:txBody>
      </p:sp>
    </p:spTree>
    <p:extLst>
      <p:ext uri="{BB962C8B-B14F-4D97-AF65-F5344CB8AC3E}">
        <p14:creationId xmlns:p14="http://schemas.microsoft.com/office/powerpoint/2010/main" val="368269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F389B-BC32-435E-8E0D-DBB9EB86181E}" type="slidenum">
              <a:rPr lang="en-US" smtClean="0"/>
              <a:t>5</a:t>
            </a:fld>
            <a:endParaRPr lang="en-US"/>
          </a:p>
        </p:txBody>
      </p:sp>
    </p:spTree>
    <p:extLst>
      <p:ext uri="{BB962C8B-B14F-4D97-AF65-F5344CB8AC3E}">
        <p14:creationId xmlns:p14="http://schemas.microsoft.com/office/powerpoint/2010/main" val="288528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F389B-BC32-435E-8E0D-DBB9EB86181E}" type="slidenum">
              <a:rPr lang="en-US" smtClean="0"/>
              <a:t>34</a:t>
            </a:fld>
            <a:endParaRPr lang="en-US"/>
          </a:p>
        </p:txBody>
      </p:sp>
    </p:spTree>
    <p:extLst>
      <p:ext uri="{BB962C8B-B14F-4D97-AF65-F5344CB8AC3E}">
        <p14:creationId xmlns:p14="http://schemas.microsoft.com/office/powerpoint/2010/main" val="18158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F389B-BC32-435E-8E0D-DBB9EB86181E}" type="slidenum">
              <a:rPr lang="en-US" smtClean="0"/>
              <a:t>35</a:t>
            </a:fld>
            <a:endParaRPr lang="en-US"/>
          </a:p>
        </p:txBody>
      </p:sp>
    </p:spTree>
    <p:extLst>
      <p:ext uri="{BB962C8B-B14F-4D97-AF65-F5344CB8AC3E}">
        <p14:creationId xmlns:p14="http://schemas.microsoft.com/office/powerpoint/2010/main" val="127146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F389B-BC32-435E-8E0D-DBB9EB86181E}" type="slidenum">
              <a:rPr lang="en-US" smtClean="0"/>
              <a:t>36</a:t>
            </a:fld>
            <a:endParaRPr lang="en-US"/>
          </a:p>
        </p:txBody>
      </p:sp>
    </p:spTree>
    <p:extLst>
      <p:ext uri="{BB962C8B-B14F-4D97-AF65-F5344CB8AC3E}">
        <p14:creationId xmlns:p14="http://schemas.microsoft.com/office/powerpoint/2010/main" val="228031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F389B-BC32-435E-8E0D-DBB9EB86181E}" type="slidenum">
              <a:rPr lang="en-US" smtClean="0"/>
              <a:t>37</a:t>
            </a:fld>
            <a:endParaRPr lang="en-US"/>
          </a:p>
        </p:txBody>
      </p:sp>
    </p:spTree>
    <p:extLst>
      <p:ext uri="{BB962C8B-B14F-4D97-AF65-F5344CB8AC3E}">
        <p14:creationId xmlns:p14="http://schemas.microsoft.com/office/powerpoint/2010/main" val="309906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31E9B1-DCD8-FB4E-8410-D01EC13F4D35}" type="slidenum">
              <a:rPr lang="en-US" smtClean="0"/>
              <a:t>52</a:t>
            </a:fld>
            <a:endParaRPr lang="en-US"/>
          </a:p>
        </p:txBody>
      </p:sp>
    </p:spTree>
    <p:extLst>
      <p:ext uri="{BB962C8B-B14F-4D97-AF65-F5344CB8AC3E}">
        <p14:creationId xmlns:p14="http://schemas.microsoft.com/office/powerpoint/2010/main" val="198748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093D-83E9-4F36-D77D-82CCAFDFDF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CB732F-D0B3-BC58-56E4-857036282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C78B31-31D3-D937-42E0-8D270CABC100}"/>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5" name="Footer Placeholder 4">
            <a:extLst>
              <a:ext uri="{FF2B5EF4-FFF2-40B4-BE49-F238E27FC236}">
                <a16:creationId xmlns:a16="http://schemas.microsoft.com/office/drawing/2014/main" id="{999F7597-01D0-E8AC-4E76-94673521C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7AC4B-DF6C-B19E-32E5-AFE3B167CA03}"/>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262409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B332-A39F-6A22-47D2-CA47BC494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78B0C-2DA9-A5C9-E003-FB72856B7C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A653D-FDF5-F4F7-519E-42A53B426D65}"/>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5" name="Footer Placeholder 4">
            <a:extLst>
              <a:ext uri="{FF2B5EF4-FFF2-40B4-BE49-F238E27FC236}">
                <a16:creationId xmlns:a16="http://schemas.microsoft.com/office/drawing/2014/main" id="{4753FCAC-C98D-AE82-2480-70DE4CB9D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8BFDE-3909-6A74-C899-8E086DD8FC8C}"/>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426257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E822BD-CA54-9A39-D896-9DB81C4E28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CC985-E623-C0CC-6D57-682928DD14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22908-4788-6CF7-B4F2-2431F9518543}"/>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5" name="Footer Placeholder 4">
            <a:extLst>
              <a:ext uri="{FF2B5EF4-FFF2-40B4-BE49-F238E27FC236}">
                <a16:creationId xmlns:a16="http://schemas.microsoft.com/office/drawing/2014/main" id="{9FF9961D-CC3E-120D-F34A-0361D3B27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D1072-87D8-B537-EB24-A93E9C2C4C2C}"/>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245121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1DB8-AD6C-2640-B2C9-EE365DC2D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47334B-7884-7D4C-863A-3C91E9609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72D8A-AE3D-F248-8953-8FCA0A5149E6}"/>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5" name="Footer Placeholder 4">
            <a:extLst>
              <a:ext uri="{FF2B5EF4-FFF2-40B4-BE49-F238E27FC236}">
                <a16:creationId xmlns:a16="http://schemas.microsoft.com/office/drawing/2014/main" id="{64805B7C-2518-FF45-8778-2EC969EFE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C49DE-C57E-824E-9C4C-085DED232EDB}"/>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99495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E247-CA36-284C-B3A2-12A9ED7D4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C9BA2-D54E-CE4C-9008-BE0C74C97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DD2BC-6448-8C42-803B-319B964651C0}"/>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5" name="Footer Placeholder 4">
            <a:extLst>
              <a:ext uri="{FF2B5EF4-FFF2-40B4-BE49-F238E27FC236}">
                <a16:creationId xmlns:a16="http://schemas.microsoft.com/office/drawing/2014/main" id="{283078EB-B649-4E41-A27E-E004579F2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377CD-9DDD-C947-916D-7715C8B5FE83}"/>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554430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DAD9-948B-D449-8E78-9C844144E1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1C919-7923-7345-AC93-3E254C761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5BC7B1-C1FE-A54E-880B-1636E6839F2E}"/>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5" name="Footer Placeholder 4">
            <a:extLst>
              <a:ext uri="{FF2B5EF4-FFF2-40B4-BE49-F238E27FC236}">
                <a16:creationId xmlns:a16="http://schemas.microsoft.com/office/drawing/2014/main" id="{A9BEE6A7-27AC-5B4B-8FF4-5E9788979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761F3-C298-8541-89B1-9B06382ECDDA}"/>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703096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F885-001B-6748-AC2E-7A15DA98E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4D27C-413C-8F40-A70D-09BF010792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4BD50-982C-E944-BFD8-A92C68890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CD841B-44D8-C24E-AD09-8797912EF0BF}"/>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6" name="Footer Placeholder 5">
            <a:extLst>
              <a:ext uri="{FF2B5EF4-FFF2-40B4-BE49-F238E27FC236}">
                <a16:creationId xmlns:a16="http://schemas.microsoft.com/office/drawing/2014/main" id="{7717BDAF-B211-3847-8612-756772957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62E51-C7FA-6C4D-AA09-C4BDDE127345}"/>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192526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B6EB-40F9-7D42-87AC-5FD2F19C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E7D26-12AA-3841-8B06-EA810ADD1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F1A537-3BE4-BB46-8697-F620FEB27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365409-B66C-3F4C-ACE7-E24E4AD51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B077DE-DDA4-D04C-B11D-6F2EE130CF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821B9-989C-B946-A2D3-4F05CD70A23C}"/>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8" name="Footer Placeholder 7">
            <a:extLst>
              <a:ext uri="{FF2B5EF4-FFF2-40B4-BE49-F238E27FC236}">
                <a16:creationId xmlns:a16="http://schemas.microsoft.com/office/drawing/2014/main" id="{4C06B670-F206-F747-BB78-BE2560EEEC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4E39D1-A343-8E41-BDFC-2C9362C7710F}"/>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72510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6E5A-99E6-5B41-BF7F-2742B07AB5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96362-FDFE-6C40-A4FA-D8EFD35DAA71}"/>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4" name="Footer Placeholder 3">
            <a:extLst>
              <a:ext uri="{FF2B5EF4-FFF2-40B4-BE49-F238E27FC236}">
                <a16:creationId xmlns:a16="http://schemas.microsoft.com/office/drawing/2014/main" id="{CBA49C71-D88D-8047-A01A-276885100E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706DF7-56DB-5947-98F4-554FF4324242}"/>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115168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DFE3DF-7334-3547-949B-031097E866A3}"/>
              </a:ext>
            </a:extLst>
          </p:cNvPr>
          <p:cNvSpPr>
            <a:spLocks noGrp="1"/>
          </p:cNvSpPr>
          <p:nvPr>
            <p:ph type="pic" sz="quarter" idx="10"/>
          </p:nvPr>
        </p:nvSpPr>
        <p:spPr>
          <a:xfrm>
            <a:off x="0" y="0"/>
            <a:ext cx="12192000" cy="3200400"/>
          </a:xfrm>
        </p:spPr>
        <p:txBody>
          <a:bodyPr/>
          <a:lstStyle/>
          <a:p>
            <a:endParaRPr lang="en-US"/>
          </a:p>
        </p:txBody>
      </p:sp>
    </p:spTree>
    <p:extLst>
      <p:ext uri="{BB962C8B-B14F-4D97-AF65-F5344CB8AC3E}">
        <p14:creationId xmlns:p14="http://schemas.microsoft.com/office/powerpoint/2010/main" val="4125652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AA114-A4D3-EC40-BAD1-56CB70A87DBA}"/>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3" name="Footer Placeholder 2">
            <a:extLst>
              <a:ext uri="{FF2B5EF4-FFF2-40B4-BE49-F238E27FC236}">
                <a16:creationId xmlns:a16="http://schemas.microsoft.com/office/drawing/2014/main" id="{76AACC76-A833-7142-A056-6E5808689E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5F61E4-DD59-D348-A51B-30DF060D078B}"/>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67745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1D57E-701F-2BD7-7A3B-8B47DB9D4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966B55-C082-FAFF-0943-724317E8E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943AD-B6AB-FD17-E6ED-A36EB0E67BEE}"/>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5" name="Footer Placeholder 4">
            <a:extLst>
              <a:ext uri="{FF2B5EF4-FFF2-40B4-BE49-F238E27FC236}">
                <a16:creationId xmlns:a16="http://schemas.microsoft.com/office/drawing/2014/main" id="{6452475D-907E-EED0-7D48-0528ADA1D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2C7B1-E3A0-107C-3F49-5ACF2E788783}"/>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883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Design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A54ABE8-4D69-5446-A786-3E183F78F680}"/>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3204620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92BE-7595-ED4C-A269-1E28A6295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EF7F6-1BCC-6343-A9D3-6B55302C5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8BD5DE-3E33-A840-9C63-57144D76F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D20D6-DED3-1640-9909-56455E1F1532}"/>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6" name="Footer Placeholder 5">
            <a:extLst>
              <a:ext uri="{FF2B5EF4-FFF2-40B4-BE49-F238E27FC236}">
                <a16:creationId xmlns:a16="http://schemas.microsoft.com/office/drawing/2014/main" id="{6C369338-6DA1-C14B-B635-A246583A1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D64B7-D4A1-D648-A814-B6353AA9FD6F}"/>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87840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1342-278C-4C4B-8D1B-52C1DDEFE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A5B6D-DE0F-3547-AA26-8F660146A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F00F5C-50A6-2246-A9D3-DC4856ED3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F3713-CCC2-2941-AFC7-952358297071}"/>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6" name="Footer Placeholder 5">
            <a:extLst>
              <a:ext uri="{FF2B5EF4-FFF2-40B4-BE49-F238E27FC236}">
                <a16:creationId xmlns:a16="http://schemas.microsoft.com/office/drawing/2014/main" id="{FED5194E-4A32-5B40-ACE1-92DA33A14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16FD6-D072-414B-A633-E709DA414E42}"/>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76774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42C9-C626-264E-9118-C909D6280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DAA8E-7BB1-AA4C-958F-ABA9A8331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27E99-9DCB-3547-A6A2-8F462E2A7DD7}"/>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5" name="Footer Placeholder 4">
            <a:extLst>
              <a:ext uri="{FF2B5EF4-FFF2-40B4-BE49-F238E27FC236}">
                <a16:creationId xmlns:a16="http://schemas.microsoft.com/office/drawing/2014/main" id="{3857C344-2F00-144A-8E13-543648369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77395-50B3-8F4F-9CA9-CA3F89CAA0F4}"/>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656462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7107A-5B93-DB4D-AEA7-DD07ADC0E6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08DF31-4666-8B41-B036-B7558B0A54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7D2A3-B4EE-B14B-943E-5589767345A2}"/>
              </a:ext>
            </a:extLst>
          </p:cNvPr>
          <p:cNvSpPr>
            <a:spLocks noGrp="1"/>
          </p:cNvSpPr>
          <p:nvPr>
            <p:ph type="dt" sz="half" idx="10"/>
          </p:nvPr>
        </p:nvSpPr>
        <p:spPr/>
        <p:txBody>
          <a:bodyPr/>
          <a:lstStyle/>
          <a:p>
            <a:fld id="{1D045512-2D5D-A042-A175-2CC03A4D98E3}" type="datetimeFigureOut">
              <a:rPr lang="en-US" smtClean="0"/>
              <a:t>4/25/2024</a:t>
            </a:fld>
            <a:endParaRPr lang="en-US"/>
          </a:p>
        </p:txBody>
      </p:sp>
      <p:sp>
        <p:nvSpPr>
          <p:cNvPr id="5" name="Footer Placeholder 4">
            <a:extLst>
              <a:ext uri="{FF2B5EF4-FFF2-40B4-BE49-F238E27FC236}">
                <a16:creationId xmlns:a16="http://schemas.microsoft.com/office/drawing/2014/main" id="{E3C0EA7B-ED21-1448-82F0-7669729E3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7C605-32ED-1449-9778-9A3ED8AE62FA}"/>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218353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4A53-3706-8637-2763-1BFFD3244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78E6E-0805-C506-6AAD-C990135B63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A7381B-D2D2-F86C-B1ED-1E38DF7F5AC0}"/>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5" name="Footer Placeholder 4">
            <a:extLst>
              <a:ext uri="{FF2B5EF4-FFF2-40B4-BE49-F238E27FC236}">
                <a16:creationId xmlns:a16="http://schemas.microsoft.com/office/drawing/2014/main" id="{E79CE9D0-2AA0-20E0-3A1B-66631E7C2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F1A1F-94BC-4155-DC0A-F9DDD7D038C5}"/>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3265586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D3F-2A84-4D45-43BA-F8AE330FC0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1FB0B-01E2-49AD-BFAF-62083AC526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F38E38-A61C-93E3-0C70-EBA053BBFE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2BF58-02E5-ED11-A3E7-8E2A71ACFBF8}"/>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6" name="Footer Placeholder 5">
            <a:extLst>
              <a:ext uri="{FF2B5EF4-FFF2-40B4-BE49-F238E27FC236}">
                <a16:creationId xmlns:a16="http://schemas.microsoft.com/office/drawing/2014/main" id="{46814129-59EB-D515-0976-76B4A6EBA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0A9FC-2668-386A-E693-CA69EDBDC961}"/>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345579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3AA0-A187-5DE3-4699-9BC7715C38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4E87E4-0440-5071-B975-131E7C581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B7B4B7-82B3-2555-22FB-A37DBE3ADB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EB64F-E64F-EE19-927C-93EBA4F59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F1ADAA-2969-6B91-B2CD-42B93AF57C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BCA147-3E0C-B434-3DDF-8D82B5C0F6B7}"/>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8" name="Footer Placeholder 7">
            <a:extLst>
              <a:ext uri="{FF2B5EF4-FFF2-40B4-BE49-F238E27FC236}">
                <a16:creationId xmlns:a16="http://schemas.microsoft.com/office/drawing/2014/main" id="{E207090E-8936-D03C-A594-CD2BD85D56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AAA68-3E25-BC0A-8798-C4C60474FA88}"/>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311912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60DC-7F48-43A5-FA60-5C1204B3BE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F0484-F839-9D9D-1EBC-E97BF1D79CE4}"/>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4" name="Footer Placeholder 3">
            <a:extLst>
              <a:ext uri="{FF2B5EF4-FFF2-40B4-BE49-F238E27FC236}">
                <a16:creationId xmlns:a16="http://schemas.microsoft.com/office/drawing/2014/main" id="{86EF46CF-D5C3-E455-C243-34AE304ED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F9033-B1D0-E8E3-2428-67412B1B4A97}"/>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409776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16882-2BE5-3B9F-27C4-9924B1991A29}"/>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3" name="Footer Placeholder 2">
            <a:extLst>
              <a:ext uri="{FF2B5EF4-FFF2-40B4-BE49-F238E27FC236}">
                <a16:creationId xmlns:a16="http://schemas.microsoft.com/office/drawing/2014/main" id="{F8DA81DB-8583-F5DA-3620-7240AEDF3B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229AD-76D0-D375-54D3-A43619BF29C6}"/>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112745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A673-2724-0A39-729E-F250A9236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36F67-66AE-EE02-170A-77EC6C2D1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BCCB9-7D6C-BBA3-7D80-D2A545925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0254F-CC4A-8E51-1A9C-B27BDF02E664}"/>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6" name="Footer Placeholder 5">
            <a:extLst>
              <a:ext uri="{FF2B5EF4-FFF2-40B4-BE49-F238E27FC236}">
                <a16:creationId xmlns:a16="http://schemas.microsoft.com/office/drawing/2014/main" id="{75777342-0E3D-42F3-9A28-6D6B55A44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0CF7E-DE95-BB3E-338E-3009A56FBBA8}"/>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259471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68BC-1760-EF50-1E11-7DDE672097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01FEB9-D23D-8FCD-AD2E-F5D3A32F2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1220E-EC57-F858-63A6-615B01C3B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ADDC-11B4-3CCC-67D9-C0B32BFE04FE}"/>
              </a:ext>
            </a:extLst>
          </p:cNvPr>
          <p:cNvSpPr>
            <a:spLocks noGrp="1"/>
          </p:cNvSpPr>
          <p:nvPr>
            <p:ph type="dt" sz="half" idx="10"/>
          </p:nvPr>
        </p:nvSpPr>
        <p:spPr/>
        <p:txBody>
          <a:bodyPr/>
          <a:lstStyle/>
          <a:p>
            <a:fld id="{7494AB91-958D-4B2D-8E0C-FA169771516C}" type="datetimeFigureOut">
              <a:rPr lang="en-US" smtClean="0"/>
              <a:t>4/25/2024</a:t>
            </a:fld>
            <a:endParaRPr lang="en-US"/>
          </a:p>
        </p:txBody>
      </p:sp>
      <p:sp>
        <p:nvSpPr>
          <p:cNvPr id="6" name="Footer Placeholder 5">
            <a:extLst>
              <a:ext uri="{FF2B5EF4-FFF2-40B4-BE49-F238E27FC236}">
                <a16:creationId xmlns:a16="http://schemas.microsoft.com/office/drawing/2014/main" id="{69A717EA-A95D-59C9-1ED2-1F1D77739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46230-A303-F1C7-EEDA-13EE9CD4A360}"/>
              </a:ext>
            </a:extLst>
          </p:cNvPr>
          <p:cNvSpPr>
            <a:spLocks noGrp="1"/>
          </p:cNvSpPr>
          <p:nvPr>
            <p:ph type="sldNum" sz="quarter" idx="12"/>
          </p:nvPr>
        </p:nvSpPr>
        <p:spPr/>
        <p:txBody>
          <a:bodyPr/>
          <a:lstStyle/>
          <a:p>
            <a:fld id="{1A4221AA-FD32-44AC-909C-1F12DD304A00}" type="slidenum">
              <a:rPr lang="en-US" smtClean="0"/>
              <a:t>‹#›</a:t>
            </a:fld>
            <a:endParaRPr lang="en-US"/>
          </a:p>
        </p:txBody>
      </p:sp>
    </p:spTree>
    <p:extLst>
      <p:ext uri="{BB962C8B-B14F-4D97-AF65-F5344CB8AC3E}">
        <p14:creationId xmlns:p14="http://schemas.microsoft.com/office/powerpoint/2010/main" val="40269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E1C99-20EA-D89A-E741-35F8427E7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CA03D-68CB-40B8-B013-AAE22C08E6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5D835-8477-99AB-A93E-B542CDD1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94AB91-958D-4B2D-8E0C-FA169771516C}" type="datetimeFigureOut">
              <a:rPr lang="en-US" smtClean="0"/>
              <a:t>4/25/2024</a:t>
            </a:fld>
            <a:endParaRPr lang="en-US"/>
          </a:p>
        </p:txBody>
      </p:sp>
      <p:sp>
        <p:nvSpPr>
          <p:cNvPr id="5" name="Footer Placeholder 4">
            <a:extLst>
              <a:ext uri="{FF2B5EF4-FFF2-40B4-BE49-F238E27FC236}">
                <a16:creationId xmlns:a16="http://schemas.microsoft.com/office/drawing/2014/main" id="{C2911EDE-3F66-DFB3-A624-DB82C81E4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13855CF-0A02-B19E-9BFC-6CC881BABC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4221AA-FD32-44AC-909C-1F12DD304A00}" type="slidenum">
              <a:rPr lang="en-US" smtClean="0"/>
              <a:t>‹#›</a:t>
            </a:fld>
            <a:endParaRPr lang="en-US"/>
          </a:p>
        </p:txBody>
      </p:sp>
    </p:spTree>
    <p:extLst>
      <p:ext uri="{BB962C8B-B14F-4D97-AF65-F5344CB8AC3E}">
        <p14:creationId xmlns:p14="http://schemas.microsoft.com/office/powerpoint/2010/main" val="2788820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65C50-0CFE-BE4C-91C1-65BA20A99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38E4D5-80A4-FD4F-A55B-B90492B9E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7DEA6-D267-FA4D-934E-1C3219826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45512-2D5D-A042-A175-2CC03A4D98E3}" type="datetimeFigureOut">
              <a:rPr lang="en-US" smtClean="0"/>
              <a:t>4/25/2024</a:t>
            </a:fld>
            <a:endParaRPr lang="en-US"/>
          </a:p>
        </p:txBody>
      </p:sp>
      <p:sp>
        <p:nvSpPr>
          <p:cNvPr id="5" name="Footer Placeholder 4">
            <a:extLst>
              <a:ext uri="{FF2B5EF4-FFF2-40B4-BE49-F238E27FC236}">
                <a16:creationId xmlns:a16="http://schemas.microsoft.com/office/drawing/2014/main" id="{4016EAC2-7258-5442-9C90-998430322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10F96F-5BE4-7643-8A19-9F1B462803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4DC65-FE14-D847-AFC8-221B61B4AF9A}" type="slidenum">
              <a:rPr lang="en-US" smtClean="0"/>
              <a:t>‹#›</a:t>
            </a:fld>
            <a:endParaRPr lang="en-US"/>
          </a:p>
        </p:txBody>
      </p:sp>
    </p:spTree>
    <p:extLst>
      <p:ext uri="{BB962C8B-B14F-4D97-AF65-F5344CB8AC3E}">
        <p14:creationId xmlns:p14="http://schemas.microsoft.com/office/powerpoint/2010/main" val="480254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4.wdp"/><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microsoft.com/office/2007/relationships/hdphoto" Target="../media/hdphoto5.wdp"/><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therapistaid.com/therapy-worksheet/your-wisest-sel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youtu.be/P9WFpVsRtQg?si=MTSzMsFsRy3jmJyp" TargetMode="External"/><Relationship Id="rId5" Type="http://schemas.openxmlformats.org/officeDocument/2006/relationships/hyperlink" Target="https://www.youtube.com/watch?v=TlOUnOWfw3M" TargetMode="External"/><Relationship Id="rId4" Type="http://schemas.openxmlformats.org/officeDocument/2006/relationships/hyperlink" Target="https://www.youtube.com/watch?v=elZFL4FLVL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ooks stacked on a wooden table">
            <a:extLst>
              <a:ext uri="{FF2B5EF4-FFF2-40B4-BE49-F238E27FC236}">
                <a16:creationId xmlns:a16="http://schemas.microsoft.com/office/drawing/2014/main" id="{A73C308F-850F-31DA-F5BD-679EBF8AFD9D}"/>
              </a:ext>
            </a:extLst>
          </p:cNvPr>
          <p:cNvPicPr>
            <a:picLocks noChangeAspect="1"/>
          </p:cNvPicPr>
          <p:nvPr/>
        </p:nvPicPr>
        <p:blipFill rotWithShape="1">
          <a:blip r:embed="rId2">
            <a:alphaModFix amt="50000"/>
          </a:blip>
          <a:srcRect r="-1" b="15708"/>
          <a:stretch/>
        </p:blipFill>
        <p:spPr>
          <a:xfrm>
            <a:off x="20" y="10"/>
            <a:ext cx="12188930" cy="6857990"/>
          </a:xfrm>
          <a:prstGeom prst="rect">
            <a:avLst/>
          </a:prstGeom>
          <a:solidFill>
            <a:srgbClr val="0A323E"/>
          </a:solidFill>
          <a:scene3d>
            <a:camera prst="orthographicFront"/>
            <a:lightRig rig="threePt" dir="t"/>
          </a:scene3d>
          <a:sp3d>
            <a:bevelT prst="angle"/>
          </a:sp3d>
        </p:spPr>
      </p:pic>
      <p:sp>
        <p:nvSpPr>
          <p:cNvPr id="2" name="Title 1">
            <a:extLst>
              <a:ext uri="{FF2B5EF4-FFF2-40B4-BE49-F238E27FC236}">
                <a16:creationId xmlns:a16="http://schemas.microsoft.com/office/drawing/2014/main" id="{4566319D-E855-A106-AEBE-49DF2793817F}"/>
              </a:ext>
            </a:extLst>
          </p:cNvPr>
          <p:cNvSpPr>
            <a:spLocks noGrp="1"/>
          </p:cNvSpPr>
          <p:nvPr>
            <p:ph type="ctrTitle"/>
          </p:nvPr>
        </p:nvSpPr>
        <p:spPr>
          <a:xfrm>
            <a:off x="1227433" y="2396989"/>
            <a:ext cx="9734103" cy="2064022"/>
          </a:xfrm>
        </p:spPr>
        <p:txBody>
          <a:bodyPr>
            <a:normAutofit fontScale="90000"/>
          </a:bodyPr>
          <a:lstStyle/>
          <a:p>
            <a:pPr>
              <a:lnSpc>
                <a:spcPct val="150000"/>
              </a:lnSpc>
            </a:pPr>
            <a:r>
              <a:rPr lang="en-US" sz="6600" dirty="0">
                <a:solidFill>
                  <a:srgbClr val="FFFFFF"/>
                </a:solidFill>
                <a:latin typeface="Baskerville" panose="02020502070401020303" pitchFamily="18" charset="0"/>
                <a:ea typeface="Baskerville" panose="02020502070401020303" pitchFamily="18" charset="0"/>
              </a:rPr>
              <a:t>Module Two:</a:t>
            </a:r>
            <a:br>
              <a:rPr lang="en-US" sz="6600" dirty="0">
                <a:solidFill>
                  <a:srgbClr val="FFFFFF"/>
                </a:solidFill>
                <a:latin typeface="Baskerville" panose="02020502070401020303" pitchFamily="18" charset="0"/>
                <a:ea typeface="Baskerville" panose="02020502070401020303" pitchFamily="18" charset="0"/>
              </a:rPr>
            </a:br>
            <a:r>
              <a:rPr lang="en-US" sz="6600" dirty="0">
                <a:solidFill>
                  <a:srgbClr val="FFFFFF"/>
                </a:solidFill>
                <a:latin typeface="Baskerville" panose="02020502070401020303" pitchFamily="18" charset="0"/>
                <a:ea typeface="Baskerville" panose="02020502070401020303" pitchFamily="18" charset="0"/>
              </a:rPr>
              <a:t>Metacognition</a:t>
            </a:r>
          </a:p>
        </p:txBody>
      </p:sp>
    </p:spTree>
    <p:extLst>
      <p:ext uri="{BB962C8B-B14F-4D97-AF65-F5344CB8AC3E}">
        <p14:creationId xmlns:p14="http://schemas.microsoft.com/office/powerpoint/2010/main" val="4093522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0F8F9357-DA19-BD5E-597E-309C996FA7DF}"/>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r="48646" b="15972"/>
          <a:stretch/>
        </p:blipFill>
        <p:spPr>
          <a:xfrm>
            <a:off x="0" y="0"/>
            <a:ext cx="6261100" cy="6858000"/>
          </a:xfrm>
          <a:prstGeom prst="rect">
            <a:avLst/>
          </a:prstGeom>
        </p:spPr>
      </p:pic>
      <p:sp>
        <p:nvSpPr>
          <p:cNvPr id="3" name="Oval 2">
            <a:extLst>
              <a:ext uri="{FF2B5EF4-FFF2-40B4-BE49-F238E27FC236}">
                <a16:creationId xmlns:a16="http://schemas.microsoft.com/office/drawing/2014/main" id="{13667076-8850-C044-AC90-315FF2CF1892}"/>
              </a:ext>
            </a:extLst>
          </p:cNvPr>
          <p:cNvSpPr/>
          <p:nvPr/>
        </p:nvSpPr>
        <p:spPr>
          <a:xfrm>
            <a:off x="4051300" y="1269632"/>
            <a:ext cx="4419600" cy="4419600"/>
          </a:xfrm>
          <a:prstGeom prst="ellipse">
            <a:avLst/>
          </a:prstGeom>
          <a:solidFill>
            <a:srgbClr val="699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ADA8FE-5DF0-DA2C-5518-8BDC8D50C621}"/>
              </a:ext>
            </a:extLst>
          </p:cNvPr>
          <p:cNvSpPr txBox="1"/>
          <p:nvPr/>
        </p:nvSpPr>
        <p:spPr>
          <a:xfrm>
            <a:off x="4733823" y="2048271"/>
            <a:ext cx="3054554" cy="2862322"/>
          </a:xfrm>
          <a:prstGeom prst="rect">
            <a:avLst/>
          </a:prstGeom>
          <a:noFill/>
        </p:spPr>
        <p:txBody>
          <a:bodyPr wrap="none" rtlCol="0">
            <a:spAutoFit/>
          </a:bodyPr>
          <a:lstStyle/>
          <a:p>
            <a:pPr algn="ctr"/>
            <a:r>
              <a:rPr lang="en-US" sz="6000">
                <a:solidFill>
                  <a:schemeClr val="bg1"/>
                </a:solidFill>
                <a:latin typeface="Baskerville" panose="02020502070401020303" pitchFamily="18" charset="0"/>
                <a:ea typeface="Baskerville" panose="02020502070401020303" pitchFamily="18" charset="0"/>
              </a:rPr>
              <a:t>Illusions</a:t>
            </a:r>
          </a:p>
          <a:p>
            <a:pPr algn="ctr"/>
            <a:r>
              <a:rPr lang="en-US" sz="6000">
                <a:solidFill>
                  <a:schemeClr val="bg1"/>
                </a:solidFill>
                <a:latin typeface="Baskerville" panose="02020502070401020303" pitchFamily="18" charset="0"/>
                <a:ea typeface="Baskerville" panose="02020502070401020303" pitchFamily="18" charset="0"/>
              </a:rPr>
              <a:t>of</a:t>
            </a:r>
          </a:p>
          <a:p>
            <a:pPr algn="ctr"/>
            <a:r>
              <a:rPr lang="en-US" sz="6000">
                <a:solidFill>
                  <a:schemeClr val="bg1"/>
                </a:solidFill>
                <a:latin typeface="Baskerville" panose="02020502070401020303" pitchFamily="18" charset="0"/>
                <a:ea typeface="Baskerville" panose="02020502070401020303" pitchFamily="18" charset="0"/>
              </a:rPr>
              <a:t>Knowing</a:t>
            </a:r>
          </a:p>
        </p:txBody>
      </p:sp>
      <p:sp>
        <p:nvSpPr>
          <p:cNvPr id="5" name="TextBox 4">
            <a:extLst>
              <a:ext uri="{FF2B5EF4-FFF2-40B4-BE49-F238E27FC236}">
                <a16:creationId xmlns:a16="http://schemas.microsoft.com/office/drawing/2014/main" id="{8EDD7DC4-9E40-CB9D-E566-2809CE73D741}"/>
              </a:ext>
            </a:extLst>
          </p:cNvPr>
          <p:cNvSpPr txBox="1"/>
          <p:nvPr/>
        </p:nvSpPr>
        <p:spPr>
          <a:xfrm>
            <a:off x="8053859" y="1050844"/>
            <a:ext cx="3127523" cy="523220"/>
          </a:xfrm>
          <a:prstGeom prst="rect">
            <a:avLst/>
          </a:prstGeom>
          <a:noFill/>
        </p:spPr>
        <p:txBody>
          <a:bodyPr wrap="none" rtlCol="0">
            <a:spAutoFit/>
          </a:bodyPr>
          <a:lstStyle/>
          <a:p>
            <a:r>
              <a:rPr lang="en-US" sz="2800" b="1">
                <a:solidFill>
                  <a:srgbClr val="C57C7D"/>
                </a:solidFill>
                <a:latin typeface="Baskerville" panose="02020502070401020303" pitchFamily="18" charset="0"/>
                <a:ea typeface="Baskerville" panose="02020502070401020303" pitchFamily="18" charset="0"/>
              </a:rPr>
              <a:t>False Perceptions</a:t>
            </a:r>
          </a:p>
        </p:txBody>
      </p:sp>
      <p:sp>
        <p:nvSpPr>
          <p:cNvPr id="6" name="TextBox 5">
            <a:extLst>
              <a:ext uri="{FF2B5EF4-FFF2-40B4-BE49-F238E27FC236}">
                <a16:creationId xmlns:a16="http://schemas.microsoft.com/office/drawing/2014/main" id="{9A088173-CEA0-B5E1-C84F-F5287F983EF1}"/>
              </a:ext>
            </a:extLst>
          </p:cNvPr>
          <p:cNvSpPr txBox="1"/>
          <p:nvPr/>
        </p:nvSpPr>
        <p:spPr>
          <a:xfrm>
            <a:off x="8830121" y="3167390"/>
            <a:ext cx="2984022" cy="523220"/>
          </a:xfrm>
          <a:prstGeom prst="rect">
            <a:avLst/>
          </a:prstGeom>
          <a:noFill/>
        </p:spPr>
        <p:txBody>
          <a:bodyPr wrap="none" rtlCol="0">
            <a:spAutoFit/>
          </a:bodyPr>
          <a:lstStyle/>
          <a:p>
            <a:r>
              <a:rPr lang="en-US" sz="2800" b="1">
                <a:solidFill>
                  <a:srgbClr val="C57C7D"/>
                </a:solidFill>
                <a:latin typeface="Baskerville" panose="02020502070401020303" pitchFamily="18" charset="0"/>
                <a:ea typeface="Baskerville" panose="02020502070401020303" pitchFamily="18" charset="0"/>
              </a:rPr>
              <a:t>Cognitive Biases</a:t>
            </a:r>
          </a:p>
        </p:txBody>
      </p:sp>
      <p:sp>
        <p:nvSpPr>
          <p:cNvPr id="7" name="TextBox 6">
            <a:extLst>
              <a:ext uri="{FF2B5EF4-FFF2-40B4-BE49-F238E27FC236}">
                <a16:creationId xmlns:a16="http://schemas.microsoft.com/office/drawing/2014/main" id="{3A3C20D3-0872-B57A-9736-2D670121D26F}"/>
              </a:ext>
            </a:extLst>
          </p:cNvPr>
          <p:cNvSpPr txBox="1"/>
          <p:nvPr/>
        </p:nvSpPr>
        <p:spPr>
          <a:xfrm>
            <a:off x="8053859" y="5384800"/>
            <a:ext cx="4124014" cy="523220"/>
          </a:xfrm>
          <a:prstGeom prst="rect">
            <a:avLst/>
          </a:prstGeom>
          <a:noFill/>
        </p:spPr>
        <p:txBody>
          <a:bodyPr wrap="none" rtlCol="0">
            <a:spAutoFit/>
          </a:bodyPr>
          <a:lstStyle/>
          <a:p>
            <a:r>
              <a:rPr lang="en-US" sz="2800" b="1">
                <a:solidFill>
                  <a:srgbClr val="C57C7D"/>
                </a:solidFill>
                <a:latin typeface="Baskerville" panose="02020502070401020303" pitchFamily="18" charset="0"/>
                <a:ea typeface="Baskerville" panose="02020502070401020303" pitchFamily="18" charset="0"/>
              </a:rPr>
              <a:t>Distortions of Memory</a:t>
            </a:r>
          </a:p>
        </p:txBody>
      </p:sp>
      <p:sp>
        <p:nvSpPr>
          <p:cNvPr id="8" name="Arc 7">
            <a:extLst>
              <a:ext uri="{FF2B5EF4-FFF2-40B4-BE49-F238E27FC236}">
                <a16:creationId xmlns:a16="http://schemas.microsoft.com/office/drawing/2014/main" id="{9C5D23D9-0376-C65D-219C-9FF206F97E81}"/>
              </a:ext>
            </a:extLst>
          </p:cNvPr>
          <p:cNvSpPr/>
          <p:nvPr/>
        </p:nvSpPr>
        <p:spPr>
          <a:xfrm rot="390324">
            <a:off x="3974200" y="1036153"/>
            <a:ext cx="4772108" cy="4886077"/>
          </a:xfrm>
          <a:prstGeom prst="arc">
            <a:avLst>
              <a:gd name="adj1" fmla="val 16268783"/>
              <a:gd name="adj2" fmla="val 4398967"/>
            </a:avLst>
          </a:prstGeom>
          <a:ln w="95250">
            <a:solidFill>
              <a:srgbClr val="6994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5727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0F8F9357-DA19-BD5E-597E-309C996FA7DF}"/>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r="48646" b="15972"/>
          <a:stretch/>
        </p:blipFill>
        <p:spPr>
          <a:xfrm>
            <a:off x="0" y="0"/>
            <a:ext cx="6261100" cy="6858000"/>
          </a:xfrm>
          <a:prstGeom prst="rect">
            <a:avLst/>
          </a:prstGeom>
        </p:spPr>
      </p:pic>
      <p:sp>
        <p:nvSpPr>
          <p:cNvPr id="5" name="TextBox 4">
            <a:extLst>
              <a:ext uri="{FF2B5EF4-FFF2-40B4-BE49-F238E27FC236}">
                <a16:creationId xmlns:a16="http://schemas.microsoft.com/office/drawing/2014/main" id="{8EDD7DC4-9E40-CB9D-E566-2809CE73D741}"/>
              </a:ext>
            </a:extLst>
          </p:cNvPr>
          <p:cNvSpPr txBox="1"/>
          <p:nvPr/>
        </p:nvSpPr>
        <p:spPr>
          <a:xfrm>
            <a:off x="7783400" y="2209943"/>
            <a:ext cx="3127523" cy="523220"/>
          </a:xfrm>
          <a:prstGeom prst="rect">
            <a:avLst/>
          </a:prstGeom>
          <a:noFill/>
        </p:spPr>
        <p:txBody>
          <a:bodyPr wrap="none" rtlCol="0">
            <a:spAutoFit/>
          </a:bodyPr>
          <a:lstStyle/>
          <a:p>
            <a:pPr algn="ctr"/>
            <a:r>
              <a:rPr lang="en-US" sz="2800" b="1" dirty="0">
                <a:solidFill>
                  <a:srgbClr val="C57C7D"/>
                </a:solidFill>
                <a:latin typeface="Baskerville" panose="02020502070401020303" pitchFamily="18" charset="0"/>
                <a:ea typeface="Baskerville" panose="02020502070401020303" pitchFamily="18" charset="0"/>
              </a:rPr>
              <a:t>False Perceptions</a:t>
            </a:r>
          </a:p>
        </p:txBody>
      </p:sp>
      <p:sp>
        <p:nvSpPr>
          <p:cNvPr id="9" name="TextBox 8">
            <a:extLst>
              <a:ext uri="{FF2B5EF4-FFF2-40B4-BE49-F238E27FC236}">
                <a16:creationId xmlns:a16="http://schemas.microsoft.com/office/drawing/2014/main" id="{92E94228-7207-4C25-43F9-2301537B4A8B}"/>
              </a:ext>
            </a:extLst>
          </p:cNvPr>
          <p:cNvSpPr txBox="1"/>
          <p:nvPr/>
        </p:nvSpPr>
        <p:spPr>
          <a:xfrm>
            <a:off x="6867978" y="2896604"/>
            <a:ext cx="4958366" cy="2948115"/>
          </a:xfrm>
          <a:prstGeom prst="rect">
            <a:avLst/>
          </a:prstGeom>
          <a:noFill/>
        </p:spPr>
        <p:txBody>
          <a:bodyPr wrap="square" rtlCol="0">
            <a:spAutoFit/>
          </a:bodyPr>
          <a:lstStyle/>
          <a:p>
            <a:pPr algn="ctr">
              <a:lnSpc>
                <a:spcPct val="150000"/>
              </a:lnSpc>
            </a:pPr>
            <a:r>
              <a:rPr lang="en-US" dirty="0">
                <a:solidFill>
                  <a:srgbClr val="2A464A"/>
                </a:solidFill>
                <a:latin typeface="Century Gothic" panose="020B0502020202020204" pitchFamily="34" charset="0"/>
              </a:rPr>
              <a:t>A mistaken or inaccurate interpretation of sensory information or experiences can lead to a perception that does not align with reality. This can include misinterpreting visual, auditory, or other sensory cues, as well as misjudging the meaning or significance of events or situations.</a:t>
            </a:r>
          </a:p>
        </p:txBody>
      </p:sp>
    </p:spTree>
    <p:extLst>
      <p:ext uri="{BB962C8B-B14F-4D97-AF65-F5344CB8AC3E}">
        <p14:creationId xmlns:p14="http://schemas.microsoft.com/office/powerpoint/2010/main" val="132200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0F8F9357-DA19-BD5E-597E-309C996FA7DF}"/>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r="48646" b="15972"/>
          <a:stretch/>
        </p:blipFill>
        <p:spPr>
          <a:xfrm>
            <a:off x="0" y="0"/>
            <a:ext cx="6261100" cy="6858000"/>
          </a:xfrm>
          <a:prstGeom prst="rect">
            <a:avLst/>
          </a:prstGeom>
        </p:spPr>
      </p:pic>
      <p:sp>
        <p:nvSpPr>
          <p:cNvPr id="5" name="TextBox 4">
            <a:extLst>
              <a:ext uri="{FF2B5EF4-FFF2-40B4-BE49-F238E27FC236}">
                <a16:creationId xmlns:a16="http://schemas.microsoft.com/office/drawing/2014/main" id="{8EDD7DC4-9E40-CB9D-E566-2809CE73D741}"/>
              </a:ext>
            </a:extLst>
          </p:cNvPr>
          <p:cNvSpPr txBox="1"/>
          <p:nvPr/>
        </p:nvSpPr>
        <p:spPr>
          <a:xfrm>
            <a:off x="8034687" y="2197064"/>
            <a:ext cx="2624949" cy="523220"/>
          </a:xfrm>
          <a:prstGeom prst="rect">
            <a:avLst/>
          </a:prstGeom>
          <a:noFill/>
        </p:spPr>
        <p:txBody>
          <a:bodyPr wrap="none" rtlCol="0">
            <a:spAutoFit/>
          </a:bodyPr>
          <a:lstStyle/>
          <a:p>
            <a:pPr algn="ctr"/>
            <a:r>
              <a:rPr lang="en-US" sz="2800" b="1" dirty="0">
                <a:solidFill>
                  <a:srgbClr val="C57C7D"/>
                </a:solidFill>
                <a:latin typeface="Baskerville" panose="02020502070401020303" pitchFamily="18" charset="0"/>
                <a:ea typeface="Baskerville" panose="02020502070401020303" pitchFamily="18" charset="0"/>
              </a:rPr>
              <a:t>Cognitive Bias</a:t>
            </a:r>
          </a:p>
        </p:txBody>
      </p:sp>
      <p:sp>
        <p:nvSpPr>
          <p:cNvPr id="9" name="TextBox 8">
            <a:extLst>
              <a:ext uri="{FF2B5EF4-FFF2-40B4-BE49-F238E27FC236}">
                <a16:creationId xmlns:a16="http://schemas.microsoft.com/office/drawing/2014/main" id="{92E94228-7207-4C25-43F9-2301537B4A8B}"/>
              </a:ext>
            </a:extLst>
          </p:cNvPr>
          <p:cNvSpPr txBox="1"/>
          <p:nvPr/>
        </p:nvSpPr>
        <p:spPr>
          <a:xfrm>
            <a:off x="6885938" y="2871409"/>
            <a:ext cx="4922446" cy="2532616"/>
          </a:xfrm>
          <a:prstGeom prst="rect">
            <a:avLst/>
          </a:prstGeom>
          <a:noFill/>
        </p:spPr>
        <p:txBody>
          <a:bodyPr wrap="square" rtlCol="0">
            <a:spAutoFit/>
          </a:bodyPr>
          <a:lstStyle/>
          <a:p>
            <a:pPr algn="ctr">
              <a:lnSpc>
                <a:spcPct val="150000"/>
              </a:lnSpc>
            </a:pPr>
            <a:r>
              <a:rPr lang="en-US" dirty="0">
                <a:solidFill>
                  <a:srgbClr val="2A464A"/>
                </a:solidFill>
                <a:latin typeface="Century Gothic" panose="020B0502020202020204" pitchFamily="34" charset="0"/>
              </a:rPr>
              <a:t>A deviation from rationality in judgment or decision-making. It is often influenced by subjective factors such as personal beliefs, experiences, or emotions. These biases can lead people to make illogical or ill-informed decisions.</a:t>
            </a:r>
          </a:p>
        </p:txBody>
      </p:sp>
    </p:spTree>
    <p:extLst>
      <p:ext uri="{BB962C8B-B14F-4D97-AF65-F5344CB8AC3E}">
        <p14:creationId xmlns:p14="http://schemas.microsoft.com/office/powerpoint/2010/main" val="276711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0F8F9357-DA19-BD5E-597E-309C996FA7DF}"/>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r="48646" b="15972"/>
          <a:stretch/>
        </p:blipFill>
        <p:spPr>
          <a:xfrm>
            <a:off x="0" y="0"/>
            <a:ext cx="6261100" cy="6858000"/>
          </a:xfrm>
          <a:prstGeom prst="rect">
            <a:avLst/>
          </a:prstGeom>
        </p:spPr>
      </p:pic>
      <p:sp>
        <p:nvSpPr>
          <p:cNvPr id="5" name="TextBox 4">
            <a:extLst>
              <a:ext uri="{FF2B5EF4-FFF2-40B4-BE49-F238E27FC236}">
                <a16:creationId xmlns:a16="http://schemas.microsoft.com/office/drawing/2014/main" id="{8EDD7DC4-9E40-CB9D-E566-2809CE73D741}"/>
              </a:ext>
            </a:extLst>
          </p:cNvPr>
          <p:cNvSpPr txBox="1"/>
          <p:nvPr/>
        </p:nvSpPr>
        <p:spPr>
          <a:xfrm>
            <a:off x="7285160" y="2197064"/>
            <a:ext cx="4124014" cy="523220"/>
          </a:xfrm>
          <a:prstGeom prst="rect">
            <a:avLst/>
          </a:prstGeom>
          <a:noFill/>
        </p:spPr>
        <p:txBody>
          <a:bodyPr wrap="none" rtlCol="0">
            <a:spAutoFit/>
          </a:bodyPr>
          <a:lstStyle/>
          <a:p>
            <a:pPr algn="ctr"/>
            <a:r>
              <a:rPr lang="en-US" sz="2800" b="1" dirty="0">
                <a:solidFill>
                  <a:srgbClr val="C57C7D"/>
                </a:solidFill>
                <a:latin typeface="Baskerville" panose="02020502070401020303" pitchFamily="18" charset="0"/>
                <a:ea typeface="Baskerville" panose="02020502070401020303" pitchFamily="18" charset="0"/>
              </a:rPr>
              <a:t>Distortions of Memory</a:t>
            </a:r>
          </a:p>
        </p:txBody>
      </p:sp>
      <p:sp>
        <p:nvSpPr>
          <p:cNvPr id="9" name="TextBox 8">
            <a:extLst>
              <a:ext uri="{FF2B5EF4-FFF2-40B4-BE49-F238E27FC236}">
                <a16:creationId xmlns:a16="http://schemas.microsoft.com/office/drawing/2014/main" id="{92E94228-7207-4C25-43F9-2301537B4A8B}"/>
              </a:ext>
            </a:extLst>
          </p:cNvPr>
          <p:cNvSpPr txBox="1"/>
          <p:nvPr/>
        </p:nvSpPr>
        <p:spPr>
          <a:xfrm>
            <a:off x="7156432" y="2871409"/>
            <a:ext cx="4381469" cy="2948115"/>
          </a:xfrm>
          <a:prstGeom prst="rect">
            <a:avLst/>
          </a:prstGeom>
          <a:noFill/>
        </p:spPr>
        <p:txBody>
          <a:bodyPr wrap="square" rtlCol="0">
            <a:spAutoFit/>
          </a:bodyPr>
          <a:lstStyle/>
          <a:p>
            <a:pPr algn="ctr">
              <a:lnSpc>
                <a:spcPct val="150000"/>
              </a:lnSpc>
            </a:pPr>
            <a:r>
              <a:rPr lang="en-US" dirty="0">
                <a:solidFill>
                  <a:srgbClr val="2A464A"/>
                </a:solidFill>
                <a:latin typeface="Century Gothic" panose="020B0502020202020204" pitchFamily="34" charset="0"/>
              </a:rPr>
              <a:t>Memory inaccuracies or alterations that occur when recalling past events or experiences. These distortions can result from various factors, such as the passage of time, personal biases, emotions, or suggestions from others.</a:t>
            </a:r>
          </a:p>
        </p:txBody>
      </p:sp>
    </p:spTree>
    <p:extLst>
      <p:ext uri="{BB962C8B-B14F-4D97-AF65-F5344CB8AC3E}">
        <p14:creationId xmlns:p14="http://schemas.microsoft.com/office/powerpoint/2010/main" val="270164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0F8F9357-DA19-BD5E-597E-309C996FA7DF}"/>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r="48646" b="15972"/>
          <a:stretch/>
        </p:blipFill>
        <p:spPr>
          <a:xfrm>
            <a:off x="0" y="0"/>
            <a:ext cx="6261100" cy="6858000"/>
          </a:xfrm>
          <a:prstGeom prst="rect">
            <a:avLst/>
          </a:prstGeom>
        </p:spPr>
      </p:pic>
      <p:grpSp>
        <p:nvGrpSpPr>
          <p:cNvPr id="9" name="Group 8">
            <a:extLst>
              <a:ext uri="{FF2B5EF4-FFF2-40B4-BE49-F238E27FC236}">
                <a16:creationId xmlns:a16="http://schemas.microsoft.com/office/drawing/2014/main" id="{6D572C01-ED27-12B2-198F-84C4532A0E66}"/>
              </a:ext>
            </a:extLst>
          </p:cNvPr>
          <p:cNvGrpSpPr/>
          <p:nvPr/>
        </p:nvGrpSpPr>
        <p:grpSpPr>
          <a:xfrm>
            <a:off x="7410450" y="338526"/>
            <a:ext cx="3340100" cy="3340468"/>
            <a:chOff x="4051300" y="1269632"/>
            <a:chExt cx="4419600" cy="4419600"/>
          </a:xfrm>
        </p:grpSpPr>
        <p:sp>
          <p:nvSpPr>
            <p:cNvPr id="3" name="Oval 2">
              <a:extLst>
                <a:ext uri="{FF2B5EF4-FFF2-40B4-BE49-F238E27FC236}">
                  <a16:creationId xmlns:a16="http://schemas.microsoft.com/office/drawing/2014/main" id="{13667076-8850-C044-AC90-315FF2CF1892}"/>
                </a:ext>
              </a:extLst>
            </p:cNvPr>
            <p:cNvSpPr/>
            <p:nvPr/>
          </p:nvSpPr>
          <p:spPr>
            <a:xfrm>
              <a:off x="4051300" y="1269632"/>
              <a:ext cx="4419600" cy="4419600"/>
            </a:xfrm>
            <a:prstGeom prst="ellipse">
              <a:avLst/>
            </a:prstGeom>
            <a:solidFill>
              <a:srgbClr val="699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ADA8FE-5DF0-DA2C-5518-8BDC8D50C621}"/>
                </a:ext>
              </a:extLst>
            </p:cNvPr>
            <p:cNvSpPr txBox="1"/>
            <p:nvPr/>
          </p:nvSpPr>
          <p:spPr>
            <a:xfrm>
              <a:off x="4746902" y="2048271"/>
              <a:ext cx="3028398" cy="2809702"/>
            </a:xfrm>
            <a:prstGeom prst="rect">
              <a:avLst/>
            </a:prstGeom>
            <a:noFill/>
          </p:spPr>
          <p:txBody>
            <a:bodyPr wrap="none" rtlCol="0">
              <a:spAutoFit/>
            </a:bodyPr>
            <a:lstStyle/>
            <a:p>
              <a:pPr algn="ctr"/>
              <a:r>
                <a:rPr lang="en-US" sz="4400">
                  <a:solidFill>
                    <a:schemeClr val="bg1"/>
                  </a:solidFill>
                  <a:latin typeface="Baskerville" panose="02020502070401020303" pitchFamily="18" charset="0"/>
                  <a:ea typeface="Baskerville" panose="02020502070401020303" pitchFamily="18" charset="0"/>
                </a:rPr>
                <a:t>Illusions</a:t>
              </a:r>
            </a:p>
            <a:p>
              <a:pPr algn="ctr"/>
              <a:r>
                <a:rPr lang="en-US" sz="4400">
                  <a:solidFill>
                    <a:schemeClr val="bg1"/>
                  </a:solidFill>
                  <a:latin typeface="Baskerville" panose="02020502070401020303" pitchFamily="18" charset="0"/>
                  <a:ea typeface="Baskerville" panose="02020502070401020303" pitchFamily="18" charset="0"/>
                </a:rPr>
                <a:t>of</a:t>
              </a:r>
            </a:p>
            <a:p>
              <a:pPr algn="ctr"/>
              <a:r>
                <a:rPr lang="en-US" sz="4400">
                  <a:solidFill>
                    <a:schemeClr val="bg1"/>
                  </a:solidFill>
                  <a:latin typeface="Baskerville" panose="02020502070401020303" pitchFamily="18" charset="0"/>
                  <a:ea typeface="Baskerville" panose="02020502070401020303" pitchFamily="18" charset="0"/>
                </a:rPr>
                <a:t>Knowing</a:t>
              </a:r>
            </a:p>
          </p:txBody>
        </p:sp>
      </p:grpSp>
      <p:sp>
        <p:nvSpPr>
          <p:cNvPr id="7" name="TextBox 6">
            <a:extLst>
              <a:ext uri="{FF2B5EF4-FFF2-40B4-BE49-F238E27FC236}">
                <a16:creationId xmlns:a16="http://schemas.microsoft.com/office/drawing/2014/main" id="{3A3C20D3-0872-B57A-9736-2D670121D26F}"/>
              </a:ext>
            </a:extLst>
          </p:cNvPr>
          <p:cNvSpPr txBox="1"/>
          <p:nvPr/>
        </p:nvSpPr>
        <p:spPr>
          <a:xfrm>
            <a:off x="6502399" y="4703592"/>
            <a:ext cx="5689601" cy="1815882"/>
          </a:xfrm>
          <a:prstGeom prst="rect">
            <a:avLst/>
          </a:prstGeom>
          <a:noFill/>
        </p:spPr>
        <p:txBody>
          <a:bodyPr wrap="square" rtlCol="0">
            <a:spAutoFit/>
          </a:bodyPr>
          <a:lstStyle/>
          <a:p>
            <a:r>
              <a:rPr lang="en-US" sz="2800" b="1">
                <a:solidFill>
                  <a:srgbClr val="C57C7D"/>
                </a:solidFill>
                <a:latin typeface="Baskerville" panose="02020502070401020303" pitchFamily="18" charset="0"/>
                <a:ea typeface="Baskerville" panose="02020502070401020303" pitchFamily="18" charset="0"/>
              </a:rPr>
              <a:t>Brown et al. provided a handful of examples of illusions, biases, and memory distortions we can experience</a:t>
            </a:r>
          </a:p>
        </p:txBody>
      </p:sp>
    </p:spTree>
    <p:extLst>
      <p:ext uri="{BB962C8B-B14F-4D97-AF65-F5344CB8AC3E}">
        <p14:creationId xmlns:p14="http://schemas.microsoft.com/office/powerpoint/2010/main" val="417656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917B4EE-DBE1-D43D-7B05-BCBEE8B6652D}"/>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4" name="TextBox 3">
            <a:extLst>
              <a:ext uri="{FF2B5EF4-FFF2-40B4-BE49-F238E27FC236}">
                <a16:creationId xmlns:a16="http://schemas.microsoft.com/office/drawing/2014/main" id="{B45E3E69-F7C1-8DCC-6D4C-EAB02DCB7498}"/>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Flaws in the System</a:t>
            </a:r>
            <a:endParaRPr lang="en-US" sz="5400" b="1" dirty="0">
              <a:solidFill>
                <a:srgbClr val="58687F"/>
              </a:solidFill>
              <a:latin typeface="Baskerville" panose="02020502070401020303" pitchFamily="18" charset="0"/>
              <a:ea typeface="Baskerville" panose="02020502070401020303" pitchFamily="18" charset="0"/>
            </a:endParaRPr>
          </a:p>
        </p:txBody>
      </p:sp>
      <p:grpSp>
        <p:nvGrpSpPr>
          <p:cNvPr id="10" name="Group 9">
            <a:extLst>
              <a:ext uri="{FF2B5EF4-FFF2-40B4-BE49-F238E27FC236}">
                <a16:creationId xmlns:a16="http://schemas.microsoft.com/office/drawing/2014/main" id="{EF3F7DFC-5E8B-075B-55E9-BF475BACAC38}"/>
              </a:ext>
            </a:extLst>
          </p:cNvPr>
          <p:cNvGrpSpPr/>
          <p:nvPr/>
        </p:nvGrpSpPr>
        <p:grpSpPr>
          <a:xfrm>
            <a:off x="214410" y="3069167"/>
            <a:ext cx="11754649" cy="769441"/>
            <a:chOff x="247647" y="2953841"/>
            <a:chExt cx="11754649" cy="3505200"/>
          </a:xfrm>
          <a:solidFill>
            <a:srgbClr val="C57C7D"/>
          </a:solidFill>
        </p:grpSpPr>
        <p:sp>
          <p:nvSpPr>
            <p:cNvPr id="5" name="Rounded Rectangle 4">
              <a:extLst>
                <a:ext uri="{FF2B5EF4-FFF2-40B4-BE49-F238E27FC236}">
                  <a16:creationId xmlns:a16="http://schemas.microsoft.com/office/drawing/2014/main" id="{06573B1B-BAFE-39EB-4215-7AD56BEF0F7F}"/>
                </a:ext>
              </a:extLst>
            </p:cNvPr>
            <p:cNvSpPr/>
            <p:nvPr/>
          </p:nvSpPr>
          <p:spPr>
            <a:xfrm>
              <a:off x="247647"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CEBA88C-271C-094F-474B-3693900975BD}"/>
                </a:ext>
              </a:extLst>
            </p:cNvPr>
            <p:cNvSpPr/>
            <p:nvPr/>
          </p:nvSpPr>
          <p:spPr>
            <a:xfrm>
              <a:off x="3304380"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A876AF57-3ECF-BADD-E6FE-2D1EBD428700}"/>
                </a:ext>
              </a:extLst>
            </p:cNvPr>
            <p:cNvSpPr/>
            <p:nvPr/>
          </p:nvSpPr>
          <p:spPr>
            <a:xfrm>
              <a:off x="6361113"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F8866C8-4B0B-F631-CC49-F79BAAF073F3}"/>
                </a:ext>
              </a:extLst>
            </p:cNvPr>
            <p:cNvSpPr/>
            <p:nvPr/>
          </p:nvSpPr>
          <p:spPr>
            <a:xfrm>
              <a:off x="9417846"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D6E6B85-A3D5-92FE-5C7F-54711080411D}"/>
              </a:ext>
            </a:extLst>
          </p:cNvPr>
          <p:cNvSpPr txBox="1"/>
          <p:nvPr/>
        </p:nvSpPr>
        <p:spPr>
          <a:xfrm>
            <a:off x="214410" y="3269221"/>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False Narratives</a:t>
            </a:r>
          </a:p>
        </p:txBody>
      </p:sp>
      <p:sp>
        <p:nvSpPr>
          <p:cNvPr id="12" name="TextBox 11">
            <a:extLst>
              <a:ext uri="{FF2B5EF4-FFF2-40B4-BE49-F238E27FC236}">
                <a16:creationId xmlns:a16="http://schemas.microsoft.com/office/drawing/2014/main" id="{81ABBD1D-99C0-6CF3-7D92-BB0A0C52C3CC}"/>
              </a:ext>
            </a:extLst>
          </p:cNvPr>
          <p:cNvSpPr txBox="1"/>
          <p:nvPr/>
        </p:nvSpPr>
        <p:spPr>
          <a:xfrm>
            <a:off x="3271143" y="3269221"/>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Imagination Inflation</a:t>
            </a:r>
          </a:p>
        </p:txBody>
      </p:sp>
      <p:sp>
        <p:nvSpPr>
          <p:cNvPr id="13" name="TextBox 12">
            <a:extLst>
              <a:ext uri="{FF2B5EF4-FFF2-40B4-BE49-F238E27FC236}">
                <a16:creationId xmlns:a16="http://schemas.microsoft.com/office/drawing/2014/main" id="{98428B8E-1F7D-5344-09A4-E6EFBAEAF29D}"/>
              </a:ext>
            </a:extLst>
          </p:cNvPr>
          <p:cNvSpPr txBox="1"/>
          <p:nvPr/>
        </p:nvSpPr>
        <p:spPr>
          <a:xfrm>
            <a:off x="9384609" y="3269221"/>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Interference</a:t>
            </a:r>
          </a:p>
        </p:txBody>
      </p:sp>
      <p:sp>
        <p:nvSpPr>
          <p:cNvPr id="14" name="TextBox 13">
            <a:extLst>
              <a:ext uri="{FF2B5EF4-FFF2-40B4-BE49-F238E27FC236}">
                <a16:creationId xmlns:a16="http://schemas.microsoft.com/office/drawing/2014/main" id="{A3D95B4F-AEA3-DD45-6E69-CE0E173B36A7}"/>
              </a:ext>
            </a:extLst>
          </p:cNvPr>
          <p:cNvSpPr txBox="1"/>
          <p:nvPr/>
        </p:nvSpPr>
        <p:spPr>
          <a:xfrm>
            <a:off x="6327876" y="3269221"/>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Suggestion</a:t>
            </a:r>
          </a:p>
        </p:txBody>
      </p:sp>
      <p:grpSp>
        <p:nvGrpSpPr>
          <p:cNvPr id="3" name="Group 2">
            <a:extLst>
              <a:ext uri="{FF2B5EF4-FFF2-40B4-BE49-F238E27FC236}">
                <a16:creationId xmlns:a16="http://schemas.microsoft.com/office/drawing/2014/main" id="{6D5280E2-17A9-48D9-95A9-9119B2107B81}"/>
              </a:ext>
            </a:extLst>
          </p:cNvPr>
          <p:cNvGrpSpPr/>
          <p:nvPr/>
        </p:nvGrpSpPr>
        <p:grpSpPr>
          <a:xfrm>
            <a:off x="214410" y="4889501"/>
            <a:ext cx="11754649" cy="769441"/>
            <a:chOff x="247647" y="2953841"/>
            <a:chExt cx="11754649" cy="3505200"/>
          </a:xfrm>
          <a:solidFill>
            <a:srgbClr val="C57C7D"/>
          </a:solidFill>
        </p:grpSpPr>
        <p:sp>
          <p:nvSpPr>
            <p:cNvPr id="6" name="Rounded Rectangle 5">
              <a:extLst>
                <a:ext uri="{FF2B5EF4-FFF2-40B4-BE49-F238E27FC236}">
                  <a16:creationId xmlns:a16="http://schemas.microsoft.com/office/drawing/2014/main" id="{5C796657-364D-F6CB-C995-D8B92D0C1189}"/>
                </a:ext>
              </a:extLst>
            </p:cNvPr>
            <p:cNvSpPr/>
            <p:nvPr/>
          </p:nvSpPr>
          <p:spPr>
            <a:xfrm>
              <a:off x="247647"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E8E0D02-62F6-205D-4994-C3B60C628C39}"/>
                </a:ext>
              </a:extLst>
            </p:cNvPr>
            <p:cNvSpPr/>
            <p:nvPr/>
          </p:nvSpPr>
          <p:spPr>
            <a:xfrm>
              <a:off x="3304380"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B429772-5838-4C92-5CEE-3A143285EEB5}"/>
                </a:ext>
              </a:extLst>
            </p:cNvPr>
            <p:cNvSpPr/>
            <p:nvPr/>
          </p:nvSpPr>
          <p:spPr>
            <a:xfrm>
              <a:off x="6361113"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9A7C0BD-57ED-4156-A113-A29D28BAD0AE}"/>
                </a:ext>
              </a:extLst>
            </p:cNvPr>
            <p:cNvSpPr/>
            <p:nvPr/>
          </p:nvSpPr>
          <p:spPr>
            <a:xfrm>
              <a:off x="9417846" y="2953841"/>
              <a:ext cx="2584450" cy="3505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FF8C8725-CD41-D43A-F4B0-66499FB06EEA}"/>
              </a:ext>
            </a:extLst>
          </p:cNvPr>
          <p:cNvSpPr txBox="1"/>
          <p:nvPr/>
        </p:nvSpPr>
        <p:spPr>
          <a:xfrm>
            <a:off x="213636" y="5089555"/>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Curse of Knowledge</a:t>
            </a:r>
          </a:p>
        </p:txBody>
      </p:sp>
      <p:sp>
        <p:nvSpPr>
          <p:cNvPr id="19" name="TextBox 18">
            <a:extLst>
              <a:ext uri="{FF2B5EF4-FFF2-40B4-BE49-F238E27FC236}">
                <a16:creationId xmlns:a16="http://schemas.microsoft.com/office/drawing/2014/main" id="{FCE3F6ED-286E-C716-2232-106B140B3FDE}"/>
              </a:ext>
            </a:extLst>
          </p:cNvPr>
          <p:cNvSpPr txBox="1"/>
          <p:nvPr/>
        </p:nvSpPr>
        <p:spPr>
          <a:xfrm>
            <a:off x="3266104" y="5087800"/>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Hindsight Bias</a:t>
            </a:r>
          </a:p>
        </p:txBody>
      </p:sp>
      <p:sp>
        <p:nvSpPr>
          <p:cNvPr id="20" name="TextBox 19">
            <a:extLst>
              <a:ext uri="{FF2B5EF4-FFF2-40B4-BE49-F238E27FC236}">
                <a16:creationId xmlns:a16="http://schemas.microsoft.com/office/drawing/2014/main" id="{CB9C9B95-3F6B-A257-83F5-7E75C13F5512}"/>
              </a:ext>
            </a:extLst>
          </p:cNvPr>
          <p:cNvSpPr txBox="1"/>
          <p:nvPr/>
        </p:nvSpPr>
        <p:spPr>
          <a:xfrm>
            <a:off x="9364453" y="4949300"/>
            <a:ext cx="2584450" cy="646331"/>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False Consensus Effect</a:t>
            </a:r>
          </a:p>
        </p:txBody>
      </p:sp>
      <p:sp>
        <p:nvSpPr>
          <p:cNvPr id="21" name="TextBox 20">
            <a:extLst>
              <a:ext uri="{FF2B5EF4-FFF2-40B4-BE49-F238E27FC236}">
                <a16:creationId xmlns:a16="http://schemas.microsoft.com/office/drawing/2014/main" id="{5792D8DB-95B6-BC9B-44DA-F2FFE1DF4C35}"/>
              </a:ext>
            </a:extLst>
          </p:cNvPr>
          <p:cNvSpPr txBox="1"/>
          <p:nvPr/>
        </p:nvSpPr>
        <p:spPr>
          <a:xfrm>
            <a:off x="6317798" y="5087800"/>
            <a:ext cx="258445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ea typeface="Baskerville" panose="02020502070401020303" pitchFamily="18" charset="0"/>
              </a:rPr>
              <a:t>Fluency Illusions</a:t>
            </a:r>
          </a:p>
        </p:txBody>
      </p:sp>
      <p:pic>
        <p:nvPicPr>
          <p:cNvPr id="23" name="Picture 22" descr="A microphone and a speech bubble&#10;&#10;Description automatically generated">
            <a:extLst>
              <a:ext uri="{FF2B5EF4-FFF2-40B4-BE49-F238E27FC236}">
                <a16:creationId xmlns:a16="http://schemas.microsoft.com/office/drawing/2014/main" id="{8497FE6E-8180-3EAA-0337-CCAB13E3C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309" y="3952150"/>
            <a:ext cx="811253" cy="811253"/>
          </a:xfrm>
          <a:prstGeom prst="rect">
            <a:avLst/>
          </a:prstGeom>
        </p:spPr>
      </p:pic>
      <p:pic>
        <p:nvPicPr>
          <p:cNvPr id="27" name="Picture 26" descr="A hand with a check mark and a bubble&#10;&#10;Description automatically generated">
            <a:extLst>
              <a:ext uri="{FF2B5EF4-FFF2-40B4-BE49-F238E27FC236}">
                <a16:creationId xmlns:a16="http://schemas.microsoft.com/office/drawing/2014/main" id="{EB00F4E3-735C-1E9C-3579-132E87D2A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701" y="3937000"/>
            <a:ext cx="812800" cy="812800"/>
          </a:xfrm>
          <a:prstGeom prst="rect">
            <a:avLst/>
          </a:prstGeom>
        </p:spPr>
      </p:pic>
      <p:pic>
        <p:nvPicPr>
          <p:cNvPr id="29" name="Picture 28" descr="A group of circles with circles in the center&#10;&#10;Description automatically generated">
            <a:extLst>
              <a:ext uri="{FF2B5EF4-FFF2-40B4-BE49-F238E27FC236}">
                <a16:creationId xmlns:a16="http://schemas.microsoft.com/office/drawing/2014/main" id="{F1F83A17-BA8D-2B17-91B5-2AEB784CB8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0434" y="3952581"/>
            <a:ext cx="812800" cy="812800"/>
          </a:xfrm>
          <a:prstGeom prst="rect">
            <a:avLst/>
          </a:prstGeom>
        </p:spPr>
      </p:pic>
      <p:pic>
        <p:nvPicPr>
          <p:cNvPr id="31" name="Picture 30" descr="A logo of a book and apple&#10;&#10;Description automatically generated">
            <a:extLst>
              <a:ext uri="{FF2B5EF4-FFF2-40B4-BE49-F238E27FC236}">
                <a16:creationId xmlns:a16="http://schemas.microsoft.com/office/drawing/2014/main" id="{DF8A5917-5179-65B2-D122-17D3487947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524" y="5646179"/>
            <a:ext cx="1042944" cy="1042944"/>
          </a:xfrm>
          <a:prstGeom prst="rect">
            <a:avLst/>
          </a:prstGeom>
        </p:spPr>
      </p:pic>
      <p:pic>
        <p:nvPicPr>
          <p:cNvPr id="33" name="Picture 32" descr="A close-up of a logo&#10;&#10;Description automatically generated">
            <a:extLst>
              <a:ext uri="{FF2B5EF4-FFF2-40B4-BE49-F238E27FC236}">
                <a16:creationId xmlns:a16="http://schemas.microsoft.com/office/drawing/2014/main" id="{59116B10-FD59-E476-3F29-A310307F20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929" y="5774013"/>
            <a:ext cx="812800" cy="812800"/>
          </a:xfrm>
          <a:prstGeom prst="rect">
            <a:avLst/>
          </a:prstGeom>
        </p:spPr>
      </p:pic>
      <p:pic>
        <p:nvPicPr>
          <p:cNvPr id="35" name="Picture 34" descr="A pink outline of a book with stars and smoke coming out of it&#10;&#10;Description automatically generated">
            <a:extLst>
              <a:ext uri="{FF2B5EF4-FFF2-40B4-BE49-F238E27FC236}">
                <a16:creationId xmlns:a16="http://schemas.microsoft.com/office/drawing/2014/main" id="{908727A7-9199-1FBE-8E64-E5E10A35C2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7273" y="5774013"/>
            <a:ext cx="812800" cy="812800"/>
          </a:xfrm>
          <a:prstGeom prst="rect">
            <a:avLst/>
          </a:prstGeom>
        </p:spPr>
      </p:pic>
      <p:pic>
        <p:nvPicPr>
          <p:cNvPr id="37" name="Picture 36" descr="A couple of people with pink outline&#10;&#10;Description automatically generated">
            <a:extLst>
              <a:ext uri="{FF2B5EF4-FFF2-40B4-BE49-F238E27FC236}">
                <a16:creationId xmlns:a16="http://schemas.microsoft.com/office/drawing/2014/main" id="{5B7315C5-6E40-300F-BCE5-1C1CD8F314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6731" y="5766703"/>
            <a:ext cx="812800" cy="812800"/>
          </a:xfrm>
          <a:prstGeom prst="rect">
            <a:avLst/>
          </a:prstGeom>
        </p:spPr>
      </p:pic>
      <p:pic>
        <p:nvPicPr>
          <p:cNvPr id="39" name="Picture 38" descr="A pink line drawing of a head and a pencil&#10;&#10;Description automatically generated">
            <a:extLst>
              <a:ext uri="{FF2B5EF4-FFF2-40B4-BE49-F238E27FC236}">
                <a16:creationId xmlns:a16="http://schemas.microsoft.com/office/drawing/2014/main" id="{4D810ADF-127D-6285-F0E0-BDBD9FEE0E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5500" y="3952150"/>
            <a:ext cx="812800" cy="812800"/>
          </a:xfrm>
          <a:prstGeom prst="rect">
            <a:avLst/>
          </a:prstGeom>
        </p:spPr>
      </p:pic>
    </p:spTree>
    <p:extLst>
      <p:ext uri="{BB962C8B-B14F-4D97-AF65-F5344CB8AC3E}">
        <p14:creationId xmlns:p14="http://schemas.microsoft.com/office/powerpoint/2010/main" val="4183737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False Narratives</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6E8098E3-8E70-4B18-F409-F858F70D7208}"/>
              </a:ext>
            </a:extLst>
          </p:cNvPr>
          <p:cNvSpPr txBox="1"/>
          <p:nvPr/>
        </p:nvSpPr>
        <p:spPr>
          <a:xfrm>
            <a:off x="995966" y="3207694"/>
            <a:ext cx="10200067" cy="3363613"/>
          </a:xfrm>
          <a:prstGeom prst="rect">
            <a:avLst/>
          </a:prstGeom>
          <a:noFill/>
        </p:spPr>
        <p:txBody>
          <a:bodyPr wrap="square" rtlCol="0">
            <a:spAutoFit/>
          </a:bodyPr>
          <a:lstStyle/>
          <a:p>
            <a:pPr algn="ctr">
              <a:lnSpc>
                <a:spcPct val="150000"/>
              </a:lnSpc>
            </a:pPr>
            <a:r>
              <a:rPr lang="en-US" dirty="0">
                <a:solidFill>
                  <a:srgbClr val="2A464A"/>
                </a:solidFill>
                <a:latin typeface="Century Gothic" panose="020B0502020202020204" pitchFamily="34" charset="0"/>
                <a:ea typeface="Baskerville" panose="02020502070401020303" pitchFamily="18" charset="0"/>
              </a:rPr>
              <a:t>The hunger for narrative can lead to us creating stories that distort memories and create the framework for future experiences with inaccurate information.</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Maria, a high school student, has always been diligent about her studies. However, she didn’t do well on an Algebra test and is beginning to doubt her abilities. She gets higher scores in English and History and determines she’s “not a math person.” This false narrative leads her to question her abilities and overlook her past success and potential for improvement. </a:t>
            </a:r>
          </a:p>
        </p:txBody>
      </p:sp>
    </p:spTree>
    <p:extLst>
      <p:ext uri="{BB962C8B-B14F-4D97-AF65-F5344CB8AC3E}">
        <p14:creationId xmlns:p14="http://schemas.microsoft.com/office/powerpoint/2010/main" val="130859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Imagination Inflation</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6E8098E3-8E70-4B18-F409-F858F70D7208}"/>
              </a:ext>
            </a:extLst>
          </p:cNvPr>
          <p:cNvSpPr txBox="1"/>
          <p:nvPr/>
        </p:nvSpPr>
        <p:spPr>
          <a:xfrm>
            <a:off x="995966" y="3207694"/>
            <a:ext cx="10200067" cy="3363613"/>
          </a:xfrm>
          <a:prstGeom prst="rect">
            <a:avLst/>
          </a:prstGeom>
          <a:noFill/>
        </p:spPr>
        <p:txBody>
          <a:bodyPr wrap="square" rtlCol="0">
            <a:spAutoFit/>
          </a:bodyPr>
          <a:lstStyle/>
          <a:p>
            <a:pPr algn="ctr">
              <a:lnSpc>
                <a:spcPct val="150000"/>
              </a:lnSpc>
            </a:pPr>
            <a:r>
              <a:rPr lang="en-US" dirty="0">
                <a:solidFill>
                  <a:srgbClr val="2A464A"/>
                </a:solidFill>
                <a:latin typeface="Century Gothic" panose="020B0502020202020204" pitchFamily="34" charset="0"/>
                <a:ea typeface="Baskerville" panose="02020502070401020303" pitchFamily="18" charset="0"/>
              </a:rPr>
              <a:t>The phenomenon in which a person creates a false memory when asked to imagine an event vividly. Memory is unable to be separated from imagination.</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Jay and Blake disagree about who the last person to use a lost Nintendo Switch controller was. Jay swears that he remembers handing the controller to Blake, but Blake asserts Jay never gave him the controller. Jay even goes as far as describing what they were wearing and the time of day he gave Blake the controller. The next day, Jay finds the controller in the hoodie pocket he was wearing the day before. </a:t>
            </a:r>
          </a:p>
        </p:txBody>
      </p:sp>
    </p:spTree>
    <p:extLst>
      <p:ext uri="{BB962C8B-B14F-4D97-AF65-F5344CB8AC3E}">
        <p14:creationId xmlns:p14="http://schemas.microsoft.com/office/powerpoint/2010/main" val="2476824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Suggestion</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6E8098E3-8E70-4B18-F409-F858F70D7208}"/>
              </a:ext>
            </a:extLst>
          </p:cNvPr>
          <p:cNvSpPr txBox="1"/>
          <p:nvPr/>
        </p:nvSpPr>
        <p:spPr>
          <a:xfrm>
            <a:off x="995966" y="2955384"/>
            <a:ext cx="10200067" cy="3502113"/>
          </a:xfrm>
          <a:prstGeom prst="rect">
            <a:avLst/>
          </a:prstGeom>
          <a:noFill/>
        </p:spPr>
        <p:txBody>
          <a:bodyPr wrap="square" rtlCol="0">
            <a:spAutoFit/>
          </a:bodyPr>
          <a:lstStyle/>
          <a:p>
            <a:pPr algn="ctr"/>
            <a:r>
              <a:rPr lang="en-US" dirty="0">
                <a:solidFill>
                  <a:srgbClr val="2A464A"/>
                </a:solidFill>
                <a:latin typeface="Century Gothic" panose="020B0502020202020204" pitchFamily="34" charset="0"/>
                <a:ea typeface="Baskerville" panose="02020502070401020303" pitchFamily="18" charset="0"/>
              </a:rPr>
              <a:t>The word choice in a question can influence the answer given. </a:t>
            </a:r>
          </a:p>
          <a:p>
            <a:pPr algn="ctr"/>
            <a:r>
              <a:rPr lang="en-US" dirty="0">
                <a:solidFill>
                  <a:srgbClr val="2A464A"/>
                </a:solidFill>
                <a:latin typeface="Century Gothic" panose="020B0502020202020204" pitchFamily="34" charset="0"/>
                <a:ea typeface="Baskerville" panose="02020502070401020303" pitchFamily="18" charset="0"/>
              </a:rPr>
              <a:t>This is known as “leading the witness” in the legal system and applies to memories.</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Sam, Ali, and </a:t>
            </a:r>
            <a:r>
              <a:rPr lang="en-US" dirty="0" err="1">
                <a:solidFill>
                  <a:srgbClr val="2A464A"/>
                </a:solidFill>
                <a:latin typeface="Century Gothic" panose="020B0502020202020204" pitchFamily="34" charset="0"/>
              </a:rPr>
              <a:t>Yuna</a:t>
            </a:r>
            <a:r>
              <a:rPr lang="en-US" dirty="0">
                <a:solidFill>
                  <a:srgbClr val="2A464A"/>
                </a:solidFill>
                <a:latin typeface="Century Gothic" panose="020B0502020202020204" pitchFamily="34" charset="0"/>
              </a:rPr>
              <a:t> are planning a trip. Sam insists on going to a museum that Ali and </a:t>
            </a:r>
            <a:r>
              <a:rPr lang="en-US" dirty="0" err="1">
                <a:solidFill>
                  <a:srgbClr val="2A464A"/>
                </a:solidFill>
                <a:latin typeface="Century Gothic" panose="020B0502020202020204" pitchFamily="34" charset="0"/>
              </a:rPr>
              <a:t>Yuna</a:t>
            </a:r>
            <a:r>
              <a:rPr lang="en-US" dirty="0">
                <a:solidFill>
                  <a:srgbClr val="2A464A"/>
                </a:solidFill>
                <a:latin typeface="Century Gothic" panose="020B0502020202020204" pitchFamily="34" charset="0"/>
              </a:rPr>
              <a:t> aren’t very interested in. When Sam leaves the room, Ali turns to </a:t>
            </a:r>
            <a:r>
              <a:rPr lang="en-US" dirty="0" err="1">
                <a:solidFill>
                  <a:srgbClr val="2A464A"/>
                </a:solidFill>
                <a:latin typeface="Century Gothic" panose="020B0502020202020204" pitchFamily="34" charset="0"/>
              </a:rPr>
              <a:t>Yuna</a:t>
            </a:r>
            <a:r>
              <a:rPr lang="en-US" dirty="0">
                <a:solidFill>
                  <a:srgbClr val="2A464A"/>
                </a:solidFill>
                <a:latin typeface="Century Gothic" panose="020B0502020202020204" pitchFamily="34" charset="0"/>
              </a:rPr>
              <a:t> and asks, “Don’t you think they’re being selfish? Neither of us wants to go.” It’s true that </a:t>
            </a:r>
            <a:r>
              <a:rPr lang="en-US" dirty="0" err="1">
                <a:solidFill>
                  <a:srgbClr val="2A464A"/>
                </a:solidFill>
                <a:latin typeface="Century Gothic" panose="020B0502020202020204" pitchFamily="34" charset="0"/>
              </a:rPr>
              <a:t>Yuna</a:t>
            </a:r>
            <a:r>
              <a:rPr lang="en-US" dirty="0">
                <a:solidFill>
                  <a:srgbClr val="2A464A"/>
                </a:solidFill>
                <a:latin typeface="Century Gothic" panose="020B0502020202020204" pitchFamily="34" charset="0"/>
              </a:rPr>
              <a:t> isn’t as interested in the museum, but she also knows that Sam might not get the chance to go any other time. However, </a:t>
            </a:r>
            <a:r>
              <a:rPr lang="en-US" dirty="0" err="1">
                <a:solidFill>
                  <a:srgbClr val="2A464A"/>
                </a:solidFill>
                <a:latin typeface="Century Gothic" panose="020B0502020202020204" pitchFamily="34" charset="0"/>
              </a:rPr>
              <a:t>Yuna</a:t>
            </a:r>
            <a:r>
              <a:rPr lang="en-US" dirty="0">
                <a:solidFill>
                  <a:srgbClr val="2A464A"/>
                </a:solidFill>
                <a:latin typeface="Century Gothic" panose="020B0502020202020204" pitchFamily="34" charset="0"/>
              </a:rPr>
              <a:t> feels pressured to agree since it’s true that she doesn’t want to go, which means Sam is being selfish. </a:t>
            </a:r>
          </a:p>
        </p:txBody>
      </p:sp>
    </p:spTree>
    <p:extLst>
      <p:ext uri="{BB962C8B-B14F-4D97-AF65-F5344CB8AC3E}">
        <p14:creationId xmlns:p14="http://schemas.microsoft.com/office/powerpoint/2010/main" val="97431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Interference</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02412370-B02B-374B-05A1-AED2DDFE409C}"/>
              </a:ext>
            </a:extLst>
          </p:cNvPr>
          <p:cNvSpPr txBox="1"/>
          <p:nvPr/>
        </p:nvSpPr>
        <p:spPr>
          <a:xfrm>
            <a:off x="1363013" y="2929626"/>
            <a:ext cx="9465973" cy="2809615"/>
          </a:xfrm>
          <a:prstGeom prst="rect">
            <a:avLst/>
          </a:prstGeom>
          <a:noFill/>
        </p:spPr>
        <p:txBody>
          <a:bodyPr wrap="square" rtlCol="0">
            <a:spAutoFit/>
          </a:bodyPr>
          <a:lstStyle/>
          <a:p>
            <a:pPr algn="ctr"/>
            <a:r>
              <a:rPr lang="en-US" dirty="0">
                <a:solidFill>
                  <a:srgbClr val="2A464A"/>
                </a:solidFill>
                <a:latin typeface="Century Gothic" panose="020B0502020202020204" pitchFamily="34" charset="0"/>
                <a:ea typeface="Baskerville" panose="02020502070401020303" pitchFamily="18" charset="0"/>
              </a:rPr>
              <a:t>Other events can distort memories, leading to false or inaccurate recall. </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During Spanish, Sammi learns several new vocabulary words. Later that day, they attend a French class where they learn similar-sounding words in French. When trying to recall the Spanish words the next day, Sammi struggles because the French words learned afterward interfere with their ability to remember the Spanish vocabulary accurately.</a:t>
            </a:r>
          </a:p>
        </p:txBody>
      </p:sp>
    </p:spTree>
    <p:extLst>
      <p:ext uri="{BB962C8B-B14F-4D97-AF65-F5344CB8AC3E}">
        <p14:creationId xmlns:p14="http://schemas.microsoft.com/office/powerpoint/2010/main" val="363348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573F8B-59F1-FD40-891B-E5200F09A1C4}"/>
              </a:ext>
            </a:extLst>
          </p:cNvPr>
          <p:cNvSpPr/>
          <p:nvPr/>
        </p:nvSpPr>
        <p:spPr>
          <a:xfrm>
            <a:off x="0" y="0"/>
            <a:ext cx="12188930" cy="1191986"/>
          </a:xfrm>
          <a:prstGeom prst="rect">
            <a:avLst/>
          </a:prstGeom>
          <a:solidFill>
            <a:srgbClr val="436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A6615F-3EF0-EE41-BE6D-5BA5DFA8F6EB}"/>
              </a:ext>
            </a:extLst>
          </p:cNvPr>
          <p:cNvSpPr txBox="1"/>
          <p:nvPr/>
        </p:nvSpPr>
        <p:spPr>
          <a:xfrm>
            <a:off x="559737" y="1348838"/>
            <a:ext cx="10310525" cy="4708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rPr>
              <a:t>Dear Teachers and School Facilitators,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rPr>
              <a:t>Welcome to Module One of the Cognitive Function and Learning Explained Curriculum. This pdf is intended to provide information, activities, and visual aids to support you and your students as they endeavor to understand their minds and how to develop the skills of lifelong learners.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rPr>
              <a:t>Some activities are derived from Cognitive Behavioral Therapy (CBT) practices but are never intended to be used therapeutically. This curriculum incorporates therapeutic tools but is not a curriculum for therapeutic practice. It is focused on learning, study tools, and self-reflection to help adolescents develop their learning skills.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rPr>
            </a:br>
            <a:endPar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D5A"/>
                </a:solidFill>
                <a:effectLst/>
                <a:uLnTx/>
                <a:uFillTx/>
                <a:latin typeface="Century Gothic" panose="020B0502020202020204" pitchFamily="34" charset="0"/>
                <a:ea typeface="Baskerville" panose="02020502070401020303" pitchFamily="18" charset="0"/>
                <a:cs typeface="+mn-cs"/>
              </a:rPr>
              <a:t>Thank you for your efforts to connect education to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72D5A"/>
              </a:solidFill>
              <a:effectLst/>
              <a:uLnTx/>
              <a:uFillTx/>
              <a:latin typeface="Optima" panose="0200050306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72D5A"/>
              </a:solidFill>
              <a:effectLst/>
              <a:uLnTx/>
              <a:uFillTx/>
              <a:latin typeface="Optima" panose="02000503060000020004" pitchFamily="2" charset="0"/>
              <a:ea typeface="+mn-ea"/>
              <a:cs typeface="+mn-cs"/>
            </a:endParaRPr>
          </a:p>
        </p:txBody>
      </p:sp>
      <p:pic>
        <p:nvPicPr>
          <p:cNvPr id="8" name="Picture 7" descr="Books stacked on a wooden table">
            <a:extLst>
              <a:ext uri="{FF2B5EF4-FFF2-40B4-BE49-F238E27FC236}">
                <a16:creationId xmlns:a16="http://schemas.microsoft.com/office/drawing/2014/main" id="{5071CB17-892C-2736-BCC3-CA421877E8AD}"/>
              </a:ext>
            </a:extLst>
          </p:cNvPr>
          <p:cNvPicPr>
            <a:picLocks noChangeAspect="1"/>
          </p:cNvPicPr>
          <p:nvPr/>
        </p:nvPicPr>
        <p:blipFill rotWithShape="1">
          <a:blip r:embed="rId2">
            <a:alphaModFix amt="50000"/>
          </a:blip>
          <a:srcRect l="4" t="-1" r="-5" b="85350"/>
          <a:stretch/>
        </p:blipFill>
        <p:spPr>
          <a:xfrm>
            <a:off x="3070" y="0"/>
            <a:ext cx="12188930" cy="1191986"/>
          </a:xfrm>
          <a:prstGeom prst="rect">
            <a:avLst/>
          </a:prstGeom>
          <a:noFill/>
          <a:scene3d>
            <a:camera prst="orthographicFront"/>
            <a:lightRig rig="threePt" dir="t"/>
          </a:scene3d>
          <a:sp3d>
            <a:bevelT prst="angle"/>
          </a:sp3d>
        </p:spPr>
      </p:pic>
      <p:sp>
        <p:nvSpPr>
          <p:cNvPr id="3" name="TextBox 2">
            <a:extLst>
              <a:ext uri="{FF2B5EF4-FFF2-40B4-BE49-F238E27FC236}">
                <a16:creationId xmlns:a16="http://schemas.microsoft.com/office/drawing/2014/main" id="{3642AEAC-F2BB-EF4A-4B78-F07881FD4760}"/>
              </a:ext>
            </a:extLst>
          </p:cNvPr>
          <p:cNvSpPr txBox="1"/>
          <p:nvPr/>
        </p:nvSpPr>
        <p:spPr>
          <a:xfrm>
            <a:off x="3035955" y="6334375"/>
            <a:ext cx="61170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D5A"/>
                </a:solidFill>
                <a:effectLst/>
                <a:uLnTx/>
                <a:uFillTx/>
                <a:latin typeface="Century Gothic" panose="020B0502020202020204" pitchFamily="34" charset="0"/>
                <a:ea typeface="+mn-ea"/>
                <a:cs typeface="+mn-cs"/>
              </a:rPr>
              <a:t>Cognitive Function and Learning Explained</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3FBC43F7-E350-FF83-B97C-CB231E89CDDE}"/>
              </a:ext>
            </a:extLst>
          </p:cNvPr>
          <p:cNvPicPr>
            <a:picLocks noChangeAspect="1"/>
          </p:cNvPicPr>
          <p:nvPr/>
        </p:nvPicPr>
        <p:blipFill>
          <a:blip r:embed="rId3"/>
          <a:stretch>
            <a:fillRect/>
          </a:stretch>
        </p:blipFill>
        <p:spPr>
          <a:xfrm>
            <a:off x="5793606" y="5732658"/>
            <a:ext cx="601717" cy="601717"/>
          </a:xfrm>
          <a:prstGeom prst="rect">
            <a:avLst/>
          </a:prstGeom>
        </p:spPr>
      </p:pic>
    </p:spTree>
    <p:extLst>
      <p:ext uri="{BB962C8B-B14F-4D97-AF65-F5344CB8AC3E}">
        <p14:creationId xmlns:p14="http://schemas.microsoft.com/office/powerpoint/2010/main" val="225315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Curse of Knowledge</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02412370-B02B-374B-05A1-AED2DDFE409C}"/>
              </a:ext>
            </a:extLst>
          </p:cNvPr>
          <p:cNvSpPr txBox="1"/>
          <p:nvPr/>
        </p:nvSpPr>
        <p:spPr>
          <a:xfrm>
            <a:off x="995966" y="2955384"/>
            <a:ext cx="10200067" cy="2671116"/>
          </a:xfrm>
          <a:prstGeom prst="rect">
            <a:avLst/>
          </a:prstGeom>
          <a:noFill/>
        </p:spPr>
        <p:txBody>
          <a:bodyPr wrap="square" rtlCol="0">
            <a:spAutoFit/>
          </a:bodyPr>
          <a:lstStyle/>
          <a:p>
            <a:pPr algn="ctr"/>
            <a:r>
              <a:rPr lang="en-US" dirty="0">
                <a:solidFill>
                  <a:srgbClr val="2A464A"/>
                </a:solidFill>
                <a:latin typeface="Century Gothic" panose="020B0502020202020204" pitchFamily="34" charset="0"/>
                <a:ea typeface="Baskerville" panose="02020502070401020303" pitchFamily="18" charset="0"/>
              </a:rPr>
              <a:t>The tendency to underestimate how long it takes for someone to learn something that the teacher has mastered.</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Anna is tutoring her little sister in math. Anna is a high school student in AP Precalculus while her sister is beginning to learn multiplication. Her sister is struggling to understand multiplying by two. Anna feels frustrated that her sister isn’t getting something that is so obvious and simple, forgetting what it was like to learn multiplication for the first time. </a:t>
            </a:r>
          </a:p>
        </p:txBody>
      </p:sp>
    </p:spTree>
    <p:extLst>
      <p:ext uri="{BB962C8B-B14F-4D97-AF65-F5344CB8AC3E}">
        <p14:creationId xmlns:p14="http://schemas.microsoft.com/office/powerpoint/2010/main" val="3085965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Hindsight Bias</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02412370-B02B-374B-05A1-AED2DDFE409C}"/>
              </a:ext>
            </a:extLst>
          </p:cNvPr>
          <p:cNvSpPr txBox="1"/>
          <p:nvPr/>
        </p:nvSpPr>
        <p:spPr>
          <a:xfrm>
            <a:off x="995966" y="2955384"/>
            <a:ext cx="10200067" cy="2671180"/>
          </a:xfrm>
          <a:prstGeom prst="rect">
            <a:avLst/>
          </a:prstGeom>
          <a:noFill/>
        </p:spPr>
        <p:txBody>
          <a:bodyPr wrap="square" rtlCol="0">
            <a:spAutoFit/>
          </a:bodyPr>
          <a:lstStyle/>
          <a:p>
            <a:pPr algn="ctr"/>
            <a:r>
              <a:rPr lang="en-US" dirty="0">
                <a:solidFill>
                  <a:srgbClr val="2A464A"/>
                </a:solidFill>
                <a:latin typeface="Century Gothic" panose="020B0502020202020204" pitchFamily="34" charset="0"/>
                <a:ea typeface="Baskerville" panose="02020502070401020303" pitchFamily="18" charset="0"/>
              </a:rPr>
              <a:t>A person who thinks they knew something all along but could not have predicted the event before it occurred.</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Kenji loves to read mystery novels. In the last chapter of his current read, when the culprit is revealed, he exclaims, “I knew it; she did it!” In truth, the culprit was one of the suspects on his list, but he wasn’t entirely sure. It’s only in hindsight that the culprit's identity is obvious. </a:t>
            </a:r>
          </a:p>
        </p:txBody>
      </p:sp>
    </p:spTree>
    <p:extLst>
      <p:ext uri="{BB962C8B-B14F-4D97-AF65-F5344CB8AC3E}">
        <p14:creationId xmlns:p14="http://schemas.microsoft.com/office/powerpoint/2010/main" val="2248251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3130550" y="1968500"/>
            <a:ext cx="5930900"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Fluency Illusions</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02412370-B02B-374B-05A1-AED2DDFE409C}"/>
              </a:ext>
            </a:extLst>
          </p:cNvPr>
          <p:cNvSpPr txBox="1"/>
          <p:nvPr/>
        </p:nvSpPr>
        <p:spPr>
          <a:xfrm>
            <a:off x="995966" y="2955384"/>
            <a:ext cx="10200067" cy="2671180"/>
          </a:xfrm>
          <a:prstGeom prst="rect">
            <a:avLst/>
          </a:prstGeom>
          <a:noFill/>
        </p:spPr>
        <p:txBody>
          <a:bodyPr wrap="square" rtlCol="0">
            <a:spAutoFit/>
          </a:bodyPr>
          <a:lstStyle/>
          <a:p>
            <a:pPr algn="ctr"/>
            <a:r>
              <a:rPr lang="en-US" dirty="0">
                <a:solidFill>
                  <a:srgbClr val="2A464A"/>
                </a:solidFill>
                <a:latin typeface="Century Gothic" panose="020B0502020202020204" pitchFamily="34" charset="0"/>
                <a:ea typeface="Baskerville" panose="02020502070401020303" pitchFamily="18" charset="0"/>
              </a:rPr>
              <a:t>Mistaking understanding for mastery. Someone may explain something simply, but we do not fully understand the concepts ourselves.</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In Biology class, Imani’s teacher always gives the lesson slides as handouts to the class. Imani decides she doesn’t need to take notes or read the textbook because the slide images look easy to remember. When taking the test, she recognizes the information from the slides but can’t explain the roles of parts of the cell in her own words. </a:t>
            </a:r>
          </a:p>
        </p:txBody>
      </p:sp>
    </p:spTree>
    <p:extLst>
      <p:ext uri="{BB962C8B-B14F-4D97-AF65-F5344CB8AC3E}">
        <p14:creationId xmlns:p14="http://schemas.microsoft.com/office/powerpoint/2010/main" val="3797009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ater view of a floating iceberg">
            <a:extLst>
              <a:ext uri="{FF2B5EF4-FFF2-40B4-BE49-F238E27FC236}">
                <a16:creationId xmlns:a16="http://schemas.microsoft.com/office/drawing/2014/main" id="{AF923EFA-D7EA-ECF7-5DCA-8F8D92F70CE2}"/>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b="75881"/>
          <a:stretch/>
        </p:blipFill>
        <p:spPr>
          <a:xfrm>
            <a:off x="0" y="0"/>
            <a:ext cx="12192000" cy="1968500"/>
          </a:xfrm>
          <a:prstGeom prst="rect">
            <a:avLst/>
          </a:prstGeom>
        </p:spPr>
      </p:pic>
      <p:sp>
        <p:nvSpPr>
          <p:cNvPr id="3" name="TextBox 2">
            <a:extLst>
              <a:ext uri="{FF2B5EF4-FFF2-40B4-BE49-F238E27FC236}">
                <a16:creationId xmlns:a16="http://schemas.microsoft.com/office/drawing/2014/main" id="{37AA6444-4A00-C3D1-C42E-61B5BED90ECB}"/>
              </a:ext>
            </a:extLst>
          </p:cNvPr>
          <p:cNvSpPr txBox="1"/>
          <p:nvPr/>
        </p:nvSpPr>
        <p:spPr>
          <a:xfrm>
            <a:off x="2941167" y="1968500"/>
            <a:ext cx="6309664" cy="769441"/>
          </a:xfrm>
          <a:prstGeom prst="rect">
            <a:avLst/>
          </a:prstGeom>
          <a:noFill/>
        </p:spPr>
        <p:txBody>
          <a:bodyPr wrap="square" rtlCol="0">
            <a:spAutoFit/>
          </a:bodyPr>
          <a:lstStyle/>
          <a:p>
            <a:pPr algn="ctr"/>
            <a:r>
              <a:rPr lang="en-US" sz="4400" b="1" dirty="0">
                <a:solidFill>
                  <a:srgbClr val="58687F"/>
                </a:solidFill>
                <a:latin typeface="Baskerville" panose="02020502070401020303" pitchFamily="18" charset="0"/>
                <a:ea typeface="Baskerville" panose="02020502070401020303" pitchFamily="18" charset="0"/>
              </a:rPr>
              <a:t>False Consensus Effect</a:t>
            </a:r>
            <a:endParaRPr lang="en-US" sz="5400" b="1" dirty="0">
              <a:solidFill>
                <a:srgbClr val="58687F"/>
              </a:solidFill>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02412370-B02B-374B-05A1-AED2DDFE409C}"/>
              </a:ext>
            </a:extLst>
          </p:cNvPr>
          <p:cNvSpPr txBox="1"/>
          <p:nvPr/>
        </p:nvSpPr>
        <p:spPr>
          <a:xfrm>
            <a:off x="995966" y="2955384"/>
            <a:ext cx="10200067" cy="2809680"/>
          </a:xfrm>
          <a:prstGeom prst="rect">
            <a:avLst/>
          </a:prstGeom>
          <a:noFill/>
        </p:spPr>
        <p:txBody>
          <a:bodyPr wrap="square" rtlCol="0">
            <a:spAutoFit/>
          </a:bodyPr>
          <a:lstStyle/>
          <a:p>
            <a:pPr algn="ctr"/>
            <a:r>
              <a:rPr lang="en-US" dirty="0">
                <a:solidFill>
                  <a:srgbClr val="2A464A"/>
                </a:solidFill>
                <a:latin typeface="Century Gothic" panose="020B0502020202020204" pitchFamily="34" charset="0"/>
                <a:ea typeface="Baskerville" panose="02020502070401020303" pitchFamily="18" charset="0"/>
              </a:rPr>
              <a:t>The assumption that others share our beliefs and understanding of the world.</a:t>
            </a:r>
          </a:p>
          <a:p>
            <a:pPr algn="ctr">
              <a:lnSpc>
                <a:spcPct val="150000"/>
              </a:lnSpc>
            </a:pPr>
            <a:endParaRPr lang="en-US" dirty="0">
              <a:solidFill>
                <a:srgbClr val="2A464A"/>
              </a:solidFill>
              <a:latin typeface="Century Gothic" panose="020B0502020202020204" pitchFamily="34" charset="0"/>
            </a:endParaRPr>
          </a:p>
          <a:p>
            <a:pPr algn="ctr">
              <a:lnSpc>
                <a:spcPct val="150000"/>
              </a:lnSpc>
            </a:pPr>
            <a:r>
              <a:rPr lang="en-US" dirty="0">
                <a:solidFill>
                  <a:srgbClr val="2A464A"/>
                </a:solidFill>
                <a:latin typeface="Century Gothic" panose="020B0502020202020204" pitchFamily="34" charset="0"/>
              </a:rPr>
              <a:t>Angela makes plans to meet with Marisol for coffee. Angela arrives at the coffee shop ten minutes early. Ten minutes after the agreed meeting time, Marisol arrives. Angela is upset, thinking that Marisol is rude for not prioritizing being on time. When Marisol’s family usually has social gatherings, they consider the proposed time as a timeframe rather than a specific time. This leads to conflict between Angela and Marisol. </a:t>
            </a:r>
          </a:p>
        </p:txBody>
      </p:sp>
    </p:spTree>
    <p:extLst>
      <p:ext uri="{BB962C8B-B14F-4D97-AF65-F5344CB8AC3E}">
        <p14:creationId xmlns:p14="http://schemas.microsoft.com/office/powerpoint/2010/main" val="228536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ght bulb on a book&#10;&#10;Description automatically generated">
            <a:extLst>
              <a:ext uri="{FF2B5EF4-FFF2-40B4-BE49-F238E27FC236}">
                <a16:creationId xmlns:a16="http://schemas.microsoft.com/office/drawing/2014/main" id="{2F326948-F6EF-4CEB-ECEE-8FD593DA52AB}"/>
              </a:ext>
            </a:extLst>
          </p:cNvPr>
          <p:cNvPicPr>
            <a:picLocks noChangeAspect="1"/>
          </p:cNvPicPr>
          <p:nvPr/>
        </p:nvPicPr>
        <p:blipFill rotWithShape="1">
          <a:blip r:embed="rId2">
            <a:extLst>
              <a:ext uri="{28A0092B-C50C-407E-A947-70E740481C1C}">
                <a14:useLocalDpi xmlns:a14="http://schemas.microsoft.com/office/drawing/2010/main" val="0"/>
              </a:ext>
            </a:extLst>
          </a:blip>
          <a:srcRect t="13477" b="214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8CCBFE0-BE77-428A-F41A-9BEE9716F272}"/>
              </a:ext>
            </a:extLst>
          </p:cNvPr>
          <p:cNvSpPr/>
          <p:nvPr/>
        </p:nvSpPr>
        <p:spPr>
          <a:xfrm>
            <a:off x="0" y="0"/>
            <a:ext cx="12192000" cy="6858000"/>
          </a:xfrm>
          <a:prstGeom prst="rect">
            <a:avLst/>
          </a:prstGeom>
          <a:solidFill>
            <a:srgbClr val="2A464A">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2EB129-D64F-127B-55C9-A4DD06338016}"/>
              </a:ext>
            </a:extLst>
          </p:cNvPr>
          <p:cNvSpPr txBox="1"/>
          <p:nvPr/>
        </p:nvSpPr>
        <p:spPr>
          <a:xfrm>
            <a:off x="5078716" y="1536174"/>
            <a:ext cx="6341759" cy="3785652"/>
          </a:xfrm>
          <a:prstGeom prst="rect">
            <a:avLst/>
          </a:prstGeom>
          <a:noFill/>
        </p:spPr>
        <p:txBody>
          <a:bodyPr wrap="squar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Two:</a:t>
            </a:r>
          </a:p>
          <a:p>
            <a:pPr algn="ctr"/>
            <a:endParaRPr lang="en-US" sz="6600" b="1" dirty="0">
              <a:solidFill>
                <a:srgbClr val="E4E6E8"/>
              </a:solidFill>
              <a:latin typeface="Baskerville" panose="02020502070401020303" pitchFamily="18" charset="0"/>
              <a:ea typeface="Baskerville" panose="02020502070401020303" pitchFamily="18" charset="0"/>
            </a:endParaRPr>
          </a:p>
          <a:p>
            <a:pPr algn="ctr"/>
            <a:r>
              <a:rPr lang="en-US" sz="5400" b="1" dirty="0">
                <a:solidFill>
                  <a:srgbClr val="E4E6E8"/>
                </a:solidFill>
                <a:latin typeface="Baskerville" panose="02020502070401020303" pitchFamily="18" charset="0"/>
                <a:ea typeface="Baskerville" panose="02020502070401020303" pitchFamily="18" charset="0"/>
              </a:rPr>
              <a:t>Metacognitive Strategies</a:t>
            </a:r>
          </a:p>
        </p:txBody>
      </p:sp>
    </p:spTree>
    <p:extLst>
      <p:ext uri="{BB962C8B-B14F-4D97-AF65-F5344CB8AC3E}">
        <p14:creationId xmlns:p14="http://schemas.microsoft.com/office/powerpoint/2010/main" val="1395170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ain shaped yellow origami">
            <a:extLst>
              <a:ext uri="{FF2B5EF4-FFF2-40B4-BE49-F238E27FC236}">
                <a16:creationId xmlns:a16="http://schemas.microsoft.com/office/drawing/2014/main" id="{35491D9D-088B-3D44-B6E5-A51A786AF72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272535" y="1837551"/>
            <a:ext cx="5358522" cy="3948503"/>
          </a:xfrm>
          <a:prstGeom prst="ellipse">
            <a:avLst/>
          </a:prstGeom>
        </p:spPr>
      </p:pic>
      <p:sp>
        <p:nvSpPr>
          <p:cNvPr id="8" name="TextBox 7">
            <a:extLst>
              <a:ext uri="{FF2B5EF4-FFF2-40B4-BE49-F238E27FC236}">
                <a16:creationId xmlns:a16="http://schemas.microsoft.com/office/drawing/2014/main" id="{A75C6EE4-4BA5-F349-8080-87F56F310BE2}"/>
              </a:ext>
            </a:extLst>
          </p:cNvPr>
          <p:cNvSpPr txBox="1"/>
          <p:nvPr/>
        </p:nvSpPr>
        <p:spPr>
          <a:xfrm>
            <a:off x="134912" y="214304"/>
            <a:ext cx="8386014" cy="584775"/>
          </a:xfrm>
          <a:prstGeom prst="rect">
            <a:avLst/>
          </a:prstGeom>
          <a:noFill/>
        </p:spPr>
        <p:txBody>
          <a:bodyPr wrap="none" rtlCol="0">
            <a:spAutoFit/>
          </a:bodyPr>
          <a:lstStyle/>
          <a:p>
            <a:r>
              <a:rPr lang="en-US" sz="3200" b="1" dirty="0">
                <a:solidFill>
                  <a:srgbClr val="272D5A"/>
                </a:solidFill>
                <a:latin typeface="Baskerville" panose="02020502070401020303" pitchFamily="18" charset="0"/>
                <a:ea typeface="Baskerville" panose="02020502070401020303" pitchFamily="18" charset="0"/>
              </a:rPr>
              <a:t>DEVELOPING METACOGNITIVE SKILLS</a:t>
            </a:r>
          </a:p>
        </p:txBody>
      </p:sp>
      <p:sp>
        <p:nvSpPr>
          <p:cNvPr id="9" name="Oval 8">
            <a:extLst>
              <a:ext uri="{FF2B5EF4-FFF2-40B4-BE49-F238E27FC236}">
                <a16:creationId xmlns:a16="http://schemas.microsoft.com/office/drawing/2014/main" id="{CA860A39-5E90-B84B-B83B-904B4D1B5E89}"/>
              </a:ext>
            </a:extLst>
          </p:cNvPr>
          <p:cNvSpPr/>
          <p:nvPr/>
        </p:nvSpPr>
        <p:spPr>
          <a:xfrm>
            <a:off x="473356" y="5570686"/>
            <a:ext cx="878362" cy="873146"/>
          </a:xfrm>
          <a:prstGeom prst="ellipse">
            <a:avLst/>
          </a:prstGeom>
          <a:solidFill>
            <a:srgbClr val="E2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a:extLst>
              <a:ext uri="{FF2B5EF4-FFF2-40B4-BE49-F238E27FC236}">
                <a16:creationId xmlns:a16="http://schemas.microsoft.com/office/drawing/2014/main" id="{16294325-4557-B843-A361-FCB95BF95081}"/>
              </a:ext>
            </a:extLst>
          </p:cNvPr>
          <p:cNvSpPr/>
          <p:nvPr/>
        </p:nvSpPr>
        <p:spPr>
          <a:xfrm>
            <a:off x="471868" y="4534180"/>
            <a:ext cx="878362" cy="873146"/>
          </a:xfrm>
          <a:prstGeom prst="ellipse">
            <a:avLst/>
          </a:prstGeom>
          <a:solidFill>
            <a:srgbClr val="E2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2D5A"/>
              </a:solidFill>
            </a:endParaRPr>
          </a:p>
        </p:txBody>
      </p:sp>
      <p:sp>
        <p:nvSpPr>
          <p:cNvPr id="11" name="Oval 10">
            <a:extLst>
              <a:ext uri="{FF2B5EF4-FFF2-40B4-BE49-F238E27FC236}">
                <a16:creationId xmlns:a16="http://schemas.microsoft.com/office/drawing/2014/main" id="{B621BCF9-B198-AE49-B57C-19781008D640}"/>
              </a:ext>
            </a:extLst>
          </p:cNvPr>
          <p:cNvSpPr/>
          <p:nvPr/>
        </p:nvSpPr>
        <p:spPr>
          <a:xfrm>
            <a:off x="471868" y="3416044"/>
            <a:ext cx="878362" cy="873146"/>
          </a:xfrm>
          <a:prstGeom prst="ellipse">
            <a:avLst/>
          </a:prstGeom>
          <a:solidFill>
            <a:srgbClr val="E2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2D5A"/>
              </a:solidFill>
            </a:endParaRPr>
          </a:p>
        </p:txBody>
      </p:sp>
      <p:sp>
        <p:nvSpPr>
          <p:cNvPr id="12" name="Oval 11">
            <a:extLst>
              <a:ext uri="{FF2B5EF4-FFF2-40B4-BE49-F238E27FC236}">
                <a16:creationId xmlns:a16="http://schemas.microsoft.com/office/drawing/2014/main" id="{B473596F-3B24-D243-8851-0BDD656C05DF}"/>
              </a:ext>
            </a:extLst>
          </p:cNvPr>
          <p:cNvSpPr/>
          <p:nvPr/>
        </p:nvSpPr>
        <p:spPr>
          <a:xfrm>
            <a:off x="471868" y="2297908"/>
            <a:ext cx="878362" cy="873146"/>
          </a:xfrm>
          <a:prstGeom prst="ellipse">
            <a:avLst/>
          </a:prstGeom>
          <a:solidFill>
            <a:srgbClr val="E2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2D5A"/>
              </a:solidFill>
            </a:endParaRPr>
          </a:p>
        </p:txBody>
      </p:sp>
      <p:sp>
        <p:nvSpPr>
          <p:cNvPr id="13" name="Oval 12">
            <a:extLst>
              <a:ext uri="{FF2B5EF4-FFF2-40B4-BE49-F238E27FC236}">
                <a16:creationId xmlns:a16="http://schemas.microsoft.com/office/drawing/2014/main" id="{0261B5E5-1D7D-F24F-B9BD-31F6504D886C}"/>
              </a:ext>
            </a:extLst>
          </p:cNvPr>
          <p:cNvSpPr/>
          <p:nvPr/>
        </p:nvSpPr>
        <p:spPr>
          <a:xfrm>
            <a:off x="471868" y="1179772"/>
            <a:ext cx="878362" cy="873146"/>
          </a:xfrm>
          <a:prstGeom prst="ellipse">
            <a:avLst/>
          </a:prstGeom>
          <a:solidFill>
            <a:srgbClr val="E2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2D5A"/>
              </a:solidFill>
            </a:endParaRPr>
          </a:p>
        </p:txBody>
      </p:sp>
      <p:sp>
        <p:nvSpPr>
          <p:cNvPr id="14" name="TextBox 13">
            <a:extLst>
              <a:ext uri="{FF2B5EF4-FFF2-40B4-BE49-F238E27FC236}">
                <a16:creationId xmlns:a16="http://schemas.microsoft.com/office/drawing/2014/main" id="{2B380C57-7D2C-AE4A-B4D1-E4A6AA641B29}"/>
              </a:ext>
            </a:extLst>
          </p:cNvPr>
          <p:cNvSpPr txBox="1"/>
          <p:nvPr/>
        </p:nvSpPr>
        <p:spPr>
          <a:xfrm>
            <a:off x="1459731" y="1354735"/>
            <a:ext cx="5081840" cy="523220"/>
          </a:xfrm>
          <a:prstGeom prst="rect">
            <a:avLst/>
          </a:prstGeom>
          <a:noFill/>
        </p:spPr>
        <p:txBody>
          <a:bodyPr wrap="none" rtlCol="0">
            <a:spAutoFit/>
          </a:bodyPr>
          <a:lstStyle/>
          <a:p>
            <a:r>
              <a:rPr lang="en-US" sz="2800" dirty="0">
                <a:solidFill>
                  <a:srgbClr val="272D5A"/>
                </a:solidFill>
                <a:latin typeface="Century Gothic" panose="020B0502020202020204" pitchFamily="34" charset="0"/>
              </a:rPr>
              <a:t>Know What You Don’t Know</a:t>
            </a:r>
          </a:p>
        </p:txBody>
      </p:sp>
      <p:sp>
        <p:nvSpPr>
          <p:cNvPr id="15" name="TextBox 14">
            <a:extLst>
              <a:ext uri="{FF2B5EF4-FFF2-40B4-BE49-F238E27FC236}">
                <a16:creationId xmlns:a16="http://schemas.microsoft.com/office/drawing/2014/main" id="{7F982F74-2DA5-B042-9859-663F6D742935}"/>
              </a:ext>
            </a:extLst>
          </p:cNvPr>
          <p:cNvSpPr txBox="1"/>
          <p:nvPr/>
        </p:nvSpPr>
        <p:spPr>
          <a:xfrm>
            <a:off x="1459731" y="2472871"/>
            <a:ext cx="3230372" cy="523220"/>
          </a:xfrm>
          <a:prstGeom prst="rect">
            <a:avLst/>
          </a:prstGeom>
          <a:noFill/>
        </p:spPr>
        <p:txBody>
          <a:bodyPr wrap="none" rtlCol="0">
            <a:spAutoFit/>
          </a:bodyPr>
          <a:lstStyle/>
          <a:p>
            <a:r>
              <a:rPr lang="en-US" sz="2800">
                <a:solidFill>
                  <a:srgbClr val="272D5A"/>
                </a:solidFill>
                <a:latin typeface="Century Gothic" panose="020B0502020202020204" pitchFamily="34" charset="0"/>
              </a:rPr>
              <a:t>Prepare and Plan</a:t>
            </a:r>
          </a:p>
        </p:txBody>
      </p:sp>
      <p:sp>
        <p:nvSpPr>
          <p:cNvPr id="16" name="TextBox 15">
            <a:extLst>
              <a:ext uri="{FF2B5EF4-FFF2-40B4-BE49-F238E27FC236}">
                <a16:creationId xmlns:a16="http://schemas.microsoft.com/office/drawing/2014/main" id="{2C755F1A-3D99-A24E-BE85-FB3D5105A00C}"/>
              </a:ext>
            </a:extLst>
          </p:cNvPr>
          <p:cNvSpPr txBox="1"/>
          <p:nvPr/>
        </p:nvSpPr>
        <p:spPr>
          <a:xfrm>
            <a:off x="1459731" y="3591007"/>
            <a:ext cx="1824538" cy="523220"/>
          </a:xfrm>
          <a:prstGeom prst="rect">
            <a:avLst/>
          </a:prstGeom>
          <a:noFill/>
        </p:spPr>
        <p:txBody>
          <a:bodyPr wrap="none" rtlCol="0">
            <a:spAutoFit/>
          </a:bodyPr>
          <a:lstStyle/>
          <a:p>
            <a:r>
              <a:rPr lang="en-US" sz="2800">
                <a:solidFill>
                  <a:srgbClr val="272D5A"/>
                </a:solidFill>
                <a:latin typeface="Century Gothic" panose="020B0502020202020204" pitchFamily="34" charset="0"/>
              </a:rPr>
              <a:t>Set Goals</a:t>
            </a:r>
          </a:p>
        </p:txBody>
      </p:sp>
      <p:sp>
        <p:nvSpPr>
          <p:cNvPr id="17" name="TextBox 16">
            <a:extLst>
              <a:ext uri="{FF2B5EF4-FFF2-40B4-BE49-F238E27FC236}">
                <a16:creationId xmlns:a16="http://schemas.microsoft.com/office/drawing/2014/main" id="{206BF04C-BD6E-0F43-9D4C-567FF2EE8240}"/>
              </a:ext>
            </a:extLst>
          </p:cNvPr>
          <p:cNvSpPr txBox="1"/>
          <p:nvPr/>
        </p:nvSpPr>
        <p:spPr>
          <a:xfrm>
            <a:off x="1433476" y="4709143"/>
            <a:ext cx="2561920" cy="523220"/>
          </a:xfrm>
          <a:prstGeom prst="rect">
            <a:avLst/>
          </a:prstGeom>
          <a:noFill/>
        </p:spPr>
        <p:txBody>
          <a:bodyPr wrap="none" rtlCol="0">
            <a:spAutoFit/>
          </a:bodyPr>
          <a:lstStyle/>
          <a:p>
            <a:r>
              <a:rPr lang="en-US" sz="2800">
                <a:solidFill>
                  <a:srgbClr val="272D5A"/>
                </a:solidFill>
                <a:latin typeface="Century Gothic" panose="020B0502020202020204" pitchFamily="34" charset="0"/>
              </a:rPr>
              <a:t>Ask Questions</a:t>
            </a:r>
          </a:p>
        </p:txBody>
      </p:sp>
      <p:sp>
        <p:nvSpPr>
          <p:cNvPr id="18" name="TextBox 17">
            <a:extLst>
              <a:ext uri="{FF2B5EF4-FFF2-40B4-BE49-F238E27FC236}">
                <a16:creationId xmlns:a16="http://schemas.microsoft.com/office/drawing/2014/main" id="{3B4918E6-5571-A544-9A65-A2545C5BBCEF}"/>
              </a:ext>
            </a:extLst>
          </p:cNvPr>
          <p:cNvSpPr txBox="1"/>
          <p:nvPr/>
        </p:nvSpPr>
        <p:spPr>
          <a:xfrm>
            <a:off x="1459731" y="5818809"/>
            <a:ext cx="3653564" cy="523220"/>
          </a:xfrm>
          <a:prstGeom prst="rect">
            <a:avLst/>
          </a:prstGeom>
          <a:noFill/>
        </p:spPr>
        <p:txBody>
          <a:bodyPr wrap="none" rtlCol="0">
            <a:spAutoFit/>
          </a:bodyPr>
          <a:lstStyle/>
          <a:p>
            <a:r>
              <a:rPr lang="en-US" sz="2800">
                <a:solidFill>
                  <a:srgbClr val="272D5A"/>
                </a:solidFill>
                <a:latin typeface="Century Gothic" panose="020B0502020202020204" pitchFamily="34" charset="0"/>
              </a:rPr>
              <a:t>Seek Out Feedback</a:t>
            </a:r>
          </a:p>
        </p:txBody>
      </p:sp>
      <p:pic>
        <p:nvPicPr>
          <p:cNvPr id="24" name="Graphic 23" descr="Thought bubble with solid fill">
            <a:extLst>
              <a:ext uri="{FF2B5EF4-FFF2-40B4-BE49-F238E27FC236}">
                <a16:creationId xmlns:a16="http://schemas.microsoft.com/office/drawing/2014/main" id="{3457CAE7-E8A9-7144-A6E8-18BD99E681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580" y="1235436"/>
            <a:ext cx="785777" cy="785777"/>
          </a:xfrm>
          <a:prstGeom prst="rect">
            <a:avLst/>
          </a:prstGeom>
        </p:spPr>
      </p:pic>
      <p:pic>
        <p:nvPicPr>
          <p:cNvPr id="26" name="Graphic 25" descr="Playbook with solid fill">
            <a:extLst>
              <a:ext uri="{FF2B5EF4-FFF2-40B4-BE49-F238E27FC236}">
                <a16:creationId xmlns:a16="http://schemas.microsoft.com/office/drawing/2014/main" id="{735317F7-D7C5-E849-BD29-84F24D131F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285" y="2341592"/>
            <a:ext cx="785778" cy="785778"/>
          </a:xfrm>
          <a:prstGeom prst="rect">
            <a:avLst/>
          </a:prstGeom>
        </p:spPr>
      </p:pic>
      <p:pic>
        <p:nvPicPr>
          <p:cNvPr id="28" name="Graphic 27" descr="Aspiration with solid fill">
            <a:extLst>
              <a:ext uri="{FF2B5EF4-FFF2-40B4-BE49-F238E27FC236}">
                <a16:creationId xmlns:a16="http://schemas.microsoft.com/office/drawing/2014/main" id="{EBBDCD5D-A401-5F46-A0B6-C9B80844CA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636" y="3484969"/>
            <a:ext cx="726826" cy="726826"/>
          </a:xfrm>
          <a:prstGeom prst="rect">
            <a:avLst/>
          </a:prstGeom>
        </p:spPr>
      </p:pic>
      <p:pic>
        <p:nvPicPr>
          <p:cNvPr id="30" name="Graphic 29" descr="Question Mark with solid fill">
            <a:extLst>
              <a:ext uri="{FF2B5EF4-FFF2-40B4-BE49-F238E27FC236}">
                <a16:creationId xmlns:a16="http://schemas.microsoft.com/office/drawing/2014/main" id="{90643490-FF2D-984B-A090-F981B6783A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9964" y="4535227"/>
            <a:ext cx="872099" cy="872099"/>
          </a:xfrm>
          <a:prstGeom prst="rect">
            <a:avLst/>
          </a:prstGeom>
        </p:spPr>
      </p:pic>
      <p:pic>
        <p:nvPicPr>
          <p:cNvPr id="32" name="Graphic 31" descr="Customer review with solid fill">
            <a:extLst>
              <a:ext uri="{FF2B5EF4-FFF2-40B4-BE49-F238E27FC236}">
                <a16:creationId xmlns:a16="http://schemas.microsoft.com/office/drawing/2014/main" id="{64832DA1-2ED1-044F-93E9-A2213E9F49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6285" y="5717006"/>
            <a:ext cx="726826" cy="726826"/>
          </a:xfrm>
          <a:prstGeom prst="rect">
            <a:avLst/>
          </a:prstGeom>
        </p:spPr>
      </p:pic>
    </p:spTree>
    <p:extLst>
      <p:ext uri="{BB962C8B-B14F-4D97-AF65-F5344CB8AC3E}">
        <p14:creationId xmlns:p14="http://schemas.microsoft.com/office/powerpoint/2010/main" val="827231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D1F7DD2-7DB7-EF12-03C4-831A8F93E61A}"/>
              </a:ext>
            </a:extLst>
          </p:cNvPr>
          <p:cNvSpPr/>
          <p:nvPr/>
        </p:nvSpPr>
        <p:spPr>
          <a:xfrm>
            <a:off x="1179135" y="667753"/>
            <a:ext cx="9968248" cy="1183921"/>
          </a:xfrm>
          <a:prstGeom prst="roundRect">
            <a:avLst/>
          </a:prstGeom>
          <a:solidFill>
            <a:srgbClr val="C6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530404F-B3E6-E69B-BD93-269661E143C1}"/>
              </a:ext>
            </a:extLst>
          </p:cNvPr>
          <p:cNvSpPr txBox="1"/>
          <p:nvPr/>
        </p:nvSpPr>
        <p:spPr>
          <a:xfrm>
            <a:off x="2440074" y="2257942"/>
            <a:ext cx="7311851" cy="2342116"/>
          </a:xfrm>
          <a:prstGeom prst="rect">
            <a:avLst/>
          </a:prstGeom>
          <a:noFill/>
        </p:spPr>
        <p:txBody>
          <a:bodyPr wrap="square" rtlCol="0">
            <a:spAutoFit/>
          </a:bodyPr>
          <a:lstStyle/>
          <a:p>
            <a:pPr algn="ctr">
              <a:lnSpc>
                <a:spcPct val="150000"/>
              </a:lnSpc>
            </a:pPr>
            <a:r>
              <a:rPr lang="en-US" sz="2000" dirty="0">
                <a:solidFill>
                  <a:srgbClr val="2A464A"/>
                </a:solidFill>
                <a:latin typeface="Century Gothic" panose="020B0502020202020204" pitchFamily="34" charset="0"/>
              </a:rPr>
              <a:t>River likes to use pretests and post-tests for each unit in their textbook to test their understanding of the material. Rather than feeling frustrated when they get something wrong, they use the information as a guide for what they need to focus on. </a:t>
            </a:r>
          </a:p>
        </p:txBody>
      </p:sp>
      <p:sp>
        <p:nvSpPr>
          <p:cNvPr id="3" name="TextBox 2">
            <a:extLst>
              <a:ext uri="{FF2B5EF4-FFF2-40B4-BE49-F238E27FC236}">
                <a16:creationId xmlns:a16="http://schemas.microsoft.com/office/drawing/2014/main" id="{D13A206D-BC78-BE74-E399-206464577D89}"/>
              </a:ext>
            </a:extLst>
          </p:cNvPr>
          <p:cNvSpPr txBox="1"/>
          <p:nvPr/>
        </p:nvSpPr>
        <p:spPr>
          <a:xfrm>
            <a:off x="3555080" y="998103"/>
            <a:ext cx="5081840" cy="523220"/>
          </a:xfrm>
          <a:prstGeom prst="rect">
            <a:avLst/>
          </a:prstGeom>
          <a:noFill/>
        </p:spPr>
        <p:txBody>
          <a:bodyPr wrap="none" rtlCol="0">
            <a:spAutoFit/>
          </a:bodyPr>
          <a:lstStyle/>
          <a:p>
            <a:pPr algn="ctr"/>
            <a:r>
              <a:rPr lang="en-US" sz="2800" dirty="0">
                <a:solidFill>
                  <a:schemeClr val="bg1"/>
                </a:solidFill>
                <a:latin typeface="Century Gothic" panose="020B0502020202020204" pitchFamily="34" charset="0"/>
              </a:rPr>
              <a:t>Know What You Don’t Know</a:t>
            </a:r>
          </a:p>
        </p:txBody>
      </p:sp>
      <p:pic>
        <p:nvPicPr>
          <p:cNvPr id="5" name="Graphic 4" descr="Thought bubble with solid fill">
            <a:extLst>
              <a:ext uri="{FF2B5EF4-FFF2-40B4-BE49-F238E27FC236}">
                <a16:creationId xmlns:a16="http://schemas.microsoft.com/office/drawing/2014/main" id="{F56A6522-9652-669A-B056-1DCCF8CA2F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4219" y="866824"/>
            <a:ext cx="785777" cy="785777"/>
          </a:xfrm>
          <a:prstGeom prst="rect">
            <a:avLst/>
          </a:prstGeom>
        </p:spPr>
      </p:pic>
    </p:spTree>
    <p:extLst>
      <p:ext uri="{BB962C8B-B14F-4D97-AF65-F5344CB8AC3E}">
        <p14:creationId xmlns:p14="http://schemas.microsoft.com/office/powerpoint/2010/main" val="2706708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D1F7DD2-7DB7-EF12-03C4-831A8F93E61A}"/>
              </a:ext>
            </a:extLst>
          </p:cNvPr>
          <p:cNvSpPr/>
          <p:nvPr/>
        </p:nvSpPr>
        <p:spPr>
          <a:xfrm>
            <a:off x="1179135" y="667753"/>
            <a:ext cx="9968248" cy="1183921"/>
          </a:xfrm>
          <a:prstGeom prst="roundRect">
            <a:avLst/>
          </a:prstGeom>
          <a:solidFill>
            <a:srgbClr val="C6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13A206D-BC78-BE74-E399-206464577D89}"/>
              </a:ext>
            </a:extLst>
          </p:cNvPr>
          <p:cNvSpPr txBox="1"/>
          <p:nvPr/>
        </p:nvSpPr>
        <p:spPr>
          <a:xfrm>
            <a:off x="4480814" y="998103"/>
            <a:ext cx="3230372" cy="523220"/>
          </a:xfrm>
          <a:prstGeom prst="rect">
            <a:avLst/>
          </a:prstGeom>
          <a:noFill/>
        </p:spPr>
        <p:txBody>
          <a:bodyPr wrap="none" rtlCol="0">
            <a:spAutoFit/>
          </a:bodyPr>
          <a:lstStyle/>
          <a:p>
            <a:pPr algn="ctr"/>
            <a:r>
              <a:rPr lang="en-US" sz="2800" dirty="0">
                <a:solidFill>
                  <a:schemeClr val="bg1"/>
                </a:solidFill>
                <a:latin typeface="Century Gothic" panose="020B0502020202020204" pitchFamily="34" charset="0"/>
              </a:rPr>
              <a:t>Prepare and Plan</a:t>
            </a:r>
          </a:p>
        </p:txBody>
      </p:sp>
      <p:pic>
        <p:nvPicPr>
          <p:cNvPr id="7" name="Graphic 6" descr="Playbook with solid fill">
            <a:extLst>
              <a:ext uri="{FF2B5EF4-FFF2-40B4-BE49-F238E27FC236}">
                <a16:creationId xmlns:a16="http://schemas.microsoft.com/office/drawing/2014/main" id="{8C3EC259-AA51-4AFF-BA8A-25D73E478B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7905" y="860264"/>
            <a:ext cx="785778" cy="785778"/>
          </a:xfrm>
          <a:prstGeom prst="rect">
            <a:avLst/>
          </a:prstGeom>
        </p:spPr>
      </p:pic>
      <p:sp>
        <p:nvSpPr>
          <p:cNvPr id="10" name="TextBox 9">
            <a:extLst>
              <a:ext uri="{FF2B5EF4-FFF2-40B4-BE49-F238E27FC236}">
                <a16:creationId xmlns:a16="http://schemas.microsoft.com/office/drawing/2014/main" id="{A626B436-6314-1708-0870-401B939FF587}"/>
              </a:ext>
            </a:extLst>
          </p:cNvPr>
          <p:cNvSpPr txBox="1"/>
          <p:nvPr/>
        </p:nvSpPr>
        <p:spPr>
          <a:xfrm>
            <a:off x="2440074" y="2257942"/>
            <a:ext cx="7311851" cy="2803781"/>
          </a:xfrm>
          <a:prstGeom prst="rect">
            <a:avLst/>
          </a:prstGeom>
          <a:noFill/>
        </p:spPr>
        <p:txBody>
          <a:bodyPr wrap="square" rtlCol="0">
            <a:spAutoFit/>
          </a:bodyPr>
          <a:lstStyle/>
          <a:p>
            <a:pPr algn="ctr">
              <a:lnSpc>
                <a:spcPct val="150000"/>
              </a:lnSpc>
            </a:pPr>
            <a:r>
              <a:rPr lang="en-US" sz="2000" dirty="0">
                <a:solidFill>
                  <a:srgbClr val="2A464A"/>
                </a:solidFill>
                <a:latin typeface="Century Gothic" panose="020B0502020202020204" pitchFamily="34" charset="0"/>
              </a:rPr>
              <a:t>Tori uses a planner to keep track of tasks and due dates. She uses her calendar app for time blocking. She knows that plans may change or things may come up, so she gives buffers of time in her day and keeps a flexible schedule to help prioritize important assignments or events while being able to adjust to the unexpected. </a:t>
            </a:r>
          </a:p>
        </p:txBody>
      </p:sp>
    </p:spTree>
    <p:extLst>
      <p:ext uri="{BB962C8B-B14F-4D97-AF65-F5344CB8AC3E}">
        <p14:creationId xmlns:p14="http://schemas.microsoft.com/office/powerpoint/2010/main" val="1473706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D1F7DD2-7DB7-EF12-03C4-831A8F93E61A}"/>
              </a:ext>
            </a:extLst>
          </p:cNvPr>
          <p:cNvSpPr/>
          <p:nvPr/>
        </p:nvSpPr>
        <p:spPr>
          <a:xfrm>
            <a:off x="1179135" y="667753"/>
            <a:ext cx="9968248" cy="1183921"/>
          </a:xfrm>
          <a:prstGeom prst="roundRect">
            <a:avLst/>
          </a:prstGeom>
          <a:solidFill>
            <a:srgbClr val="C6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13A206D-BC78-BE74-E399-206464577D89}"/>
              </a:ext>
            </a:extLst>
          </p:cNvPr>
          <p:cNvSpPr txBox="1"/>
          <p:nvPr/>
        </p:nvSpPr>
        <p:spPr>
          <a:xfrm>
            <a:off x="5183734" y="998103"/>
            <a:ext cx="1824538" cy="523220"/>
          </a:xfrm>
          <a:prstGeom prst="rect">
            <a:avLst/>
          </a:prstGeom>
          <a:noFill/>
        </p:spPr>
        <p:txBody>
          <a:bodyPr wrap="none" rtlCol="0">
            <a:spAutoFit/>
          </a:bodyPr>
          <a:lstStyle/>
          <a:p>
            <a:pPr algn="ctr"/>
            <a:r>
              <a:rPr lang="en-US" sz="2800" dirty="0">
                <a:solidFill>
                  <a:schemeClr val="bg1"/>
                </a:solidFill>
                <a:latin typeface="Century Gothic" panose="020B0502020202020204" pitchFamily="34" charset="0"/>
              </a:rPr>
              <a:t>Set Goals</a:t>
            </a:r>
          </a:p>
        </p:txBody>
      </p:sp>
      <p:pic>
        <p:nvPicPr>
          <p:cNvPr id="5" name="Graphic 4" descr="Aspiration with solid fill">
            <a:extLst>
              <a:ext uri="{FF2B5EF4-FFF2-40B4-BE49-F238E27FC236}">
                <a16:creationId xmlns:a16="http://schemas.microsoft.com/office/drawing/2014/main" id="{F41E0B35-7B6D-815F-8E6F-1B57FBF23D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1196" y="896300"/>
            <a:ext cx="726826" cy="726826"/>
          </a:xfrm>
          <a:prstGeom prst="rect">
            <a:avLst/>
          </a:prstGeom>
        </p:spPr>
      </p:pic>
      <p:sp>
        <p:nvSpPr>
          <p:cNvPr id="11" name="TextBox 10">
            <a:extLst>
              <a:ext uri="{FF2B5EF4-FFF2-40B4-BE49-F238E27FC236}">
                <a16:creationId xmlns:a16="http://schemas.microsoft.com/office/drawing/2014/main" id="{4FD444DC-E903-5F02-29C6-33B0AC5EE505}"/>
              </a:ext>
            </a:extLst>
          </p:cNvPr>
          <p:cNvSpPr txBox="1"/>
          <p:nvPr/>
        </p:nvSpPr>
        <p:spPr>
          <a:xfrm>
            <a:off x="2440074" y="2132889"/>
            <a:ext cx="7311851" cy="3727111"/>
          </a:xfrm>
          <a:prstGeom prst="rect">
            <a:avLst/>
          </a:prstGeom>
          <a:noFill/>
        </p:spPr>
        <p:txBody>
          <a:bodyPr wrap="square" rtlCol="0">
            <a:spAutoFit/>
          </a:bodyPr>
          <a:lstStyle/>
          <a:p>
            <a:pPr algn="ctr">
              <a:lnSpc>
                <a:spcPct val="150000"/>
              </a:lnSpc>
            </a:pPr>
            <a:r>
              <a:rPr lang="en-US" sz="2000" dirty="0">
                <a:solidFill>
                  <a:srgbClr val="2A464A"/>
                </a:solidFill>
                <a:latin typeface="Century Gothic" panose="020B0502020202020204" pitchFamily="34" charset="0"/>
              </a:rPr>
              <a:t>Carlos likes to start his day by choosing his top three priorities based on long-term goals. One of his long-term goals is to go to college. He knows he needs to take the SAT or ACT for college applications. Today, he set a goal to meet with a friend at the library to go over SAT prep questions in math for 30 minutes. Breaking his long-term goal into smaller, measurable goals helps keep him focused and on task. </a:t>
            </a:r>
          </a:p>
        </p:txBody>
      </p:sp>
    </p:spTree>
    <p:extLst>
      <p:ext uri="{BB962C8B-B14F-4D97-AF65-F5344CB8AC3E}">
        <p14:creationId xmlns:p14="http://schemas.microsoft.com/office/powerpoint/2010/main" val="2558383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D1F7DD2-7DB7-EF12-03C4-831A8F93E61A}"/>
              </a:ext>
            </a:extLst>
          </p:cNvPr>
          <p:cNvSpPr/>
          <p:nvPr/>
        </p:nvSpPr>
        <p:spPr>
          <a:xfrm>
            <a:off x="1179135" y="667753"/>
            <a:ext cx="9968248" cy="1183921"/>
          </a:xfrm>
          <a:prstGeom prst="roundRect">
            <a:avLst/>
          </a:prstGeom>
          <a:solidFill>
            <a:srgbClr val="C6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13A206D-BC78-BE74-E399-206464577D89}"/>
              </a:ext>
            </a:extLst>
          </p:cNvPr>
          <p:cNvSpPr txBox="1"/>
          <p:nvPr/>
        </p:nvSpPr>
        <p:spPr>
          <a:xfrm>
            <a:off x="4815046" y="998103"/>
            <a:ext cx="2561920" cy="523220"/>
          </a:xfrm>
          <a:prstGeom prst="rect">
            <a:avLst/>
          </a:prstGeom>
          <a:noFill/>
        </p:spPr>
        <p:txBody>
          <a:bodyPr wrap="none" rtlCol="0">
            <a:spAutoFit/>
          </a:bodyPr>
          <a:lstStyle/>
          <a:p>
            <a:pPr algn="ctr"/>
            <a:r>
              <a:rPr lang="en-US" sz="2800" dirty="0">
                <a:solidFill>
                  <a:schemeClr val="bg1"/>
                </a:solidFill>
                <a:latin typeface="Century Gothic" panose="020B0502020202020204" pitchFamily="34" charset="0"/>
              </a:rPr>
              <a:t>Ask Questions</a:t>
            </a:r>
          </a:p>
        </p:txBody>
      </p:sp>
      <p:pic>
        <p:nvPicPr>
          <p:cNvPr id="2" name="Graphic 1" descr="Question Mark with solid fill">
            <a:extLst>
              <a:ext uri="{FF2B5EF4-FFF2-40B4-BE49-F238E27FC236}">
                <a16:creationId xmlns:a16="http://schemas.microsoft.com/office/drawing/2014/main" id="{490CF8C0-E246-6037-5E9F-B1CF321A9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4991" y="823663"/>
            <a:ext cx="872099" cy="872099"/>
          </a:xfrm>
          <a:prstGeom prst="rect">
            <a:avLst/>
          </a:prstGeom>
        </p:spPr>
      </p:pic>
      <p:sp>
        <p:nvSpPr>
          <p:cNvPr id="7" name="TextBox 6">
            <a:extLst>
              <a:ext uri="{FF2B5EF4-FFF2-40B4-BE49-F238E27FC236}">
                <a16:creationId xmlns:a16="http://schemas.microsoft.com/office/drawing/2014/main" id="{BB55EF2E-1F1C-E244-EBCE-A4E18DBC8299}"/>
              </a:ext>
            </a:extLst>
          </p:cNvPr>
          <p:cNvSpPr txBox="1"/>
          <p:nvPr/>
        </p:nvSpPr>
        <p:spPr>
          <a:xfrm>
            <a:off x="2440074" y="2001472"/>
            <a:ext cx="7311851" cy="4188775"/>
          </a:xfrm>
          <a:prstGeom prst="rect">
            <a:avLst/>
          </a:prstGeom>
          <a:noFill/>
        </p:spPr>
        <p:txBody>
          <a:bodyPr wrap="square" rtlCol="0">
            <a:spAutoFit/>
          </a:bodyPr>
          <a:lstStyle/>
          <a:p>
            <a:pPr algn="ctr">
              <a:lnSpc>
                <a:spcPct val="150000"/>
              </a:lnSpc>
            </a:pPr>
            <a:r>
              <a:rPr lang="en-US" sz="2000" dirty="0">
                <a:solidFill>
                  <a:srgbClr val="2A464A"/>
                </a:solidFill>
                <a:latin typeface="Century Gothic" panose="020B0502020202020204" pitchFamily="34" charset="0"/>
              </a:rPr>
              <a:t>In English, Mara is listening to the teacher go over the study guide for the next test. She notices that no one else in the class says anything when the teacher asks if there are any questions. Mara hesitates but decides to ask about a poem she doesn’t understand. She hears several of her classmates sigh in relief. “Yeah, I don’t get that part,” another classmate agrees. Mara’s teacher explains the poem and literary techniques, and Mara feels relieved that she asked for help. </a:t>
            </a:r>
          </a:p>
        </p:txBody>
      </p:sp>
    </p:spTree>
    <p:extLst>
      <p:ext uri="{BB962C8B-B14F-4D97-AF65-F5344CB8AC3E}">
        <p14:creationId xmlns:p14="http://schemas.microsoft.com/office/powerpoint/2010/main" val="93938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ght bulb on a book&#10;&#10;Description automatically generated">
            <a:extLst>
              <a:ext uri="{FF2B5EF4-FFF2-40B4-BE49-F238E27FC236}">
                <a16:creationId xmlns:a16="http://schemas.microsoft.com/office/drawing/2014/main" id="{2F326948-F6EF-4CEB-ECEE-8FD593DA52AB}"/>
              </a:ext>
            </a:extLst>
          </p:cNvPr>
          <p:cNvPicPr>
            <a:picLocks noChangeAspect="1"/>
          </p:cNvPicPr>
          <p:nvPr/>
        </p:nvPicPr>
        <p:blipFill rotWithShape="1">
          <a:blip r:embed="rId2">
            <a:extLst>
              <a:ext uri="{28A0092B-C50C-407E-A947-70E740481C1C}">
                <a14:useLocalDpi xmlns:a14="http://schemas.microsoft.com/office/drawing/2010/main" val="0"/>
              </a:ext>
            </a:extLst>
          </a:blip>
          <a:srcRect t="13477" b="214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8CCBFE0-BE77-428A-F41A-9BEE9716F272}"/>
              </a:ext>
            </a:extLst>
          </p:cNvPr>
          <p:cNvSpPr/>
          <p:nvPr/>
        </p:nvSpPr>
        <p:spPr>
          <a:xfrm>
            <a:off x="0" y="0"/>
            <a:ext cx="12192000" cy="6858000"/>
          </a:xfrm>
          <a:prstGeom prst="rect">
            <a:avLst/>
          </a:prstGeom>
          <a:solidFill>
            <a:srgbClr val="2A464A">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2EB129-D64F-127B-55C9-A4DD06338016}"/>
              </a:ext>
            </a:extLst>
          </p:cNvPr>
          <p:cNvSpPr txBox="1"/>
          <p:nvPr/>
        </p:nvSpPr>
        <p:spPr>
          <a:xfrm>
            <a:off x="5078716" y="1536174"/>
            <a:ext cx="6341759" cy="3785652"/>
          </a:xfrm>
          <a:prstGeom prst="rect">
            <a:avLst/>
          </a:prstGeom>
          <a:noFill/>
        </p:spPr>
        <p:txBody>
          <a:bodyPr wrap="squar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One:</a:t>
            </a:r>
          </a:p>
          <a:p>
            <a:pPr algn="ctr"/>
            <a:endParaRPr lang="en-US" sz="6600" b="1" dirty="0">
              <a:solidFill>
                <a:srgbClr val="E4E6E8"/>
              </a:solidFill>
              <a:latin typeface="Baskerville" panose="02020502070401020303" pitchFamily="18" charset="0"/>
              <a:ea typeface="Baskerville" panose="02020502070401020303" pitchFamily="18" charset="0"/>
            </a:endParaRPr>
          </a:p>
          <a:p>
            <a:pPr algn="ctr"/>
            <a:r>
              <a:rPr lang="en-US" sz="5400" b="1" dirty="0">
                <a:solidFill>
                  <a:srgbClr val="E4E6E8"/>
                </a:solidFill>
                <a:latin typeface="Baskerville" panose="02020502070401020303" pitchFamily="18" charset="0"/>
                <a:ea typeface="Baskerville" panose="02020502070401020303" pitchFamily="18" charset="0"/>
              </a:rPr>
              <a:t>Understanding Metacognition</a:t>
            </a:r>
          </a:p>
        </p:txBody>
      </p:sp>
    </p:spTree>
    <p:extLst>
      <p:ext uri="{BB962C8B-B14F-4D97-AF65-F5344CB8AC3E}">
        <p14:creationId xmlns:p14="http://schemas.microsoft.com/office/powerpoint/2010/main" val="732687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D1F7DD2-7DB7-EF12-03C4-831A8F93E61A}"/>
              </a:ext>
            </a:extLst>
          </p:cNvPr>
          <p:cNvSpPr/>
          <p:nvPr/>
        </p:nvSpPr>
        <p:spPr>
          <a:xfrm>
            <a:off x="1179135" y="667753"/>
            <a:ext cx="9968248" cy="1183921"/>
          </a:xfrm>
          <a:prstGeom prst="roundRect">
            <a:avLst/>
          </a:prstGeom>
          <a:solidFill>
            <a:srgbClr val="C6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13A206D-BC78-BE74-E399-206464577D89}"/>
              </a:ext>
            </a:extLst>
          </p:cNvPr>
          <p:cNvSpPr txBox="1"/>
          <p:nvPr/>
        </p:nvSpPr>
        <p:spPr>
          <a:xfrm>
            <a:off x="4269226" y="998103"/>
            <a:ext cx="3653565" cy="523220"/>
          </a:xfrm>
          <a:prstGeom prst="rect">
            <a:avLst/>
          </a:prstGeom>
          <a:noFill/>
        </p:spPr>
        <p:txBody>
          <a:bodyPr wrap="none" rtlCol="0">
            <a:spAutoFit/>
          </a:bodyPr>
          <a:lstStyle/>
          <a:p>
            <a:pPr algn="ctr"/>
            <a:r>
              <a:rPr lang="en-US" sz="2800" dirty="0">
                <a:solidFill>
                  <a:schemeClr val="bg1"/>
                </a:solidFill>
                <a:latin typeface="Century Gothic" panose="020B0502020202020204" pitchFamily="34" charset="0"/>
              </a:rPr>
              <a:t>Seek Out Feedback</a:t>
            </a:r>
          </a:p>
        </p:txBody>
      </p:sp>
      <p:pic>
        <p:nvPicPr>
          <p:cNvPr id="6" name="Graphic 5" descr="Customer review with solid fill">
            <a:extLst>
              <a:ext uri="{FF2B5EF4-FFF2-40B4-BE49-F238E27FC236}">
                <a16:creationId xmlns:a16="http://schemas.microsoft.com/office/drawing/2014/main" id="{79135244-DC44-34C1-498F-7421AAD51E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0265" y="896300"/>
            <a:ext cx="726826" cy="726826"/>
          </a:xfrm>
          <a:prstGeom prst="rect">
            <a:avLst/>
          </a:prstGeom>
        </p:spPr>
      </p:pic>
      <p:sp>
        <p:nvSpPr>
          <p:cNvPr id="9" name="TextBox 8">
            <a:extLst>
              <a:ext uri="{FF2B5EF4-FFF2-40B4-BE49-F238E27FC236}">
                <a16:creationId xmlns:a16="http://schemas.microsoft.com/office/drawing/2014/main" id="{7E41C815-BCC3-BAB9-C096-C3FDF62D1C4F}"/>
              </a:ext>
            </a:extLst>
          </p:cNvPr>
          <p:cNvSpPr txBox="1"/>
          <p:nvPr/>
        </p:nvSpPr>
        <p:spPr>
          <a:xfrm>
            <a:off x="2440074" y="2132786"/>
            <a:ext cx="7311851" cy="4188775"/>
          </a:xfrm>
          <a:prstGeom prst="rect">
            <a:avLst/>
          </a:prstGeom>
          <a:noFill/>
        </p:spPr>
        <p:txBody>
          <a:bodyPr wrap="square" rtlCol="0">
            <a:spAutoFit/>
          </a:bodyPr>
          <a:lstStyle/>
          <a:p>
            <a:pPr algn="ctr">
              <a:lnSpc>
                <a:spcPct val="150000"/>
              </a:lnSpc>
            </a:pPr>
            <a:r>
              <a:rPr lang="en-US" sz="2000" dirty="0">
                <a:solidFill>
                  <a:srgbClr val="2A464A"/>
                </a:solidFill>
                <a:latin typeface="Century Gothic" panose="020B0502020202020204" pitchFamily="34" charset="0"/>
              </a:rPr>
              <a:t>Lee has a presentation due at the end of the week. He’s feeling nervous, so he decides to practice in front of different people, including family members and friends. A friend mentions that Lee is speaking a little too fast and mumbling during some parts of the presentation. Lee knows that his friend cares about him and wants him to do well, so he embraces the feedback along with the other feedback he was given. He gets a grade he is happy with on the presentation.</a:t>
            </a:r>
          </a:p>
        </p:txBody>
      </p:sp>
    </p:spTree>
    <p:extLst>
      <p:ext uri="{BB962C8B-B14F-4D97-AF65-F5344CB8AC3E}">
        <p14:creationId xmlns:p14="http://schemas.microsoft.com/office/powerpoint/2010/main" val="1525702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ght bulb on a book&#10;&#10;Description automatically generated">
            <a:extLst>
              <a:ext uri="{FF2B5EF4-FFF2-40B4-BE49-F238E27FC236}">
                <a16:creationId xmlns:a16="http://schemas.microsoft.com/office/drawing/2014/main" id="{2F326948-F6EF-4CEB-ECEE-8FD593DA52AB}"/>
              </a:ext>
            </a:extLst>
          </p:cNvPr>
          <p:cNvPicPr>
            <a:picLocks noChangeAspect="1"/>
          </p:cNvPicPr>
          <p:nvPr/>
        </p:nvPicPr>
        <p:blipFill rotWithShape="1">
          <a:blip r:embed="rId2">
            <a:extLst>
              <a:ext uri="{28A0092B-C50C-407E-A947-70E740481C1C}">
                <a14:useLocalDpi xmlns:a14="http://schemas.microsoft.com/office/drawing/2010/main" val="0"/>
              </a:ext>
            </a:extLst>
          </a:blip>
          <a:srcRect t="13477" b="214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8CCBFE0-BE77-428A-F41A-9BEE9716F272}"/>
              </a:ext>
            </a:extLst>
          </p:cNvPr>
          <p:cNvSpPr/>
          <p:nvPr/>
        </p:nvSpPr>
        <p:spPr>
          <a:xfrm>
            <a:off x="0" y="0"/>
            <a:ext cx="12192000" cy="6858000"/>
          </a:xfrm>
          <a:prstGeom prst="rect">
            <a:avLst/>
          </a:prstGeom>
          <a:solidFill>
            <a:srgbClr val="2A464A">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2EB129-D64F-127B-55C9-A4DD06338016}"/>
              </a:ext>
            </a:extLst>
          </p:cNvPr>
          <p:cNvSpPr txBox="1"/>
          <p:nvPr/>
        </p:nvSpPr>
        <p:spPr>
          <a:xfrm>
            <a:off x="5078716" y="1536174"/>
            <a:ext cx="6341759" cy="3785652"/>
          </a:xfrm>
          <a:prstGeom prst="rect">
            <a:avLst/>
          </a:prstGeom>
          <a:noFill/>
        </p:spPr>
        <p:txBody>
          <a:bodyPr wrap="squar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Three:</a:t>
            </a:r>
          </a:p>
          <a:p>
            <a:pPr algn="ctr"/>
            <a:endParaRPr lang="en-US" sz="6600" b="1" dirty="0">
              <a:solidFill>
                <a:srgbClr val="E4E6E8"/>
              </a:solidFill>
              <a:latin typeface="Baskerville" panose="02020502070401020303" pitchFamily="18" charset="0"/>
              <a:ea typeface="Baskerville" panose="02020502070401020303" pitchFamily="18" charset="0"/>
            </a:endParaRPr>
          </a:p>
          <a:p>
            <a:pPr algn="ctr"/>
            <a:r>
              <a:rPr lang="en-US" sz="5400" b="1" dirty="0">
                <a:solidFill>
                  <a:srgbClr val="E4E6E8"/>
                </a:solidFill>
                <a:latin typeface="Baskerville" panose="02020502070401020303" pitchFamily="18" charset="0"/>
                <a:ea typeface="Baskerville" panose="02020502070401020303" pitchFamily="18" charset="0"/>
              </a:rPr>
              <a:t>Applying Metacognition</a:t>
            </a:r>
          </a:p>
        </p:txBody>
      </p:sp>
    </p:spTree>
    <p:extLst>
      <p:ext uri="{BB962C8B-B14F-4D97-AF65-F5344CB8AC3E}">
        <p14:creationId xmlns:p14="http://schemas.microsoft.com/office/powerpoint/2010/main" val="1777792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117F48-1869-76AF-8216-CDC134E84BC2}"/>
              </a:ext>
            </a:extLst>
          </p:cNvPr>
          <p:cNvSpPr/>
          <p:nvPr/>
        </p:nvSpPr>
        <p:spPr>
          <a:xfrm>
            <a:off x="324466" y="948811"/>
            <a:ext cx="3878824" cy="3878824"/>
          </a:xfrm>
          <a:prstGeom prst="ellipse">
            <a:avLst/>
          </a:prstGeom>
          <a:solidFill>
            <a:srgbClr val="FFC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2B0D6BB3-9D93-B0F9-593B-57A2A95EE5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690" y="1000432"/>
            <a:ext cx="4857136" cy="4857136"/>
          </a:xfrm>
          <a:prstGeom prst="rect">
            <a:avLst/>
          </a:prstGeom>
        </p:spPr>
      </p:pic>
      <p:sp>
        <p:nvSpPr>
          <p:cNvPr id="9" name="TextBox 8">
            <a:extLst>
              <a:ext uri="{FF2B5EF4-FFF2-40B4-BE49-F238E27FC236}">
                <a16:creationId xmlns:a16="http://schemas.microsoft.com/office/drawing/2014/main" id="{03527F45-1EF0-3F1E-5B1A-8AE2496A760D}"/>
              </a:ext>
            </a:extLst>
          </p:cNvPr>
          <p:cNvSpPr txBox="1"/>
          <p:nvPr/>
        </p:nvSpPr>
        <p:spPr>
          <a:xfrm>
            <a:off x="6096000" y="1673167"/>
            <a:ext cx="4774192"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A Metacognitive Master</a:t>
            </a:r>
          </a:p>
        </p:txBody>
      </p:sp>
      <p:sp>
        <p:nvSpPr>
          <p:cNvPr id="10" name="TextBox 9">
            <a:extLst>
              <a:ext uri="{FF2B5EF4-FFF2-40B4-BE49-F238E27FC236}">
                <a16:creationId xmlns:a16="http://schemas.microsoft.com/office/drawing/2014/main" id="{7C9BEFB3-D0FD-6D96-3C86-09087FC8B1FC}"/>
              </a:ext>
            </a:extLst>
          </p:cNvPr>
          <p:cNvSpPr txBox="1"/>
          <p:nvPr/>
        </p:nvSpPr>
        <p:spPr>
          <a:xfrm>
            <a:off x="5503494" y="2257942"/>
            <a:ext cx="5959204" cy="2342116"/>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is a high school student known for her excellent academic performance and effective learning strategies. She demonstrates strong metacognitive skills that contribute to her success in various subjects.</a:t>
            </a:r>
          </a:p>
        </p:txBody>
      </p:sp>
    </p:spTree>
    <p:extLst>
      <p:ext uri="{BB962C8B-B14F-4D97-AF65-F5344CB8AC3E}">
        <p14:creationId xmlns:p14="http://schemas.microsoft.com/office/powerpoint/2010/main" val="2079905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527F45-1EF0-3F1E-5B1A-8AE2496A760D}"/>
              </a:ext>
            </a:extLst>
          </p:cNvPr>
          <p:cNvSpPr txBox="1"/>
          <p:nvPr/>
        </p:nvSpPr>
        <p:spPr>
          <a:xfrm>
            <a:off x="6543307" y="1465605"/>
            <a:ext cx="3879588"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Time Management</a:t>
            </a:r>
          </a:p>
        </p:txBody>
      </p:sp>
      <p:sp>
        <p:nvSpPr>
          <p:cNvPr id="10" name="TextBox 9">
            <a:extLst>
              <a:ext uri="{FF2B5EF4-FFF2-40B4-BE49-F238E27FC236}">
                <a16:creationId xmlns:a16="http://schemas.microsoft.com/office/drawing/2014/main" id="{7C9BEFB3-D0FD-6D96-3C86-09087FC8B1FC}"/>
              </a:ext>
            </a:extLst>
          </p:cNvPr>
          <p:cNvSpPr txBox="1"/>
          <p:nvPr/>
        </p:nvSpPr>
        <p:spPr>
          <a:xfrm>
            <a:off x="5503499" y="2050380"/>
            <a:ext cx="5959204" cy="3727111"/>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is aware of her schedule and priorities. She uses a planner to organize her tasks, sets realistic goals for each study session, and allocates time for studying, homework, extracurricular activities, and relaxation. She regularly reviews her schedule and adjusts it as needed to ensure she stays on track with her academic goals.</a:t>
            </a:r>
          </a:p>
        </p:txBody>
      </p:sp>
      <p:pic>
        <p:nvPicPr>
          <p:cNvPr id="3" name="Picture 2" descr="A person sitting on a chair next to a clock&#10;&#10;Description automatically generated">
            <a:extLst>
              <a:ext uri="{FF2B5EF4-FFF2-40B4-BE49-F238E27FC236}">
                <a16:creationId xmlns:a16="http://schemas.microsoft.com/office/drawing/2014/main" id="{971F4C5A-D945-A0B2-E9E7-3DED6E11B30C}"/>
              </a:ext>
            </a:extLst>
          </p:cNvPr>
          <p:cNvPicPr>
            <a:picLocks noChangeAspect="1"/>
          </p:cNvPicPr>
          <p:nvPr/>
        </p:nvPicPr>
        <p:blipFill rotWithShape="1">
          <a:blip r:embed="rId2">
            <a:extLst>
              <a:ext uri="{28A0092B-C50C-407E-A947-70E740481C1C}">
                <a14:useLocalDpi xmlns:a14="http://schemas.microsoft.com/office/drawing/2010/main" val="0"/>
              </a:ext>
            </a:extLst>
          </a:blip>
          <a:srcRect l="1329" t="3179" r="28273" b="5209"/>
          <a:stretch/>
        </p:blipFill>
        <p:spPr>
          <a:xfrm>
            <a:off x="444797" y="1080509"/>
            <a:ext cx="4774192" cy="4696982"/>
          </a:xfrm>
          <a:prstGeom prst="rect">
            <a:avLst/>
          </a:prstGeom>
        </p:spPr>
      </p:pic>
    </p:spTree>
    <p:extLst>
      <p:ext uri="{BB962C8B-B14F-4D97-AF65-F5344CB8AC3E}">
        <p14:creationId xmlns:p14="http://schemas.microsoft.com/office/powerpoint/2010/main" val="3839467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527F45-1EF0-3F1E-5B1A-8AE2496A760D}"/>
              </a:ext>
            </a:extLst>
          </p:cNvPr>
          <p:cNvSpPr txBox="1"/>
          <p:nvPr/>
        </p:nvSpPr>
        <p:spPr>
          <a:xfrm>
            <a:off x="7062530" y="1082501"/>
            <a:ext cx="3313087"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Study Strategies</a:t>
            </a:r>
          </a:p>
        </p:txBody>
      </p:sp>
      <p:sp>
        <p:nvSpPr>
          <p:cNvPr id="10" name="TextBox 9">
            <a:extLst>
              <a:ext uri="{FF2B5EF4-FFF2-40B4-BE49-F238E27FC236}">
                <a16:creationId xmlns:a16="http://schemas.microsoft.com/office/drawing/2014/main" id="{7C9BEFB3-D0FD-6D96-3C86-09087FC8B1FC}"/>
              </a:ext>
            </a:extLst>
          </p:cNvPr>
          <p:cNvSpPr txBox="1"/>
          <p:nvPr/>
        </p:nvSpPr>
        <p:spPr>
          <a:xfrm>
            <a:off x="5739472" y="1666922"/>
            <a:ext cx="5959204" cy="4650440"/>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employs a variety of effective study strategies based on the type of material and her learning preferences. For example, she uses active learning techniques such as summarizing, questioning, and self-testing to deepen her understanding of complex concepts. She also practices distributed practice by spacing out her study sessions over time to enhance retention and long-term learning.</a:t>
            </a:r>
          </a:p>
        </p:txBody>
      </p:sp>
      <p:pic>
        <p:nvPicPr>
          <p:cNvPr id="4" name="Picture 3" descr="A person sitting on a pile of books with a computer&#10;&#10;Description automatically generated">
            <a:extLst>
              <a:ext uri="{FF2B5EF4-FFF2-40B4-BE49-F238E27FC236}">
                <a16:creationId xmlns:a16="http://schemas.microsoft.com/office/drawing/2014/main" id="{E8F07EEB-8686-4372-B374-6D989C29E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5" y="2050380"/>
            <a:ext cx="5247143" cy="3458702"/>
          </a:xfrm>
          <a:prstGeom prst="rect">
            <a:avLst/>
          </a:prstGeom>
        </p:spPr>
      </p:pic>
    </p:spTree>
    <p:extLst>
      <p:ext uri="{BB962C8B-B14F-4D97-AF65-F5344CB8AC3E}">
        <p14:creationId xmlns:p14="http://schemas.microsoft.com/office/powerpoint/2010/main" val="2217617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527F45-1EF0-3F1E-5B1A-8AE2496A760D}"/>
              </a:ext>
            </a:extLst>
          </p:cNvPr>
          <p:cNvSpPr txBox="1"/>
          <p:nvPr/>
        </p:nvSpPr>
        <p:spPr>
          <a:xfrm>
            <a:off x="7218120" y="1082501"/>
            <a:ext cx="3001912"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Self-Reflection</a:t>
            </a:r>
          </a:p>
        </p:txBody>
      </p:sp>
      <p:sp>
        <p:nvSpPr>
          <p:cNvPr id="10" name="TextBox 9">
            <a:extLst>
              <a:ext uri="{FF2B5EF4-FFF2-40B4-BE49-F238E27FC236}">
                <a16:creationId xmlns:a16="http://schemas.microsoft.com/office/drawing/2014/main" id="{7C9BEFB3-D0FD-6D96-3C86-09087FC8B1FC}"/>
              </a:ext>
            </a:extLst>
          </p:cNvPr>
          <p:cNvSpPr txBox="1"/>
          <p:nvPr/>
        </p:nvSpPr>
        <p:spPr>
          <a:xfrm>
            <a:off x="5739472" y="1666922"/>
            <a:ext cx="5959204" cy="4188775"/>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regularly reflects on her learning progress and strategies. After completing an assignment or exam, she evaluates her performance, identifies areas of strength and areas for improvement, and adjusts her study methods accordingly. She seeks feedback from teachers and peers to gain different perspectives and insights into her learning process.</a:t>
            </a:r>
          </a:p>
        </p:txBody>
      </p:sp>
      <p:pic>
        <p:nvPicPr>
          <p:cNvPr id="3" name="Picture 2" descr="A cartoon of a person thinking&#10;&#10;Description automatically generated">
            <a:extLst>
              <a:ext uri="{FF2B5EF4-FFF2-40B4-BE49-F238E27FC236}">
                <a16:creationId xmlns:a16="http://schemas.microsoft.com/office/drawing/2014/main" id="{5A3BF03B-2B03-2EF5-6197-8B7F33AEA7D9}"/>
              </a:ext>
            </a:extLst>
          </p:cNvPr>
          <p:cNvPicPr>
            <a:picLocks noChangeAspect="1"/>
          </p:cNvPicPr>
          <p:nvPr/>
        </p:nvPicPr>
        <p:blipFill rotWithShape="1">
          <a:blip r:embed="rId3">
            <a:extLst>
              <a:ext uri="{28A0092B-C50C-407E-A947-70E740481C1C}">
                <a14:useLocalDpi xmlns:a14="http://schemas.microsoft.com/office/drawing/2010/main" val="0"/>
              </a:ext>
            </a:extLst>
          </a:blip>
          <a:srcRect l="10452" t="7800" r="15883" b="6748"/>
          <a:stretch/>
        </p:blipFill>
        <p:spPr>
          <a:xfrm>
            <a:off x="493324" y="606161"/>
            <a:ext cx="4866968" cy="5645678"/>
          </a:xfrm>
          <a:prstGeom prst="rect">
            <a:avLst/>
          </a:prstGeom>
        </p:spPr>
      </p:pic>
    </p:spTree>
    <p:extLst>
      <p:ext uri="{BB962C8B-B14F-4D97-AF65-F5344CB8AC3E}">
        <p14:creationId xmlns:p14="http://schemas.microsoft.com/office/powerpoint/2010/main" val="2507029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527F45-1EF0-3F1E-5B1A-8AE2496A760D}"/>
              </a:ext>
            </a:extLst>
          </p:cNvPr>
          <p:cNvSpPr txBox="1"/>
          <p:nvPr/>
        </p:nvSpPr>
        <p:spPr>
          <a:xfrm>
            <a:off x="6107563" y="1082501"/>
            <a:ext cx="5223033"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Metacognitive Monitoring</a:t>
            </a:r>
          </a:p>
        </p:txBody>
      </p:sp>
      <p:sp>
        <p:nvSpPr>
          <p:cNvPr id="10" name="TextBox 9">
            <a:extLst>
              <a:ext uri="{FF2B5EF4-FFF2-40B4-BE49-F238E27FC236}">
                <a16:creationId xmlns:a16="http://schemas.microsoft.com/office/drawing/2014/main" id="{7C9BEFB3-D0FD-6D96-3C86-09087FC8B1FC}"/>
              </a:ext>
            </a:extLst>
          </p:cNvPr>
          <p:cNvSpPr txBox="1"/>
          <p:nvPr/>
        </p:nvSpPr>
        <p:spPr>
          <a:xfrm>
            <a:off x="5739477" y="1667276"/>
            <a:ext cx="5959204" cy="4650440"/>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monitors her cognitive processes while studying and completing tasks. She pays attention to her comprehension, attention, and level of engagement, making adjustments if she notices any difficulties or distractions. For example, if she finds herself getting distracted while studying, she takes a short break, practices mindfulness techniques, or changes her study environment to improve focus.</a:t>
            </a:r>
          </a:p>
        </p:txBody>
      </p:sp>
      <p:sp>
        <p:nvSpPr>
          <p:cNvPr id="4" name="Oval 3">
            <a:extLst>
              <a:ext uri="{FF2B5EF4-FFF2-40B4-BE49-F238E27FC236}">
                <a16:creationId xmlns:a16="http://schemas.microsoft.com/office/drawing/2014/main" id="{66676DA8-5A58-410C-4454-21FBE8CC3FE0}"/>
              </a:ext>
            </a:extLst>
          </p:cNvPr>
          <p:cNvSpPr/>
          <p:nvPr/>
        </p:nvSpPr>
        <p:spPr>
          <a:xfrm>
            <a:off x="1553494" y="1560868"/>
            <a:ext cx="1868131" cy="1868131"/>
          </a:xfrm>
          <a:prstGeom prst="ellipse">
            <a:avLst/>
          </a:prstGeom>
          <a:solidFill>
            <a:srgbClr val="FFC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itting on a mat with a candle and plant&#10;&#10;Description automatically generated">
            <a:extLst>
              <a:ext uri="{FF2B5EF4-FFF2-40B4-BE49-F238E27FC236}">
                <a16:creationId xmlns:a16="http://schemas.microsoft.com/office/drawing/2014/main" id="{38EFCDA4-B4BC-EA4D-11A3-F82FC6CBEC10}"/>
              </a:ext>
            </a:extLst>
          </p:cNvPr>
          <p:cNvPicPr>
            <a:picLocks noChangeAspect="1"/>
          </p:cNvPicPr>
          <p:nvPr/>
        </p:nvPicPr>
        <p:blipFill rotWithShape="1">
          <a:blip r:embed="rId3">
            <a:extLst>
              <a:ext uri="{28A0092B-C50C-407E-A947-70E740481C1C}">
                <a14:useLocalDpi xmlns:a14="http://schemas.microsoft.com/office/drawing/2010/main" val="0"/>
              </a:ext>
            </a:extLst>
          </a:blip>
          <a:srcRect t="39017"/>
          <a:stretch/>
        </p:blipFill>
        <p:spPr>
          <a:xfrm>
            <a:off x="180154" y="1792338"/>
            <a:ext cx="5367594" cy="3273323"/>
          </a:xfrm>
          <a:prstGeom prst="rect">
            <a:avLst/>
          </a:prstGeom>
        </p:spPr>
      </p:pic>
    </p:spTree>
    <p:extLst>
      <p:ext uri="{BB962C8B-B14F-4D97-AF65-F5344CB8AC3E}">
        <p14:creationId xmlns:p14="http://schemas.microsoft.com/office/powerpoint/2010/main" val="8347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527F45-1EF0-3F1E-5B1A-8AE2496A760D}"/>
              </a:ext>
            </a:extLst>
          </p:cNvPr>
          <p:cNvSpPr txBox="1"/>
          <p:nvPr/>
        </p:nvSpPr>
        <p:spPr>
          <a:xfrm>
            <a:off x="7442927" y="1082501"/>
            <a:ext cx="2552302"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Goal Setting</a:t>
            </a:r>
          </a:p>
        </p:txBody>
      </p:sp>
      <p:sp>
        <p:nvSpPr>
          <p:cNvPr id="10" name="TextBox 9">
            <a:extLst>
              <a:ext uri="{FF2B5EF4-FFF2-40B4-BE49-F238E27FC236}">
                <a16:creationId xmlns:a16="http://schemas.microsoft.com/office/drawing/2014/main" id="{7C9BEFB3-D0FD-6D96-3C86-09087FC8B1FC}"/>
              </a:ext>
            </a:extLst>
          </p:cNvPr>
          <p:cNvSpPr txBox="1"/>
          <p:nvPr/>
        </p:nvSpPr>
        <p:spPr>
          <a:xfrm>
            <a:off x="5739477" y="1667276"/>
            <a:ext cx="5959204" cy="4188775"/>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sets specific, measurable, achievable, relevant, and time-bound (SMART) goals for her academic performance. She breaks down larger goals into smaller tasks and milestones, tracks her progress regularly, and celebrates her achievements along the way. This goal-oriented approach motivates her to stay focused and disciplined in pursuing her academic aspirations.</a:t>
            </a:r>
          </a:p>
        </p:txBody>
      </p:sp>
      <p:pic>
        <p:nvPicPr>
          <p:cNvPr id="3" name="Picture 2">
            <a:extLst>
              <a:ext uri="{FF2B5EF4-FFF2-40B4-BE49-F238E27FC236}">
                <a16:creationId xmlns:a16="http://schemas.microsoft.com/office/drawing/2014/main" id="{5CA24B65-85D4-275A-E68D-643F7B282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7" y="1082501"/>
            <a:ext cx="3726937" cy="4823095"/>
          </a:xfrm>
          <a:prstGeom prst="rect">
            <a:avLst/>
          </a:prstGeom>
        </p:spPr>
      </p:pic>
    </p:spTree>
    <p:extLst>
      <p:ext uri="{BB962C8B-B14F-4D97-AF65-F5344CB8AC3E}">
        <p14:creationId xmlns:p14="http://schemas.microsoft.com/office/powerpoint/2010/main" val="2405144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117F48-1869-76AF-8216-CDC134E84BC2}"/>
              </a:ext>
            </a:extLst>
          </p:cNvPr>
          <p:cNvSpPr/>
          <p:nvPr/>
        </p:nvSpPr>
        <p:spPr>
          <a:xfrm>
            <a:off x="324466" y="948811"/>
            <a:ext cx="3878824" cy="3878824"/>
          </a:xfrm>
          <a:prstGeom prst="ellipse">
            <a:avLst/>
          </a:prstGeom>
          <a:solidFill>
            <a:srgbClr val="FFC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2B0D6BB3-9D93-B0F9-593B-57A2A95EE5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690" y="1000432"/>
            <a:ext cx="4857136" cy="4857136"/>
          </a:xfrm>
          <a:prstGeom prst="rect">
            <a:avLst/>
          </a:prstGeom>
        </p:spPr>
      </p:pic>
      <p:sp>
        <p:nvSpPr>
          <p:cNvPr id="9" name="TextBox 8">
            <a:extLst>
              <a:ext uri="{FF2B5EF4-FFF2-40B4-BE49-F238E27FC236}">
                <a16:creationId xmlns:a16="http://schemas.microsoft.com/office/drawing/2014/main" id="{03527F45-1EF0-3F1E-5B1A-8AE2496A760D}"/>
              </a:ext>
            </a:extLst>
          </p:cNvPr>
          <p:cNvSpPr txBox="1"/>
          <p:nvPr/>
        </p:nvSpPr>
        <p:spPr>
          <a:xfrm>
            <a:off x="6445555" y="1673167"/>
            <a:ext cx="4075090" cy="584775"/>
          </a:xfrm>
          <a:prstGeom prst="rect">
            <a:avLst/>
          </a:prstGeom>
          <a:noFill/>
        </p:spPr>
        <p:txBody>
          <a:bodyPr wrap="none" rtlCol="0">
            <a:spAutoFit/>
          </a:bodyPr>
          <a:lstStyle/>
          <a:p>
            <a:pPr algn="ctr"/>
            <a:r>
              <a:rPr lang="en-US" sz="3200" b="1" dirty="0">
                <a:solidFill>
                  <a:srgbClr val="C67C7D"/>
                </a:solidFill>
                <a:latin typeface="Baskerville" panose="02020502070401020303" pitchFamily="18" charset="0"/>
                <a:ea typeface="Baskerville" panose="02020502070401020303" pitchFamily="18" charset="0"/>
              </a:rPr>
              <a:t>Give Yourself Grace</a:t>
            </a:r>
          </a:p>
        </p:txBody>
      </p:sp>
      <p:sp>
        <p:nvSpPr>
          <p:cNvPr id="10" name="TextBox 9">
            <a:extLst>
              <a:ext uri="{FF2B5EF4-FFF2-40B4-BE49-F238E27FC236}">
                <a16:creationId xmlns:a16="http://schemas.microsoft.com/office/drawing/2014/main" id="{7C9BEFB3-D0FD-6D96-3C86-09087FC8B1FC}"/>
              </a:ext>
            </a:extLst>
          </p:cNvPr>
          <p:cNvSpPr txBox="1"/>
          <p:nvPr/>
        </p:nvSpPr>
        <p:spPr>
          <a:xfrm>
            <a:off x="5503494" y="2257942"/>
            <a:ext cx="5959204" cy="3265446"/>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Emma understands that there will be times when these strong academic habits might get interrupted or things may disrupt her routine. She does her best not to get discouraged. She reminds herself that perfection is not realistic, breaks are healthy, and habits can always be started again. </a:t>
            </a:r>
          </a:p>
        </p:txBody>
      </p:sp>
    </p:spTree>
    <p:extLst>
      <p:ext uri="{BB962C8B-B14F-4D97-AF65-F5344CB8AC3E}">
        <p14:creationId xmlns:p14="http://schemas.microsoft.com/office/powerpoint/2010/main" val="4090860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30404F-B3E6-E69B-BD93-269661E143C1}"/>
              </a:ext>
            </a:extLst>
          </p:cNvPr>
          <p:cNvSpPr txBox="1"/>
          <p:nvPr/>
        </p:nvSpPr>
        <p:spPr>
          <a:xfrm>
            <a:off x="5563224" y="1866335"/>
            <a:ext cx="5678542" cy="584775"/>
          </a:xfrm>
          <a:prstGeom prst="rect">
            <a:avLst/>
          </a:prstGeom>
          <a:noFill/>
        </p:spPr>
        <p:txBody>
          <a:bodyPr wrap="none" rtlCol="0">
            <a:spAutoFit/>
          </a:bodyPr>
          <a:lstStyle/>
          <a:p>
            <a:r>
              <a:rPr lang="en-US" sz="3200" b="1" dirty="0">
                <a:solidFill>
                  <a:srgbClr val="C67C7D"/>
                </a:solidFill>
                <a:latin typeface="Baskerville" panose="02020502070401020303" pitchFamily="18" charset="0"/>
                <a:ea typeface="Baskerville" panose="02020502070401020303" pitchFamily="18" charset="0"/>
              </a:rPr>
              <a:t>Advice from Your Wisest Self</a:t>
            </a:r>
          </a:p>
        </p:txBody>
      </p:sp>
      <p:sp>
        <p:nvSpPr>
          <p:cNvPr id="7" name="Rounded Rectangle 6">
            <a:extLst>
              <a:ext uri="{FF2B5EF4-FFF2-40B4-BE49-F238E27FC236}">
                <a16:creationId xmlns:a16="http://schemas.microsoft.com/office/drawing/2014/main" id="{03159A4E-6D19-BB59-C506-DB28238EF2B2}"/>
              </a:ext>
            </a:extLst>
          </p:cNvPr>
          <p:cNvSpPr/>
          <p:nvPr/>
        </p:nvSpPr>
        <p:spPr>
          <a:xfrm>
            <a:off x="230249" y="811162"/>
            <a:ext cx="3737067" cy="3982064"/>
          </a:xfrm>
          <a:prstGeom prst="roundRect">
            <a:avLst/>
          </a:prstGeom>
          <a:solidFill>
            <a:srgbClr val="B2CF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waving&#10;&#10;Description automatically generated">
            <a:extLst>
              <a:ext uri="{FF2B5EF4-FFF2-40B4-BE49-F238E27FC236}">
                <a16:creationId xmlns:a16="http://schemas.microsoft.com/office/drawing/2014/main" id="{8CBA02A1-BB01-0C1D-01E4-464E8D841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82" y="1288635"/>
            <a:ext cx="4280729" cy="4280729"/>
          </a:xfrm>
          <a:prstGeom prst="roundRect">
            <a:avLst/>
          </a:prstGeom>
        </p:spPr>
      </p:pic>
      <p:sp>
        <p:nvSpPr>
          <p:cNvPr id="10" name="TextBox 9">
            <a:extLst>
              <a:ext uri="{FF2B5EF4-FFF2-40B4-BE49-F238E27FC236}">
                <a16:creationId xmlns:a16="http://schemas.microsoft.com/office/drawing/2014/main" id="{B507518C-854E-90FE-25AC-4187D662EA19}"/>
              </a:ext>
            </a:extLst>
          </p:cNvPr>
          <p:cNvSpPr txBox="1"/>
          <p:nvPr/>
        </p:nvSpPr>
        <p:spPr>
          <a:xfrm>
            <a:off x="5422893" y="2451110"/>
            <a:ext cx="5959204" cy="2342116"/>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Imagine you have lived a long, full life. You’ve been given the chance to travel back in time to give guidance to your present self. </a:t>
            </a:r>
            <a:r>
              <a:rPr lang="en-US" sz="2000" dirty="0">
                <a:solidFill>
                  <a:srgbClr val="000000"/>
                </a:solidFill>
                <a:effectLst/>
                <a:latin typeface="Century Gothic" panose="020B0502020202020204" pitchFamily="34" charset="0"/>
              </a:rPr>
              <a:t>Answer the following questions from the perspective of your future, wiser self.</a:t>
            </a:r>
          </a:p>
        </p:txBody>
      </p:sp>
    </p:spTree>
    <p:extLst>
      <p:ext uri="{BB962C8B-B14F-4D97-AF65-F5344CB8AC3E}">
        <p14:creationId xmlns:p14="http://schemas.microsoft.com/office/powerpoint/2010/main" val="2950992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E1E0"/>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FDC292-B0D7-9946-08D4-DAF903EC5DB9}"/>
              </a:ext>
            </a:extLst>
          </p:cNvPr>
          <p:cNvSpPr txBox="1"/>
          <p:nvPr/>
        </p:nvSpPr>
        <p:spPr>
          <a:xfrm>
            <a:off x="-1000117" y="591988"/>
            <a:ext cx="77576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8687F"/>
                </a:solidFill>
                <a:effectLst/>
                <a:uLnTx/>
                <a:uFillTx/>
                <a:latin typeface="Baskerville" panose="02020502070401020303" pitchFamily="18" charset="0"/>
                <a:ea typeface="Baskerville" panose="02020502070401020303" pitchFamily="18" charset="0"/>
                <a:cs typeface="+mn-cs"/>
              </a:rPr>
              <a:t> Self-Assessment</a:t>
            </a:r>
          </a:p>
        </p:txBody>
      </p:sp>
      <p:sp>
        <p:nvSpPr>
          <p:cNvPr id="8" name="TextBox 7">
            <a:extLst>
              <a:ext uri="{FF2B5EF4-FFF2-40B4-BE49-F238E27FC236}">
                <a16:creationId xmlns:a16="http://schemas.microsoft.com/office/drawing/2014/main" id="{06957FD2-B95D-5CCC-4C0C-52639D70F256}"/>
              </a:ext>
            </a:extLst>
          </p:cNvPr>
          <p:cNvSpPr txBox="1"/>
          <p:nvPr/>
        </p:nvSpPr>
        <p:spPr>
          <a:xfrm>
            <a:off x="408587" y="1891862"/>
            <a:ext cx="5140873" cy="4247317"/>
          </a:xfrm>
          <a:prstGeom prst="rect">
            <a:avLst/>
          </a:prstGeom>
          <a:noFill/>
        </p:spPr>
        <p:txBody>
          <a:bodyPr wrap="square" rtlCol="0">
            <a:spAutoFit/>
          </a:bodyPr>
          <a:lstStyle/>
          <a:p>
            <a:pPr marL="342900" indent="-342900">
              <a:buFont typeface="+mj-lt"/>
              <a:buAutoNum type="arabicPeriod"/>
            </a:pPr>
            <a:r>
              <a:rPr lang="en-US" dirty="0">
                <a:latin typeface="Century Gothic" panose="020B0502020202020204" pitchFamily="34" charset="0"/>
              </a:rPr>
              <a:t> When I encounter a challenging task, I: </a:t>
            </a:r>
          </a:p>
          <a:p>
            <a:pPr lvl="1"/>
            <a:r>
              <a:rPr lang="en-US" dirty="0">
                <a:latin typeface="Century Gothic" panose="020B0502020202020204" pitchFamily="34" charset="0"/>
              </a:rPr>
              <a:t>[ ] Dive right into the task without planning or thinking about my approach.</a:t>
            </a:r>
          </a:p>
          <a:p>
            <a:pPr lvl="1"/>
            <a:r>
              <a:rPr lang="en-US" dirty="0">
                <a:latin typeface="Century Gothic" panose="020B0502020202020204" pitchFamily="34" charset="0"/>
              </a:rPr>
              <a:t>[ ] Pause to think about the best strategies or methods to use.</a:t>
            </a:r>
          </a:p>
          <a:p>
            <a:pPr lvl="1"/>
            <a:r>
              <a:rPr lang="en-US" dirty="0">
                <a:latin typeface="Century Gothic" panose="020B0502020202020204" pitchFamily="34" charset="0"/>
              </a:rPr>
              <a:t>[ ] Reflect on my past experiences and consider how they can help me approach the task.</a:t>
            </a:r>
          </a:p>
          <a:p>
            <a:pPr lvl="1"/>
            <a:endParaRPr lang="en-US" dirty="0">
              <a:latin typeface="Century Gothic" panose="020B0502020202020204" pitchFamily="34" charset="0"/>
            </a:endParaRPr>
          </a:p>
          <a:p>
            <a:pPr marL="342900" indent="-342900">
              <a:buFont typeface="+mj-lt"/>
              <a:buAutoNum type="arabicPeriod"/>
            </a:pPr>
            <a:r>
              <a:rPr lang="en-US" dirty="0">
                <a:latin typeface="Century Gothic" panose="020B0502020202020204" pitchFamily="34" charset="0"/>
              </a:rPr>
              <a:t> I set specific goals for my learning and monitor my progress regularly. </a:t>
            </a:r>
          </a:p>
          <a:p>
            <a:pPr lvl="1"/>
            <a:r>
              <a:rPr lang="en-US" dirty="0">
                <a:latin typeface="Century Gothic" panose="020B0502020202020204" pitchFamily="34" charset="0"/>
              </a:rPr>
              <a:t>[ ] Rarely or never.</a:t>
            </a:r>
          </a:p>
          <a:p>
            <a:pPr lvl="1"/>
            <a:r>
              <a:rPr lang="en-US" dirty="0">
                <a:latin typeface="Century Gothic" panose="020B0502020202020204" pitchFamily="34" charset="0"/>
              </a:rPr>
              <a:t>[ ] Sometimes.</a:t>
            </a:r>
          </a:p>
          <a:p>
            <a:pPr lvl="1"/>
            <a:r>
              <a:rPr lang="en-US" dirty="0">
                <a:latin typeface="Century Gothic" panose="020B0502020202020204" pitchFamily="34" charset="0"/>
              </a:rPr>
              <a:t>[ ] Often or always.</a:t>
            </a:r>
          </a:p>
        </p:txBody>
      </p:sp>
      <p:sp>
        <p:nvSpPr>
          <p:cNvPr id="5" name="TextBox 4">
            <a:extLst>
              <a:ext uri="{FF2B5EF4-FFF2-40B4-BE49-F238E27FC236}">
                <a16:creationId xmlns:a16="http://schemas.microsoft.com/office/drawing/2014/main" id="{9727CF10-66AC-125E-D1A2-F30F985576D4}"/>
              </a:ext>
            </a:extLst>
          </p:cNvPr>
          <p:cNvSpPr txBox="1"/>
          <p:nvPr/>
        </p:nvSpPr>
        <p:spPr>
          <a:xfrm>
            <a:off x="6642540" y="535900"/>
            <a:ext cx="5140873" cy="5786199"/>
          </a:xfrm>
          <a:prstGeom prst="rect">
            <a:avLst/>
          </a:prstGeom>
          <a:noFill/>
        </p:spPr>
        <p:txBody>
          <a:bodyPr wrap="square" rtlCol="0">
            <a:spAutoFit/>
          </a:bodyPr>
          <a:lstStyle/>
          <a:p>
            <a:pPr marL="342900" indent="-342900">
              <a:buFont typeface="+mj-lt"/>
              <a:buAutoNum type="arabicPeriod" startAt="3"/>
            </a:pPr>
            <a:r>
              <a:rPr lang="en-US" sz="1850" dirty="0">
                <a:latin typeface="Century Gothic" panose="020B0502020202020204" pitchFamily="34" charset="0"/>
              </a:rPr>
              <a:t>I am aware of my strengths and weaknesses as a learner.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lvl="1"/>
            <a:endParaRPr lang="en-US" sz="1850" dirty="0">
              <a:latin typeface="Century Gothic" panose="020B0502020202020204" pitchFamily="34" charset="0"/>
            </a:endParaRPr>
          </a:p>
          <a:p>
            <a:pPr marL="342900" indent="-342900">
              <a:buFont typeface="+mj-lt"/>
              <a:buAutoNum type="arabicPeriod" startAt="3"/>
            </a:pPr>
            <a:r>
              <a:rPr lang="en-US" sz="1850" dirty="0">
                <a:latin typeface="Century Gothic" panose="020B0502020202020204" pitchFamily="34" charset="0"/>
              </a:rPr>
              <a:t>I use strategies like self-questioning and self-monitoring to check my understanding.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lvl="1"/>
            <a:endParaRPr lang="en-US" sz="1850" dirty="0">
              <a:latin typeface="Century Gothic" panose="020B0502020202020204" pitchFamily="34" charset="0"/>
            </a:endParaRPr>
          </a:p>
          <a:p>
            <a:pPr marL="342900" indent="-342900">
              <a:buFont typeface="+mj-lt"/>
              <a:buAutoNum type="arabicPeriod" startAt="3"/>
            </a:pPr>
            <a:r>
              <a:rPr lang="en-US" sz="1850" dirty="0">
                <a:latin typeface="Century Gothic" panose="020B0502020202020204" pitchFamily="34" charset="0"/>
              </a:rPr>
              <a:t>I reflect on my learning experiences and identify what worked well and what could be improved.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9130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30404F-B3E6-E69B-BD93-269661E143C1}"/>
              </a:ext>
            </a:extLst>
          </p:cNvPr>
          <p:cNvSpPr txBox="1"/>
          <p:nvPr/>
        </p:nvSpPr>
        <p:spPr>
          <a:xfrm>
            <a:off x="5623236" y="1423883"/>
            <a:ext cx="5678542" cy="584775"/>
          </a:xfrm>
          <a:prstGeom prst="rect">
            <a:avLst/>
          </a:prstGeom>
          <a:noFill/>
        </p:spPr>
        <p:txBody>
          <a:bodyPr wrap="none" rtlCol="0">
            <a:spAutoFit/>
          </a:bodyPr>
          <a:lstStyle/>
          <a:p>
            <a:r>
              <a:rPr lang="en-US" sz="3200" b="1" dirty="0">
                <a:solidFill>
                  <a:srgbClr val="C67C7D"/>
                </a:solidFill>
                <a:latin typeface="Baskerville" panose="02020502070401020303" pitchFamily="18" charset="0"/>
                <a:ea typeface="Baskerville" panose="02020502070401020303" pitchFamily="18" charset="0"/>
              </a:rPr>
              <a:t>Advice from Your Wisest Self</a:t>
            </a:r>
          </a:p>
        </p:txBody>
      </p:sp>
      <p:sp>
        <p:nvSpPr>
          <p:cNvPr id="7" name="Rounded Rectangle 6">
            <a:extLst>
              <a:ext uri="{FF2B5EF4-FFF2-40B4-BE49-F238E27FC236}">
                <a16:creationId xmlns:a16="http://schemas.microsoft.com/office/drawing/2014/main" id="{03159A4E-6D19-BB59-C506-DB28238EF2B2}"/>
              </a:ext>
            </a:extLst>
          </p:cNvPr>
          <p:cNvSpPr/>
          <p:nvPr/>
        </p:nvSpPr>
        <p:spPr>
          <a:xfrm>
            <a:off x="230249" y="811162"/>
            <a:ext cx="3737067" cy="3982064"/>
          </a:xfrm>
          <a:prstGeom prst="roundRect">
            <a:avLst/>
          </a:prstGeom>
          <a:solidFill>
            <a:srgbClr val="B2CF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waving&#10;&#10;Description automatically generated">
            <a:extLst>
              <a:ext uri="{FF2B5EF4-FFF2-40B4-BE49-F238E27FC236}">
                <a16:creationId xmlns:a16="http://schemas.microsoft.com/office/drawing/2014/main" id="{8CBA02A1-BB01-0C1D-01E4-464E8D841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82" y="1288635"/>
            <a:ext cx="4280729" cy="4280729"/>
          </a:xfrm>
          <a:prstGeom prst="roundRect">
            <a:avLst/>
          </a:prstGeom>
        </p:spPr>
      </p:pic>
      <p:sp>
        <p:nvSpPr>
          <p:cNvPr id="10" name="TextBox 9">
            <a:extLst>
              <a:ext uri="{FF2B5EF4-FFF2-40B4-BE49-F238E27FC236}">
                <a16:creationId xmlns:a16="http://schemas.microsoft.com/office/drawing/2014/main" id="{B507518C-854E-90FE-25AC-4187D662EA19}"/>
              </a:ext>
            </a:extLst>
          </p:cNvPr>
          <p:cNvSpPr txBox="1"/>
          <p:nvPr/>
        </p:nvSpPr>
        <p:spPr>
          <a:xfrm>
            <a:off x="5318844" y="2008658"/>
            <a:ext cx="6287326" cy="374096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rgbClr val="2A464A"/>
                </a:solidFill>
                <a:effectLst/>
                <a:latin typeface="Helvetica" pitchFamily="2" charset="0"/>
              </a:rPr>
              <a:t>Looking back, what accomplishments, experiences, or realizations mattered most?</a:t>
            </a:r>
            <a:endParaRPr lang="en-US" sz="2000" dirty="0">
              <a:solidFill>
                <a:srgbClr val="2A464A"/>
              </a:solidFill>
              <a:latin typeface="Helvetica" pitchFamily="2" charset="0"/>
            </a:endParaRPr>
          </a:p>
          <a:p>
            <a:pPr marL="342900" indent="-342900">
              <a:lnSpc>
                <a:spcPct val="150000"/>
              </a:lnSpc>
              <a:buFont typeface="Arial" panose="020B0604020202020204" pitchFamily="34" charset="0"/>
              <a:buChar char="•"/>
            </a:pPr>
            <a:r>
              <a:rPr lang="en-US" sz="2000" dirty="0">
                <a:solidFill>
                  <a:srgbClr val="2A464A"/>
                </a:solidFill>
                <a:effectLst/>
                <a:latin typeface="Helvetica" pitchFamily="2" charset="0"/>
              </a:rPr>
              <a:t>What do you hope you will be remembered for?</a:t>
            </a:r>
          </a:p>
          <a:p>
            <a:pPr marL="342900" indent="-342900">
              <a:lnSpc>
                <a:spcPct val="150000"/>
              </a:lnSpc>
              <a:buFont typeface="Arial" panose="020B0604020202020204" pitchFamily="34" charset="0"/>
              <a:buChar char="•"/>
            </a:pPr>
            <a:r>
              <a:rPr lang="en-US" sz="2000" dirty="0">
                <a:solidFill>
                  <a:srgbClr val="2A464A"/>
                </a:solidFill>
                <a:latin typeface="Helvetica" pitchFamily="2" charset="0"/>
              </a:rPr>
              <a:t>What advice do you want to give your present self?</a:t>
            </a:r>
          </a:p>
          <a:p>
            <a:pPr marL="342900" indent="-342900">
              <a:lnSpc>
                <a:spcPct val="150000"/>
              </a:lnSpc>
              <a:buFont typeface="Arial" panose="020B0604020202020204" pitchFamily="34" charset="0"/>
              <a:buChar char="•"/>
            </a:pPr>
            <a:r>
              <a:rPr lang="en-US" sz="2000" dirty="0">
                <a:solidFill>
                  <a:srgbClr val="2A464A"/>
                </a:solidFill>
                <a:latin typeface="Helvetica" pitchFamily="2" charset="0"/>
              </a:rPr>
              <a:t>Based on this advice, what goals or values are most important?</a:t>
            </a:r>
          </a:p>
          <a:p>
            <a:pPr marL="342900" indent="-342900">
              <a:lnSpc>
                <a:spcPct val="150000"/>
              </a:lnSpc>
              <a:buFont typeface="Arial" panose="020B0604020202020204" pitchFamily="34" charset="0"/>
              <a:buChar char="•"/>
            </a:pPr>
            <a:r>
              <a:rPr lang="en-US" sz="2000" dirty="0">
                <a:solidFill>
                  <a:srgbClr val="2A464A"/>
                </a:solidFill>
                <a:latin typeface="Helvetica" pitchFamily="2" charset="0"/>
              </a:rPr>
              <a:t>What current steps can you take toward these goals or values?</a:t>
            </a:r>
          </a:p>
        </p:txBody>
      </p:sp>
    </p:spTree>
    <p:extLst>
      <p:ext uri="{BB962C8B-B14F-4D97-AF65-F5344CB8AC3E}">
        <p14:creationId xmlns:p14="http://schemas.microsoft.com/office/powerpoint/2010/main" val="3761543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ght bulb on a book&#10;&#10;Description automatically generated">
            <a:extLst>
              <a:ext uri="{FF2B5EF4-FFF2-40B4-BE49-F238E27FC236}">
                <a16:creationId xmlns:a16="http://schemas.microsoft.com/office/drawing/2014/main" id="{2F326948-F6EF-4CEB-ECEE-8FD593DA52AB}"/>
              </a:ext>
            </a:extLst>
          </p:cNvPr>
          <p:cNvPicPr>
            <a:picLocks noChangeAspect="1"/>
          </p:cNvPicPr>
          <p:nvPr/>
        </p:nvPicPr>
        <p:blipFill rotWithShape="1">
          <a:blip r:embed="rId2">
            <a:extLst>
              <a:ext uri="{28A0092B-C50C-407E-A947-70E740481C1C}">
                <a14:useLocalDpi xmlns:a14="http://schemas.microsoft.com/office/drawing/2010/main" val="0"/>
              </a:ext>
            </a:extLst>
          </a:blip>
          <a:srcRect t="13477" b="214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8CCBFE0-BE77-428A-F41A-9BEE9716F272}"/>
              </a:ext>
            </a:extLst>
          </p:cNvPr>
          <p:cNvSpPr/>
          <p:nvPr/>
        </p:nvSpPr>
        <p:spPr>
          <a:xfrm>
            <a:off x="0" y="0"/>
            <a:ext cx="12192000" cy="6858000"/>
          </a:xfrm>
          <a:prstGeom prst="rect">
            <a:avLst/>
          </a:prstGeom>
          <a:solidFill>
            <a:srgbClr val="2A464A">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2EB129-D64F-127B-55C9-A4DD06338016}"/>
              </a:ext>
            </a:extLst>
          </p:cNvPr>
          <p:cNvSpPr txBox="1"/>
          <p:nvPr/>
        </p:nvSpPr>
        <p:spPr>
          <a:xfrm>
            <a:off x="5078716" y="1536174"/>
            <a:ext cx="6341759" cy="4616648"/>
          </a:xfrm>
          <a:prstGeom prst="rect">
            <a:avLst/>
          </a:prstGeom>
          <a:noFill/>
        </p:spPr>
        <p:txBody>
          <a:bodyPr wrap="squar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Four:</a:t>
            </a:r>
          </a:p>
          <a:p>
            <a:pPr algn="ctr"/>
            <a:endParaRPr lang="en-US" sz="6600" b="1" dirty="0">
              <a:solidFill>
                <a:srgbClr val="E4E6E8"/>
              </a:solidFill>
              <a:latin typeface="Baskerville" panose="02020502070401020303" pitchFamily="18" charset="0"/>
              <a:ea typeface="Baskerville" panose="02020502070401020303" pitchFamily="18" charset="0"/>
            </a:endParaRPr>
          </a:p>
          <a:p>
            <a:pPr algn="ctr"/>
            <a:r>
              <a:rPr lang="en-US" sz="5400" b="1" dirty="0">
                <a:solidFill>
                  <a:srgbClr val="E4E6E8"/>
                </a:solidFill>
                <a:latin typeface="Baskerville" panose="02020502070401020303" pitchFamily="18" charset="0"/>
                <a:ea typeface="Baskerville" panose="02020502070401020303" pitchFamily="18" charset="0"/>
              </a:rPr>
              <a:t>Metacognition and Self-regulated Learning</a:t>
            </a:r>
          </a:p>
        </p:txBody>
      </p:sp>
    </p:spTree>
    <p:extLst>
      <p:ext uri="{BB962C8B-B14F-4D97-AF65-F5344CB8AC3E}">
        <p14:creationId xmlns:p14="http://schemas.microsoft.com/office/powerpoint/2010/main" val="2998645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6B327-39AB-4BE5-DA8D-4C33723CC158}"/>
              </a:ext>
            </a:extLst>
          </p:cNvPr>
          <p:cNvSpPr txBox="1"/>
          <p:nvPr/>
        </p:nvSpPr>
        <p:spPr>
          <a:xfrm>
            <a:off x="391169" y="1569227"/>
            <a:ext cx="4861972" cy="584775"/>
          </a:xfrm>
          <a:prstGeom prst="rect">
            <a:avLst/>
          </a:prstGeom>
          <a:noFill/>
        </p:spPr>
        <p:txBody>
          <a:bodyPr wrap="none" rtlCol="0">
            <a:spAutoFit/>
          </a:bodyPr>
          <a:lstStyle/>
          <a:p>
            <a:pPr algn="ctr"/>
            <a:r>
              <a:rPr lang="en-US" sz="3200" b="1" dirty="0">
                <a:solidFill>
                  <a:srgbClr val="2A464A"/>
                </a:solidFill>
                <a:latin typeface="Baskerville" panose="02020502070401020303" pitchFamily="18" charset="0"/>
                <a:ea typeface="Baskerville" panose="02020502070401020303" pitchFamily="18" charset="0"/>
              </a:rPr>
              <a:t>Self-Regulated Learning</a:t>
            </a:r>
          </a:p>
        </p:txBody>
      </p:sp>
      <p:pic>
        <p:nvPicPr>
          <p:cNvPr id="6" name="Picture 5" descr="A person sitting at a desk writing on a paper&#10;&#10;Description automatically generated">
            <a:extLst>
              <a:ext uri="{FF2B5EF4-FFF2-40B4-BE49-F238E27FC236}">
                <a16:creationId xmlns:a16="http://schemas.microsoft.com/office/drawing/2014/main" id="{396B718B-0BE9-753D-4DE2-6ED7FA51D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391" y="888209"/>
            <a:ext cx="6547016" cy="5081581"/>
          </a:xfrm>
          <a:prstGeom prst="rect">
            <a:avLst/>
          </a:prstGeom>
        </p:spPr>
      </p:pic>
      <p:cxnSp>
        <p:nvCxnSpPr>
          <p:cNvPr id="8" name="Straight Connector 7">
            <a:extLst>
              <a:ext uri="{FF2B5EF4-FFF2-40B4-BE49-F238E27FC236}">
                <a16:creationId xmlns:a16="http://schemas.microsoft.com/office/drawing/2014/main" id="{3A164A32-89F9-57F9-0CDB-C08FEA440A71}"/>
              </a:ext>
            </a:extLst>
          </p:cNvPr>
          <p:cNvCxnSpPr>
            <a:cxnSpLocks/>
          </p:cNvCxnSpPr>
          <p:nvPr/>
        </p:nvCxnSpPr>
        <p:spPr>
          <a:xfrm>
            <a:off x="391170" y="2326105"/>
            <a:ext cx="4861972" cy="0"/>
          </a:xfrm>
          <a:prstGeom prst="line">
            <a:avLst/>
          </a:prstGeom>
          <a:ln w="28575">
            <a:solidFill>
              <a:srgbClr val="FFC45E"/>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FCD3839-7143-DEEF-47AC-410B716F0C8A}"/>
              </a:ext>
            </a:extLst>
          </p:cNvPr>
          <p:cNvSpPr txBox="1"/>
          <p:nvPr/>
        </p:nvSpPr>
        <p:spPr>
          <a:xfrm>
            <a:off x="391169" y="2797555"/>
            <a:ext cx="4861973" cy="2532616"/>
          </a:xfrm>
          <a:prstGeom prst="rect">
            <a:avLst/>
          </a:prstGeom>
          <a:noFill/>
        </p:spPr>
        <p:txBody>
          <a:bodyPr wrap="square" rtlCol="0">
            <a:spAutoFit/>
          </a:bodyPr>
          <a:lstStyle/>
          <a:p>
            <a:pPr algn="ctr">
              <a:lnSpc>
                <a:spcPct val="150000"/>
              </a:lnSpc>
            </a:pPr>
            <a:r>
              <a:rPr lang="en-US" dirty="0">
                <a:latin typeface="Century Gothic" panose="020B0502020202020204" pitchFamily="34" charset="0"/>
              </a:rPr>
              <a:t>The process through which individuals actively take control of their learning by setting goals, monitoring their progress, employing strategies to enhance learning, and adjusting their approach based on feedback and reflection.</a:t>
            </a:r>
          </a:p>
        </p:txBody>
      </p:sp>
    </p:spTree>
    <p:extLst>
      <p:ext uri="{BB962C8B-B14F-4D97-AF65-F5344CB8AC3E}">
        <p14:creationId xmlns:p14="http://schemas.microsoft.com/office/powerpoint/2010/main" val="1602960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6B327-39AB-4BE5-DA8D-4C33723CC158}"/>
              </a:ext>
            </a:extLst>
          </p:cNvPr>
          <p:cNvSpPr txBox="1"/>
          <p:nvPr/>
        </p:nvSpPr>
        <p:spPr>
          <a:xfrm>
            <a:off x="760876" y="1317569"/>
            <a:ext cx="4148315" cy="584775"/>
          </a:xfrm>
          <a:prstGeom prst="rect">
            <a:avLst/>
          </a:prstGeom>
          <a:noFill/>
        </p:spPr>
        <p:txBody>
          <a:bodyPr wrap="none" rtlCol="0">
            <a:spAutoFit/>
          </a:bodyPr>
          <a:lstStyle/>
          <a:p>
            <a:pPr algn="ctr"/>
            <a:r>
              <a:rPr lang="en-US" sz="3200" b="1" dirty="0">
                <a:solidFill>
                  <a:srgbClr val="2A464A"/>
                </a:solidFill>
                <a:latin typeface="Baskerville" panose="02020502070401020303" pitchFamily="18" charset="0"/>
                <a:ea typeface="Baskerville" panose="02020502070401020303" pitchFamily="18" charset="0"/>
              </a:rPr>
              <a:t>Why Does it Matter?</a:t>
            </a:r>
          </a:p>
        </p:txBody>
      </p:sp>
      <p:pic>
        <p:nvPicPr>
          <p:cNvPr id="6" name="Picture 5" descr="A person sitting at a desk writing on a paper&#10;&#10;Description automatically generated">
            <a:extLst>
              <a:ext uri="{FF2B5EF4-FFF2-40B4-BE49-F238E27FC236}">
                <a16:creationId xmlns:a16="http://schemas.microsoft.com/office/drawing/2014/main" id="{396B718B-0BE9-753D-4DE2-6ED7FA51D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391" y="888209"/>
            <a:ext cx="6547016" cy="5081581"/>
          </a:xfrm>
          <a:prstGeom prst="rect">
            <a:avLst/>
          </a:prstGeom>
        </p:spPr>
      </p:pic>
      <p:cxnSp>
        <p:nvCxnSpPr>
          <p:cNvPr id="8" name="Straight Connector 7">
            <a:extLst>
              <a:ext uri="{FF2B5EF4-FFF2-40B4-BE49-F238E27FC236}">
                <a16:creationId xmlns:a16="http://schemas.microsoft.com/office/drawing/2014/main" id="{3A164A32-89F9-57F9-0CDB-C08FEA440A71}"/>
              </a:ext>
            </a:extLst>
          </p:cNvPr>
          <p:cNvCxnSpPr>
            <a:cxnSpLocks/>
          </p:cNvCxnSpPr>
          <p:nvPr/>
        </p:nvCxnSpPr>
        <p:spPr>
          <a:xfrm>
            <a:off x="404049" y="2081406"/>
            <a:ext cx="4861972" cy="0"/>
          </a:xfrm>
          <a:prstGeom prst="line">
            <a:avLst/>
          </a:prstGeom>
          <a:ln w="28575">
            <a:solidFill>
              <a:srgbClr val="FFC45E"/>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8EFA75F-2518-450D-F2C4-E557176799C5}"/>
              </a:ext>
            </a:extLst>
          </p:cNvPr>
          <p:cNvSpPr txBox="1"/>
          <p:nvPr/>
        </p:nvSpPr>
        <p:spPr>
          <a:xfrm>
            <a:off x="404049" y="2260469"/>
            <a:ext cx="4861972" cy="3363613"/>
          </a:xfrm>
          <a:prstGeom prst="rect">
            <a:avLst/>
          </a:prstGeom>
          <a:noFill/>
        </p:spPr>
        <p:txBody>
          <a:bodyPr wrap="square" rtlCol="0">
            <a:spAutoFit/>
          </a:bodyPr>
          <a:lstStyle/>
          <a:p>
            <a:pPr algn="ctr">
              <a:lnSpc>
                <a:spcPct val="150000"/>
              </a:lnSpc>
            </a:pPr>
            <a:r>
              <a:rPr lang="en-US" dirty="0">
                <a:latin typeface="Century Gothic" panose="020B0502020202020204" pitchFamily="34" charset="0"/>
              </a:rPr>
              <a:t>Self-regulated learning means taking control of your own learning journey. It’s about setting goals, using strategies that work for you, and checking your progress along the way. When you’re a self-regulated learner, you become more efficient, adaptable, and motivated to succeed. </a:t>
            </a:r>
          </a:p>
        </p:txBody>
      </p:sp>
    </p:spTree>
    <p:extLst>
      <p:ext uri="{BB962C8B-B14F-4D97-AF65-F5344CB8AC3E}">
        <p14:creationId xmlns:p14="http://schemas.microsoft.com/office/powerpoint/2010/main" val="4247340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42444" y="680734"/>
            <a:ext cx="5672488" cy="1508105"/>
          </a:xfrm>
          <a:prstGeom prst="rect">
            <a:avLst/>
          </a:prstGeom>
          <a:noFill/>
        </p:spPr>
        <p:txBody>
          <a:bodyPr wrap="square" rtlCol="0">
            <a:spAutoFit/>
          </a:bodyPr>
          <a:lstStyle/>
          <a:p>
            <a:pPr algn="ctr"/>
            <a:r>
              <a:rPr lang="en-US" sz="3600" b="1" dirty="0">
                <a:solidFill>
                  <a:srgbClr val="2B6684"/>
                </a:solidFill>
                <a:latin typeface="Baskerville" panose="02020502070401020303" pitchFamily="18" charset="0"/>
                <a:ea typeface="Baskerville" panose="02020502070401020303" pitchFamily="18" charset="0"/>
              </a:rPr>
              <a:t>The Exam Preparation Dilemma</a:t>
            </a:r>
          </a:p>
          <a:p>
            <a:pPr algn="ctr"/>
            <a:r>
              <a:rPr lang="en-US" sz="2000" b="1" dirty="0">
                <a:solidFill>
                  <a:srgbClr val="2A464A"/>
                </a:solidFill>
                <a:latin typeface="Baskerville" panose="02020502070401020303" pitchFamily="18" charset="0"/>
                <a:ea typeface="Baskerville" panose="02020502070401020303" pitchFamily="18" charset="0"/>
              </a:rPr>
              <a:t>A Metacognitive Case Study</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2365930"/>
            <a:ext cx="5140873" cy="2893100"/>
          </a:xfrm>
          <a:prstGeom prst="rect">
            <a:avLst/>
          </a:prstGeom>
          <a:noFill/>
        </p:spPr>
        <p:txBody>
          <a:bodyPr wrap="square" rtlCol="0">
            <a:spAutoFit/>
          </a:bodyPr>
          <a:lstStyle/>
          <a:p>
            <a:pPr>
              <a:lnSpc>
                <a:spcPct val="150000"/>
              </a:lnSpc>
            </a:pPr>
            <a:r>
              <a:rPr lang="en-US" sz="1800" dirty="0">
                <a:latin typeface="Century Gothic" panose="020B0502020202020204" pitchFamily="34" charset="0"/>
              </a:rPr>
              <a:t>Marco is a high school student preparing for his final exams. He has always been a diligent student and usually does well in his classes. However, as the exams approach, Marco faces a dilemma that requires metacognitive skills.</a:t>
            </a:r>
          </a:p>
          <a:p>
            <a:endParaRPr lang="en-US" sz="2000" dirty="0">
              <a:effectLst/>
              <a:latin typeface="Century Gothic" panose="020B0502020202020204" pitchFamily="34" charset="0"/>
            </a:endParaRPr>
          </a:p>
        </p:txBody>
      </p:sp>
      <p:sp>
        <p:nvSpPr>
          <p:cNvPr id="5" name="TextBox 4">
            <a:extLst>
              <a:ext uri="{FF2B5EF4-FFF2-40B4-BE49-F238E27FC236}">
                <a16:creationId xmlns:a16="http://schemas.microsoft.com/office/drawing/2014/main" id="{9727CF10-66AC-125E-D1A2-F30F985576D4}"/>
              </a:ext>
            </a:extLst>
          </p:cNvPr>
          <p:cNvSpPr txBox="1"/>
          <p:nvPr/>
        </p:nvSpPr>
        <p:spPr>
          <a:xfrm>
            <a:off x="6549579" y="513422"/>
            <a:ext cx="5140873" cy="5632311"/>
          </a:xfrm>
          <a:prstGeom prst="rect">
            <a:avLst/>
          </a:prstGeom>
          <a:noFill/>
        </p:spPr>
        <p:txBody>
          <a:bodyPr wrap="square" rtlCol="0">
            <a:spAutoFit/>
          </a:bodyPr>
          <a:lstStyle/>
          <a:p>
            <a:r>
              <a:rPr lang="en-US" sz="1800" b="1" dirty="0">
                <a:solidFill>
                  <a:srgbClr val="2A464A"/>
                </a:solidFill>
                <a:latin typeface="Century Gothic" panose="020B0502020202020204" pitchFamily="34" charset="0"/>
              </a:rPr>
              <a:t>Challenge 1: Time Management </a:t>
            </a:r>
          </a:p>
          <a:p>
            <a:r>
              <a:rPr lang="en-US" sz="1800" dirty="0">
                <a:solidFill>
                  <a:srgbClr val="2A464A"/>
                </a:solidFill>
                <a:latin typeface="Century Gothic" panose="020B0502020202020204" pitchFamily="34" charset="0"/>
              </a:rPr>
              <a:t>Marco realizes that he has limited time to review all the material for her exams. He has multiple subjects to study for and feels overwhelmed by the amount of content he needs to cover.</a:t>
            </a:r>
          </a:p>
          <a:p>
            <a:endParaRPr lang="en-US" sz="1800" dirty="0">
              <a:solidFill>
                <a:srgbClr val="2A464A"/>
              </a:solidFill>
              <a:latin typeface="Century Gothic" panose="020B0502020202020204" pitchFamily="34" charset="0"/>
            </a:endParaRPr>
          </a:p>
          <a:p>
            <a:r>
              <a:rPr lang="en-US" sz="1800" b="1" dirty="0">
                <a:solidFill>
                  <a:srgbClr val="2A464A"/>
                </a:solidFill>
                <a:latin typeface="Century Gothic" panose="020B0502020202020204" pitchFamily="34" charset="0"/>
              </a:rPr>
              <a:t>Challenge 2: Study Strategies </a:t>
            </a:r>
          </a:p>
          <a:p>
            <a:r>
              <a:rPr lang="en-US" sz="1800" dirty="0">
                <a:solidFill>
                  <a:srgbClr val="2A464A"/>
                </a:solidFill>
                <a:latin typeface="Century Gothic" panose="020B0502020202020204" pitchFamily="34" charset="0"/>
              </a:rPr>
              <a:t>Marco has been using the same study strategies for years, such as reading and highlighting notes, but he's not sure if these strategies are effective for long-term retention and understanding of the material.</a:t>
            </a:r>
          </a:p>
          <a:p>
            <a:endParaRPr lang="en-US" sz="1800" b="1" dirty="0">
              <a:solidFill>
                <a:srgbClr val="2A464A"/>
              </a:solidFill>
              <a:latin typeface="Century Gothic" panose="020B0502020202020204" pitchFamily="34" charset="0"/>
            </a:endParaRPr>
          </a:p>
          <a:p>
            <a:r>
              <a:rPr lang="en-US" sz="1800" b="1" dirty="0">
                <a:solidFill>
                  <a:srgbClr val="2A464A"/>
                </a:solidFill>
                <a:latin typeface="Century Gothic" panose="020B0502020202020204" pitchFamily="34" charset="0"/>
              </a:rPr>
              <a:t>Challenge 3: Test Anxiety </a:t>
            </a:r>
          </a:p>
          <a:p>
            <a:r>
              <a:rPr lang="en-US" sz="1800" dirty="0">
                <a:solidFill>
                  <a:srgbClr val="2A464A"/>
                </a:solidFill>
                <a:latin typeface="Century Gothic" panose="020B0502020202020204" pitchFamily="34" charset="0"/>
              </a:rPr>
              <a:t>Marco experiences test anxiety, especially during high-stakes exams. He often struggles to focus and recall information under pressure, leading to lower-than-expected grades despite knowing the material.</a:t>
            </a:r>
          </a:p>
        </p:txBody>
      </p:sp>
    </p:spTree>
    <p:extLst>
      <p:ext uri="{BB962C8B-B14F-4D97-AF65-F5344CB8AC3E}">
        <p14:creationId xmlns:p14="http://schemas.microsoft.com/office/powerpoint/2010/main" val="2287200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42444" y="680734"/>
            <a:ext cx="5672488" cy="1508105"/>
          </a:xfrm>
          <a:prstGeom prst="rect">
            <a:avLst/>
          </a:prstGeom>
          <a:noFill/>
        </p:spPr>
        <p:txBody>
          <a:bodyPr wrap="square" rtlCol="0">
            <a:spAutoFit/>
          </a:bodyPr>
          <a:lstStyle/>
          <a:p>
            <a:pPr algn="ctr"/>
            <a:r>
              <a:rPr lang="en-US" sz="3600" b="1" dirty="0">
                <a:solidFill>
                  <a:srgbClr val="2B6684"/>
                </a:solidFill>
                <a:latin typeface="Baskerville" panose="02020502070401020303" pitchFamily="18" charset="0"/>
                <a:ea typeface="Baskerville" panose="02020502070401020303" pitchFamily="18" charset="0"/>
              </a:rPr>
              <a:t>The Exam Preparation Dilemma</a:t>
            </a:r>
          </a:p>
          <a:p>
            <a:pPr algn="ctr"/>
            <a:r>
              <a:rPr lang="en-US" sz="2000" b="1" dirty="0">
                <a:solidFill>
                  <a:srgbClr val="2A464A"/>
                </a:solidFill>
                <a:latin typeface="Baskerville" panose="02020502070401020303" pitchFamily="18" charset="0"/>
                <a:ea typeface="Baskerville" panose="02020502070401020303" pitchFamily="18" charset="0"/>
              </a:rPr>
              <a:t>A Metacognitive Case Study</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2365930"/>
            <a:ext cx="5140873" cy="2893100"/>
          </a:xfrm>
          <a:prstGeom prst="rect">
            <a:avLst/>
          </a:prstGeom>
          <a:noFill/>
        </p:spPr>
        <p:txBody>
          <a:bodyPr wrap="square" rtlCol="0">
            <a:spAutoFit/>
          </a:bodyPr>
          <a:lstStyle/>
          <a:p>
            <a:pPr>
              <a:lnSpc>
                <a:spcPct val="150000"/>
              </a:lnSpc>
            </a:pPr>
            <a:r>
              <a:rPr lang="en-US" sz="1800" dirty="0">
                <a:latin typeface="Century Gothic" panose="020B0502020202020204" pitchFamily="34" charset="0"/>
              </a:rPr>
              <a:t>Marco is a high school student preparing for his final exams. He has always been a diligent student and usually does well in his classes. However, as the exams approach, Marco faces a dilemma that requires metacognitive skills.</a:t>
            </a:r>
          </a:p>
          <a:p>
            <a:endParaRPr lang="en-US" sz="2000" dirty="0">
              <a:effectLst/>
              <a:latin typeface="Century Gothic" panose="020B0502020202020204" pitchFamily="34" charset="0"/>
            </a:endParaRPr>
          </a:p>
        </p:txBody>
      </p:sp>
      <p:sp>
        <p:nvSpPr>
          <p:cNvPr id="5" name="TextBox 4">
            <a:extLst>
              <a:ext uri="{FF2B5EF4-FFF2-40B4-BE49-F238E27FC236}">
                <a16:creationId xmlns:a16="http://schemas.microsoft.com/office/drawing/2014/main" id="{9727CF10-66AC-125E-D1A2-F30F985576D4}"/>
              </a:ext>
            </a:extLst>
          </p:cNvPr>
          <p:cNvSpPr txBox="1"/>
          <p:nvPr/>
        </p:nvSpPr>
        <p:spPr>
          <a:xfrm>
            <a:off x="6549579" y="513422"/>
            <a:ext cx="5140873" cy="5632311"/>
          </a:xfrm>
          <a:prstGeom prst="rect">
            <a:avLst/>
          </a:prstGeom>
          <a:noFill/>
        </p:spPr>
        <p:txBody>
          <a:bodyPr wrap="square" rtlCol="0">
            <a:spAutoFit/>
          </a:bodyPr>
          <a:lstStyle/>
          <a:p>
            <a:r>
              <a:rPr lang="en-US" sz="1800" b="1" dirty="0">
                <a:solidFill>
                  <a:srgbClr val="2A464A"/>
                </a:solidFill>
                <a:latin typeface="Century Gothic" panose="020B0502020202020204" pitchFamily="34" charset="0"/>
              </a:rPr>
              <a:t>Challenge 1: Time Management </a:t>
            </a:r>
          </a:p>
          <a:p>
            <a:r>
              <a:rPr lang="en-US" sz="1800" dirty="0">
                <a:solidFill>
                  <a:srgbClr val="2A464A"/>
                </a:solidFill>
                <a:latin typeface="Century Gothic" panose="020B0502020202020204" pitchFamily="34" charset="0"/>
              </a:rPr>
              <a:t>Marco realizes that he has limited time to review all the material for her exams. He has multiple subjects to study for and feels overwhelmed by the amount of content he needs to cover.</a:t>
            </a:r>
          </a:p>
          <a:p>
            <a:endParaRPr lang="en-US" sz="1800" dirty="0">
              <a:solidFill>
                <a:srgbClr val="2A464A"/>
              </a:solidFill>
              <a:latin typeface="Century Gothic" panose="020B0502020202020204" pitchFamily="34" charset="0"/>
            </a:endParaRPr>
          </a:p>
          <a:p>
            <a:r>
              <a:rPr lang="en-US" sz="1800" b="1" dirty="0">
                <a:solidFill>
                  <a:srgbClr val="2A464A"/>
                </a:solidFill>
                <a:latin typeface="Century Gothic" panose="020B0502020202020204" pitchFamily="34" charset="0"/>
              </a:rPr>
              <a:t>Challenge 2: Study Strategies </a:t>
            </a:r>
          </a:p>
          <a:p>
            <a:r>
              <a:rPr lang="en-US" sz="1800" dirty="0">
                <a:solidFill>
                  <a:srgbClr val="2A464A"/>
                </a:solidFill>
                <a:latin typeface="Century Gothic" panose="020B0502020202020204" pitchFamily="34" charset="0"/>
              </a:rPr>
              <a:t>Marco has been using the same study strategies for years, such as reading and highlighting notes, but he's not sure if these strategies are effective for long-term retention and understanding of the material.</a:t>
            </a:r>
          </a:p>
          <a:p>
            <a:endParaRPr lang="en-US" sz="1800" b="1" dirty="0">
              <a:solidFill>
                <a:srgbClr val="2A464A"/>
              </a:solidFill>
              <a:latin typeface="Century Gothic" panose="020B0502020202020204" pitchFamily="34" charset="0"/>
            </a:endParaRPr>
          </a:p>
          <a:p>
            <a:r>
              <a:rPr lang="en-US" sz="1800" b="1" dirty="0">
                <a:solidFill>
                  <a:srgbClr val="2A464A"/>
                </a:solidFill>
                <a:latin typeface="Century Gothic" panose="020B0502020202020204" pitchFamily="34" charset="0"/>
              </a:rPr>
              <a:t>Challenge 3: Test Anxiety </a:t>
            </a:r>
          </a:p>
          <a:p>
            <a:r>
              <a:rPr lang="en-US" sz="1800" dirty="0">
                <a:solidFill>
                  <a:srgbClr val="2A464A"/>
                </a:solidFill>
                <a:latin typeface="Century Gothic" panose="020B0502020202020204" pitchFamily="34" charset="0"/>
              </a:rPr>
              <a:t>Marco experiences test anxiety, especially during high-stakes exams. He often struggles to focus and recall information under pressure, leading to lower-than-expected grades despite knowing the material.</a:t>
            </a:r>
          </a:p>
        </p:txBody>
      </p:sp>
    </p:spTree>
    <p:extLst>
      <p:ext uri="{BB962C8B-B14F-4D97-AF65-F5344CB8AC3E}">
        <p14:creationId xmlns:p14="http://schemas.microsoft.com/office/powerpoint/2010/main" val="2467319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957FD2-B95D-5CCC-4C0C-52639D70F256}"/>
              </a:ext>
            </a:extLst>
          </p:cNvPr>
          <p:cNvSpPr txBox="1"/>
          <p:nvPr/>
        </p:nvSpPr>
        <p:spPr>
          <a:xfrm>
            <a:off x="6642540" y="352475"/>
            <a:ext cx="5140873" cy="6272102"/>
          </a:xfrm>
          <a:prstGeom prst="rect">
            <a:avLst/>
          </a:prstGeom>
          <a:noFill/>
        </p:spPr>
        <p:txBody>
          <a:bodyPr wrap="square" rtlCol="0">
            <a:spAutoFit/>
          </a:bodyPr>
          <a:lstStyle/>
          <a:p>
            <a:pPr marL="342900" indent="-342900">
              <a:lnSpc>
                <a:spcPct val="150000"/>
              </a:lnSpc>
              <a:buFont typeface="+mj-lt"/>
              <a:buAutoNum type="arabicPeriod"/>
            </a:pPr>
            <a:r>
              <a:rPr lang="en-US" sz="1800" dirty="0">
                <a:latin typeface="Century Gothic" panose="020B0502020202020204" pitchFamily="34" charset="0"/>
              </a:rPr>
              <a:t>What are the specific challenges Marco is facing in preparing for his final exams?</a:t>
            </a:r>
          </a:p>
          <a:p>
            <a:pPr marL="342900" indent="-342900">
              <a:lnSpc>
                <a:spcPct val="150000"/>
              </a:lnSpc>
              <a:buFont typeface="+mj-lt"/>
              <a:buAutoNum type="arabicPeriod"/>
            </a:pPr>
            <a:r>
              <a:rPr lang="en-US" sz="1800" dirty="0">
                <a:latin typeface="Century Gothic" panose="020B0502020202020204" pitchFamily="34" charset="0"/>
              </a:rPr>
              <a:t>How can metacognitive skills help Marco improve his time management and study strategies?</a:t>
            </a:r>
          </a:p>
          <a:p>
            <a:pPr marL="342900" indent="-342900">
              <a:lnSpc>
                <a:spcPct val="150000"/>
              </a:lnSpc>
              <a:buFont typeface="+mj-lt"/>
              <a:buAutoNum type="arabicPeriod"/>
            </a:pPr>
            <a:r>
              <a:rPr lang="en-US" sz="1800" dirty="0">
                <a:latin typeface="Century Gothic" panose="020B0502020202020204" pitchFamily="34" charset="0"/>
              </a:rPr>
              <a:t>What metacognitive strategies can Marco use to reduce test anxiety and improve his performance during exams?</a:t>
            </a:r>
          </a:p>
          <a:p>
            <a:pPr marL="342900" indent="-342900">
              <a:lnSpc>
                <a:spcPct val="150000"/>
              </a:lnSpc>
              <a:buFont typeface="+mj-lt"/>
              <a:buAutoNum type="arabicPeriod"/>
            </a:pPr>
            <a:r>
              <a:rPr lang="en-US" sz="1800" dirty="0">
                <a:latin typeface="Century Gothic" panose="020B0502020202020204" pitchFamily="34" charset="0"/>
              </a:rPr>
              <a:t>How can Marco monitor his progress and evaluate the effectiveness of his study strategies using metacognition?</a:t>
            </a:r>
          </a:p>
          <a:p>
            <a:pPr marL="342900" indent="-342900">
              <a:lnSpc>
                <a:spcPct val="150000"/>
              </a:lnSpc>
              <a:buFont typeface="+mj-lt"/>
              <a:buAutoNum type="arabicPeriod"/>
            </a:pPr>
            <a:r>
              <a:rPr lang="en-US" sz="1800" dirty="0">
                <a:latin typeface="Century Gothic" panose="020B0502020202020204" pitchFamily="34" charset="0"/>
              </a:rPr>
              <a:t>If you were Marco's academic advisor, what advice would you give him to enhance his metacognitive skills and succeed in his exams?</a:t>
            </a:r>
          </a:p>
        </p:txBody>
      </p:sp>
      <p:sp>
        <p:nvSpPr>
          <p:cNvPr id="5" name="TextBox 4">
            <a:extLst>
              <a:ext uri="{FF2B5EF4-FFF2-40B4-BE49-F238E27FC236}">
                <a16:creationId xmlns:a16="http://schemas.microsoft.com/office/drawing/2014/main" id="{9727CF10-66AC-125E-D1A2-F30F985576D4}"/>
              </a:ext>
            </a:extLst>
          </p:cNvPr>
          <p:cNvSpPr txBox="1"/>
          <p:nvPr/>
        </p:nvSpPr>
        <p:spPr>
          <a:xfrm>
            <a:off x="204293" y="1073080"/>
            <a:ext cx="5140873" cy="5632311"/>
          </a:xfrm>
          <a:prstGeom prst="rect">
            <a:avLst/>
          </a:prstGeom>
          <a:noFill/>
        </p:spPr>
        <p:txBody>
          <a:bodyPr wrap="square" rtlCol="0">
            <a:spAutoFit/>
          </a:bodyPr>
          <a:lstStyle/>
          <a:p>
            <a:r>
              <a:rPr lang="en-US" sz="1800" b="1" dirty="0">
                <a:solidFill>
                  <a:srgbClr val="2A464A"/>
                </a:solidFill>
                <a:latin typeface="Century Gothic" panose="020B0502020202020204" pitchFamily="34" charset="0"/>
              </a:rPr>
              <a:t>Challenge 1: Time Management </a:t>
            </a:r>
          </a:p>
          <a:p>
            <a:r>
              <a:rPr lang="en-US" sz="1800" dirty="0">
                <a:solidFill>
                  <a:srgbClr val="2A464A"/>
                </a:solidFill>
                <a:latin typeface="Century Gothic" panose="020B0502020202020204" pitchFamily="34" charset="0"/>
              </a:rPr>
              <a:t>Marco realizes that he has limited time to review all the material for her exams. He has multiple subjects to study for and feels overwhelmed by the amount of content he needs to cover.</a:t>
            </a:r>
          </a:p>
          <a:p>
            <a:endParaRPr lang="en-US" sz="1800" dirty="0">
              <a:solidFill>
                <a:srgbClr val="2A464A"/>
              </a:solidFill>
              <a:latin typeface="Century Gothic" panose="020B0502020202020204" pitchFamily="34" charset="0"/>
            </a:endParaRPr>
          </a:p>
          <a:p>
            <a:r>
              <a:rPr lang="en-US" sz="1800" b="1" dirty="0">
                <a:solidFill>
                  <a:srgbClr val="2A464A"/>
                </a:solidFill>
                <a:latin typeface="Century Gothic" panose="020B0502020202020204" pitchFamily="34" charset="0"/>
              </a:rPr>
              <a:t>Challenge 2: Study Strategies </a:t>
            </a:r>
          </a:p>
          <a:p>
            <a:r>
              <a:rPr lang="en-US" sz="1800" dirty="0">
                <a:solidFill>
                  <a:srgbClr val="2A464A"/>
                </a:solidFill>
                <a:latin typeface="Century Gothic" panose="020B0502020202020204" pitchFamily="34" charset="0"/>
              </a:rPr>
              <a:t>Marco has been using the same study strategies for years, such as reading and highlighting notes, but he's not sure if these strategies are effective for long-term retention and understanding of the material.</a:t>
            </a:r>
          </a:p>
          <a:p>
            <a:endParaRPr lang="en-US" sz="1800" b="1" dirty="0">
              <a:solidFill>
                <a:srgbClr val="2A464A"/>
              </a:solidFill>
              <a:latin typeface="Century Gothic" panose="020B0502020202020204" pitchFamily="34" charset="0"/>
            </a:endParaRPr>
          </a:p>
          <a:p>
            <a:r>
              <a:rPr lang="en-US" sz="1800" b="1" dirty="0">
                <a:solidFill>
                  <a:srgbClr val="2A464A"/>
                </a:solidFill>
                <a:latin typeface="Century Gothic" panose="020B0502020202020204" pitchFamily="34" charset="0"/>
              </a:rPr>
              <a:t>Challenge 3: Test Anxiety </a:t>
            </a:r>
          </a:p>
          <a:p>
            <a:r>
              <a:rPr lang="en-US" sz="1800" dirty="0">
                <a:solidFill>
                  <a:srgbClr val="2A464A"/>
                </a:solidFill>
                <a:latin typeface="Century Gothic" panose="020B0502020202020204" pitchFamily="34" charset="0"/>
              </a:rPr>
              <a:t>Marco experiences test anxiety, especially during high-stakes exams. He often struggles to focus and recall information under pressure, leading to lower-than-expected grades despite knowing the material.</a:t>
            </a:r>
          </a:p>
        </p:txBody>
      </p:sp>
      <p:sp>
        <p:nvSpPr>
          <p:cNvPr id="3" name="TextBox 2">
            <a:extLst>
              <a:ext uri="{FF2B5EF4-FFF2-40B4-BE49-F238E27FC236}">
                <a16:creationId xmlns:a16="http://schemas.microsoft.com/office/drawing/2014/main" id="{BCE414FB-AE82-B449-5C28-9FCD2A76491C}"/>
              </a:ext>
            </a:extLst>
          </p:cNvPr>
          <p:cNvSpPr txBox="1"/>
          <p:nvPr/>
        </p:nvSpPr>
        <p:spPr>
          <a:xfrm>
            <a:off x="-61515" y="357568"/>
            <a:ext cx="5672488" cy="646331"/>
          </a:xfrm>
          <a:prstGeom prst="rect">
            <a:avLst/>
          </a:prstGeom>
          <a:noFill/>
        </p:spPr>
        <p:txBody>
          <a:bodyPr wrap="square" rtlCol="0">
            <a:spAutoFit/>
          </a:bodyPr>
          <a:lstStyle/>
          <a:p>
            <a:pPr algn="ctr"/>
            <a:r>
              <a:rPr lang="en-US" sz="3600" b="1" dirty="0">
                <a:solidFill>
                  <a:srgbClr val="2B6684"/>
                </a:solidFill>
                <a:latin typeface="Baskerville" panose="02020502070401020303" pitchFamily="18" charset="0"/>
                <a:ea typeface="Baskerville" panose="02020502070401020303" pitchFamily="18" charset="0"/>
              </a:rPr>
              <a:t>Case Study Questions</a:t>
            </a:r>
            <a:endParaRPr lang="en-US" sz="2000" b="1" dirty="0">
              <a:solidFill>
                <a:srgbClr val="58687F"/>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423384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a mirror&#10;&#10;Description automatically generated">
            <a:extLst>
              <a:ext uri="{FF2B5EF4-FFF2-40B4-BE49-F238E27FC236}">
                <a16:creationId xmlns:a16="http://schemas.microsoft.com/office/drawing/2014/main" id="{EB3735ED-6D00-3572-681B-CE37C8CED31A}"/>
              </a:ext>
            </a:extLst>
          </p:cNvPr>
          <p:cNvPicPr>
            <a:picLocks noChangeAspect="1"/>
          </p:cNvPicPr>
          <p:nvPr/>
        </p:nvPicPr>
        <p:blipFill rotWithShape="1">
          <a:blip r:embed="rId2">
            <a:extLst>
              <a:ext uri="{28A0092B-C50C-407E-A947-70E740481C1C}">
                <a14:useLocalDpi xmlns:a14="http://schemas.microsoft.com/office/drawing/2010/main" val="0"/>
              </a:ext>
            </a:extLst>
          </a:blip>
          <a:srcRect l="10302" r="10804" b="3612"/>
          <a:stretch/>
        </p:blipFill>
        <p:spPr>
          <a:xfrm>
            <a:off x="417094" y="966032"/>
            <a:ext cx="6047874" cy="4925935"/>
          </a:xfrm>
          <a:prstGeom prst="rect">
            <a:avLst/>
          </a:prstGeom>
        </p:spPr>
      </p:pic>
      <p:sp>
        <p:nvSpPr>
          <p:cNvPr id="5" name="Rectangle 4">
            <a:extLst>
              <a:ext uri="{FF2B5EF4-FFF2-40B4-BE49-F238E27FC236}">
                <a16:creationId xmlns:a16="http://schemas.microsoft.com/office/drawing/2014/main" id="{55C3B7F3-F7B3-1027-5B57-A9F3091828CD}"/>
              </a:ext>
            </a:extLst>
          </p:cNvPr>
          <p:cNvSpPr/>
          <p:nvPr/>
        </p:nvSpPr>
        <p:spPr>
          <a:xfrm rot="5400000">
            <a:off x="3222127" y="-1261134"/>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62D8FC-644E-507A-F56C-E399DAEE6B1B}"/>
              </a:ext>
            </a:extLst>
          </p:cNvPr>
          <p:cNvSpPr txBox="1"/>
          <p:nvPr/>
        </p:nvSpPr>
        <p:spPr>
          <a:xfrm>
            <a:off x="2171612" y="782663"/>
            <a:ext cx="2983895" cy="584775"/>
          </a:xfrm>
          <a:prstGeom prst="rect">
            <a:avLst/>
          </a:prstGeom>
          <a:noFill/>
        </p:spPr>
        <p:txBody>
          <a:bodyPr wrap="none" rtlCol="0">
            <a:spAutoFit/>
          </a:bodyPr>
          <a:lstStyle/>
          <a:p>
            <a:pPr algn="ctr"/>
            <a:r>
              <a:rPr lang="en-US" sz="3200" b="1" dirty="0">
                <a:solidFill>
                  <a:srgbClr val="F0EBE1"/>
                </a:solidFill>
                <a:latin typeface="Baskerville SemiBold" panose="02020502070401020303" pitchFamily="18" charset="0"/>
                <a:ea typeface="Baskerville SemiBold" panose="02020502070401020303" pitchFamily="18" charset="0"/>
              </a:rPr>
              <a:t>Self-Reflection</a:t>
            </a:r>
          </a:p>
        </p:txBody>
      </p:sp>
      <p:sp>
        <p:nvSpPr>
          <p:cNvPr id="3" name="TextBox 2">
            <a:extLst>
              <a:ext uri="{FF2B5EF4-FFF2-40B4-BE49-F238E27FC236}">
                <a16:creationId xmlns:a16="http://schemas.microsoft.com/office/drawing/2014/main" id="{CC112B57-BB95-B4F1-01D8-C98E3F7D5BE6}"/>
              </a:ext>
            </a:extLst>
          </p:cNvPr>
          <p:cNvSpPr txBox="1"/>
          <p:nvPr/>
        </p:nvSpPr>
        <p:spPr>
          <a:xfrm>
            <a:off x="6843983" y="633617"/>
            <a:ext cx="4861973" cy="585660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2A464A"/>
                </a:solidFill>
                <a:latin typeface="Century Gothic" panose="020B0502020202020204" pitchFamily="34" charset="0"/>
              </a:rPr>
              <a:t>How has setting specific learning goals helped you stay focused and motivated in the past?</a:t>
            </a:r>
          </a:p>
          <a:p>
            <a:pPr marL="285750" indent="-285750">
              <a:lnSpc>
                <a:spcPct val="150000"/>
              </a:lnSpc>
              <a:buFont typeface="Arial" panose="020B0604020202020204" pitchFamily="34" charset="0"/>
              <a:buChar char="•"/>
            </a:pPr>
            <a:r>
              <a:rPr lang="en-US" dirty="0">
                <a:solidFill>
                  <a:srgbClr val="2A464A"/>
                </a:solidFill>
                <a:latin typeface="Century Gothic" panose="020B0502020202020204" pitchFamily="34" charset="0"/>
              </a:rPr>
              <a:t>Have you used self-monitoring strategies to track your progress on a project or assignment? What did you learn about your study habits and areas for improvement?</a:t>
            </a:r>
          </a:p>
          <a:p>
            <a:pPr marL="285750" indent="-285750">
              <a:lnSpc>
                <a:spcPct val="150000"/>
              </a:lnSpc>
              <a:buFont typeface="Arial" panose="020B0604020202020204" pitchFamily="34" charset="0"/>
              <a:buChar char="•"/>
            </a:pPr>
            <a:r>
              <a:rPr lang="en-US" dirty="0">
                <a:solidFill>
                  <a:srgbClr val="2A464A"/>
                </a:solidFill>
                <a:latin typeface="Century Gothic" panose="020B0502020202020204" pitchFamily="34" charset="0"/>
              </a:rPr>
              <a:t>Think about a challenging task you encountered recently. How could employing strategies, such as self-reflection or organization, have helped you overcome the obstacles and achieve your goals?</a:t>
            </a:r>
          </a:p>
        </p:txBody>
      </p:sp>
    </p:spTree>
    <p:extLst>
      <p:ext uri="{BB962C8B-B14F-4D97-AF65-F5344CB8AC3E}">
        <p14:creationId xmlns:p14="http://schemas.microsoft.com/office/powerpoint/2010/main" val="825929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ght bulb on a book&#10;&#10;Description automatically generated">
            <a:extLst>
              <a:ext uri="{FF2B5EF4-FFF2-40B4-BE49-F238E27FC236}">
                <a16:creationId xmlns:a16="http://schemas.microsoft.com/office/drawing/2014/main" id="{2F326948-F6EF-4CEB-ECEE-8FD593DA52AB}"/>
              </a:ext>
            </a:extLst>
          </p:cNvPr>
          <p:cNvPicPr>
            <a:picLocks noChangeAspect="1"/>
          </p:cNvPicPr>
          <p:nvPr/>
        </p:nvPicPr>
        <p:blipFill rotWithShape="1">
          <a:blip r:embed="rId2">
            <a:extLst>
              <a:ext uri="{28A0092B-C50C-407E-A947-70E740481C1C}">
                <a14:useLocalDpi xmlns:a14="http://schemas.microsoft.com/office/drawing/2010/main" val="0"/>
              </a:ext>
            </a:extLst>
          </a:blip>
          <a:srcRect t="13477" b="214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8CCBFE0-BE77-428A-F41A-9BEE9716F272}"/>
              </a:ext>
            </a:extLst>
          </p:cNvPr>
          <p:cNvSpPr/>
          <p:nvPr/>
        </p:nvSpPr>
        <p:spPr>
          <a:xfrm>
            <a:off x="0" y="0"/>
            <a:ext cx="12192000" cy="6858000"/>
          </a:xfrm>
          <a:prstGeom prst="rect">
            <a:avLst/>
          </a:prstGeom>
          <a:solidFill>
            <a:srgbClr val="2A464A">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2EB129-D64F-127B-55C9-A4DD06338016}"/>
              </a:ext>
            </a:extLst>
          </p:cNvPr>
          <p:cNvSpPr txBox="1"/>
          <p:nvPr/>
        </p:nvSpPr>
        <p:spPr>
          <a:xfrm>
            <a:off x="5078716" y="1536174"/>
            <a:ext cx="6341759" cy="3785652"/>
          </a:xfrm>
          <a:prstGeom prst="rect">
            <a:avLst/>
          </a:prstGeom>
          <a:noFill/>
        </p:spPr>
        <p:txBody>
          <a:bodyPr wrap="squar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Five:</a:t>
            </a:r>
          </a:p>
          <a:p>
            <a:pPr algn="ctr"/>
            <a:endParaRPr lang="en-US" sz="6600" b="1" dirty="0">
              <a:solidFill>
                <a:srgbClr val="E4E6E8"/>
              </a:solidFill>
              <a:latin typeface="Baskerville" panose="02020502070401020303" pitchFamily="18" charset="0"/>
              <a:ea typeface="Baskerville" panose="02020502070401020303" pitchFamily="18" charset="0"/>
            </a:endParaRPr>
          </a:p>
          <a:p>
            <a:pPr algn="ctr"/>
            <a:r>
              <a:rPr lang="en-US" sz="5400" b="1" dirty="0">
                <a:solidFill>
                  <a:srgbClr val="E4E6E8"/>
                </a:solidFill>
                <a:latin typeface="Baskerville" panose="02020502070401020303" pitchFamily="18" charset="0"/>
                <a:ea typeface="Baskerville" panose="02020502070401020303" pitchFamily="18" charset="0"/>
              </a:rPr>
              <a:t>Metacognition and Academic Success</a:t>
            </a:r>
          </a:p>
        </p:txBody>
      </p:sp>
    </p:spTree>
    <p:extLst>
      <p:ext uri="{BB962C8B-B14F-4D97-AF65-F5344CB8AC3E}">
        <p14:creationId xmlns:p14="http://schemas.microsoft.com/office/powerpoint/2010/main" val="1543321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30404F-B3E6-E69B-BD93-269661E143C1}"/>
              </a:ext>
            </a:extLst>
          </p:cNvPr>
          <p:cNvSpPr txBox="1"/>
          <p:nvPr/>
        </p:nvSpPr>
        <p:spPr>
          <a:xfrm>
            <a:off x="393030" y="2153471"/>
            <a:ext cx="11405938" cy="4188775"/>
          </a:xfrm>
          <a:prstGeom prst="rect">
            <a:avLst/>
          </a:prstGeom>
          <a:noFill/>
        </p:spPr>
        <p:txBody>
          <a:bodyPr wrap="square" rtlCol="0">
            <a:spAutoFit/>
          </a:bodyPr>
          <a:lstStyle/>
          <a:p>
            <a:pPr algn="ctr">
              <a:lnSpc>
                <a:spcPct val="150000"/>
              </a:lnSpc>
            </a:pPr>
            <a:r>
              <a:rPr lang="en-US" sz="2000" b="1" dirty="0">
                <a:solidFill>
                  <a:srgbClr val="2A464A"/>
                </a:solidFill>
                <a:latin typeface="Century Gothic" panose="020B0502020202020204" pitchFamily="34" charset="0"/>
              </a:rPr>
              <a:t>Study Habits</a:t>
            </a:r>
          </a:p>
          <a:p>
            <a:pPr>
              <a:lnSpc>
                <a:spcPct val="150000"/>
              </a:lnSpc>
            </a:pPr>
            <a:r>
              <a:rPr lang="en-US" sz="2000" dirty="0">
                <a:solidFill>
                  <a:srgbClr val="2A464A"/>
                </a:solidFill>
                <a:latin typeface="Century Gothic" panose="020B0502020202020204" pitchFamily="34" charset="0"/>
              </a:rPr>
              <a:t>What does metacognition mean to you, and how do you currently use metacognitive strategies in your study routine? </a:t>
            </a:r>
          </a:p>
          <a:p>
            <a:pPr>
              <a:lnSpc>
                <a:spcPct val="150000"/>
              </a:lnSpc>
            </a:pPr>
            <a:endParaRPr lang="en-US" sz="2000" dirty="0">
              <a:solidFill>
                <a:srgbClr val="2A464A"/>
              </a:solidFill>
              <a:latin typeface="Century Gothic" panose="020B0502020202020204" pitchFamily="34" charset="0"/>
            </a:endParaRPr>
          </a:p>
          <a:p>
            <a:pPr>
              <a:lnSpc>
                <a:spcPct val="150000"/>
              </a:lnSpc>
            </a:pPr>
            <a:r>
              <a:rPr lang="en-US" sz="2000" dirty="0">
                <a:solidFill>
                  <a:srgbClr val="2A464A"/>
                </a:solidFill>
                <a:latin typeface="Century Gothic" panose="020B0502020202020204" pitchFamily="34" charset="0"/>
              </a:rPr>
              <a:t>How can metacognitive strategies such as planning, monitoring, and evaluating be integrated into daily study habits to improve learning outcomes?</a:t>
            </a:r>
          </a:p>
          <a:p>
            <a:pPr>
              <a:lnSpc>
                <a:spcPct val="150000"/>
              </a:lnSpc>
            </a:pPr>
            <a:endParaRPr lang="en-US" sz="2000" dirty="0">
              <a:solidFill>
                <a:srgbClr val="2A464A"/>
              </a:solidFill>
              <a:latin typeface="Century Gothic" panose="020B0502020202020204" pitchFamily="34" charset="0"/>
            </a:endParaRPr>
          </a:p>
          <a:p>
            <a:pPr>
              <a:lnSpc>
                <a:spcPct val="150000"/>
              </a:lnSpc>
            </a:pPr>
            <a:r>
              <a:rPr lang="en-US" sz="2000" dirty="0">
                <a:solidFill>
                  <a:srgbClr val="2A464A"/>
                </a:solidFill>
                <a:latin typeface="Century Gothic" panose="020B0502020202020204" pitchFamily="34" charset="0"/>
              </a:rPr>
              <a:t>Share an example of a time when using metacognitive strategies helped you understand and remember challenging material more effectively.</a:t>
            </a:r>
          </a:p>
        </p:txBody>
      </p:sp>
      <p:sp>
        <p:nvSpPr>
          <p:cNvPr id="3" name="Rectangle 2">
            <a:extLst>
              <a:ext uri="{FF2B5EF4-FFF2-40B4-BE49-F238E27FC236}">
                <a16:creationId xmlns:a16="http://schemas.microsoft.com/office/drawing/2014/main" id="{2F984162-BC50-8697-5D9A-59BC7BFD4CD5}"/>
              </a:ext>
            </a:extLst>
          </p:cNvPr>
          <p:cNvSpPr/>
          <p:nvPr/>
        </p:nvSpPr>
        <p:spPr>
          <a:xfrm>
            <a:off x="0" y="0"/>
            <a:ext cx="12192000" cy="1704291"/>
          </a:xfrm>
          <a:prstGeom prst="rect">
            <a:avLst/>
          </a:prstGeom>
          <a:solidFill>
            <a:srgbClr val="9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A19DC7-A9BD-E4F8-FFDF-C9E2A937FB81}"/>
              </a:ext>
            </a:extLst>
          </p:cNvPr>
          <p:cNvSpPr txBox="1"/>
          <p:nvPr/>
        </p:nvSpPr>
        <p:spPr>
          <a:xfrm>
            <a:off x="4363794" y="449180"/>
            <a:ext cx="3464410" cy="769441"/>
          </a:xfrm>
          <a:prstGeom prst="rect">
            <a:avLst/>
          </a:prstGeom>
          <a:noFill/>
        </p:spPr>
        <p:txBody>
          <a:bodyPr wrap="none" rtlCol="0">
            <a:spAutoFit/>
          </a:bodyPr>
          <a:lstStyle/>
          <a:p>
            <a:r>
              <a:rPr lang="en-US" sz="4400" b="1" dirty="0">
                <a:solidFill>
                  <a:schemeClr val="bg1"/>
                </a:solidFill>
                <a:latin typeface="Century Gothic" panose="020B0502020202020204" pitchFamily="34" charset="0"/>
                <a:ea typeface="Baskerville" panose="02020502070401020303" pitchFamily="18" charset="0"/>
              </a:rPr>
              <a:t>DISCUSSION</a:t>
            </a:r>
          </a:p>
        </p:txBody>
      </p:sp>
    </p:spTree>
    <p:extLst>
      <p:ext uri="{BB962C8B-B14F-4D97-AF65-F5344CB8AC3E}">
        <p14:creationId xmlns:p14="http://schemas.microsoft.com/office/powerpoint/2010/main" val="334995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E1E0"/>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FDC292-B0D7-9946-08D4-DAF903EC5DB9}"/>
              </a:ext>
            </a:extLst>
          </p:cNvPr>
          <p:cNvSpPr txBox="1"/>
          <p:nvPr/>
        </p:nvSpPr>
        <p:spPr>
          <a:xfrm>
            <a:off x="-1000117" y="591988"/>
            <a:ext cx="77576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8687F"/>
                </a:solidFill>
                <a:effectLst/>
                <a:uLnTx/>
                <a:uFillTx/>
                <a:latin typeface="Baskerville" panose="02020502070401020303" pitchFamily="18" charset="0"/>
                <a:ea typeface="Baskerville" panose="02020502070401020303" pitchFamily="18" charset="0"/>
                <a:cs typeface="+mn-cs"/>
              </a:rPr>
              <a:t> Self-Assessment</a:t>
            </a:r>
          </a:p>
        </p:txBody>
      </p:sp>
      <p:sp>
        <p:nvSpPr>
          <p:cNvPr id="8" name="TextBox 7">
            <a:extLst>
              <a:ext uri="{FF2B5EF4-FFF2-40B4-BE49-F238E27FC236}">
                <a16:creationId xmlns:a16="http://schemas.microsoft.com/office/drawing/2014/main" id="{06957FD2-B95D-5CCC-4C0C-52639D70F256}"/>
              </a:ext>
            </a:extLst>
          </p:cNvPr>
          <p:cNvSpPr txBox="1"/>
          <p:nvPr/>
        </p:nvSpPr>
        <p:spPr>
          <a:xfrm>
            <a:off x="408587" y="1891862"/>
            <a:ext cx="5140873" cy="4078039"/>
          </a:xfrm>
          <a:prstGeom prst="rect">
            <a:avLst/>
          </a:prstGeom>
          <a:noFill/>
        </p:spPr>
        <p:txBody>
          <a:bodyPr wrap="square" rtlCol="0">
            <a:spAutoFit/>
          </a:bodyPr>
          <a:lstStyle/>
          <a:p>
            <a:pPr marL="457200" indent="-457200">
              <a:buFont typeface="+mj-lt"/>
              <a:buAutoNum type="arabicPeriod" startAt="6"/>
            </a:pPr>
            <a:r>
              <a:rPr lang="en-US" sz="1850" dirty="0">
                <a:latin typeface="Century Gothic" panose="020B0502020202020204" pitchFamily="34" charset="0"/>
              </a:rPr>
              <a:t>I can identify when I am struggling with a concept or task and seek help or additional resources.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marL="914400" lvl="1" indent="-457200">
              <a:buFont typeface="+mj-lt"/>
              <a:buAutoNum type="arabicPeriod" startAt="6"/>
            </a:pPr>
            <a:endParaRPr lang="en-US" sz="1850" dirty="0">
              <a:latin typeface="Century Gothic" panose="020B0502020202020204" pitchFamily="34" charset="0"/>
            </a:endParaRPr>
          </a:p>
          <a:p>
            <a:pPr marL="342900" indent="-342900">
              <a:buFont typeface="+mj-lt"/>
              <a:buAutoNum type="arabicPeriod" startAt="6"/>
            </a:pPr>
            <a:r>
              <a:rPr lang="en-US" sz="1850" dirty="0">
                <a:latin typeface="Century Gothic" panose="020B0502020202020204" pitchFamily="34" charset="0"/>
              </a:rPr>
              <a:t>I am able to adapt my learning strategies based on the task and my goals.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marL="342900" indent="-342900">
              <a:buFont typeface="+mj-lt"/>
              <a:buAutoNum type="arabicPeriod" startAt="6"/>
            </a:pPr>
            <a:endParaRPr lang="en-US" sz="1850" dirty="0">
              <a:latin typeface="Century Gothic" panose="020B0502020202020204" pitchFamily="34" charset="0"/>
            </a:endParaRPr>
          </a:p>
        </p:txBody>
      </p:sp>
      <p:sp>
        <p:nvSpPr>
          <p:cNvPr id="5" name="TextBox 4">
            <a:extLst>
              <a:ext uri="{FF2B5EF4-FFF2-40B4-BE49-F238E27FC236}">
                <a16:creationId xmlns:a16="http://schemas.microsoft.com/office/drawing/2014/main" id="{9727CF10-66AC-125E-D1A2-F30F985576D4}"/>
              </a:ext>
            </a:extLst>
          </p:cNvPr>
          <p:cNvSpPr txBox="1"/>
          <p:nvPr/>
        </p:nvSpPr>
        <p:spPr>
          <a:xfrm>
            <a:off x="6642540" y="393553"/>
            <a:ext cx="5140873" cy="6355586"/>
          </a:xfrm>
          <a:prstGeom prst="rect">
            <a:avLst/>
          </a:prstGeom>
          <a:noFill/>
        </p:spPr>
        <p:txBody>
          <a:bodyPr wrap="square" rtlCol="0">
            <a:spAutoFit/>
          </a:bodyPr>
          <a:lstStyle/>
          <a:p>
            <a:pPr marL="342900" indent="-342900">
              <a:buFont typeface="+mj-lt"/>
              <a:buAutoNum type="arabicPeriod" startAt="8"/>
            </a:pPr>
            <a:r>
              <a:rPr lang="en-US" sz="1850" dirty="0">
                <a:latin typeface="Century Gothic" panose="020B0502020202020204" pitchFamily="34" charset="0"/>
              </a:rPr>
              <a:t>I use metacognitive strategies like summarizing, predicting, and organizing information to enhance my understanding.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marL="800100" lvl="1" indent="-342900">
              <a:buFont typeface="+mj-lt"/>
              <a:buAutoNum type="arabicPeriod" startAt="8"/>
            </a:pPr>
            <a:endParaRPr lang="en-US" sz="1850" dirty="0">
              <a:latin typeface="Century Gothic" panose="020B0502020202020204" pitchFamily="34" charset="0"/>
            </a:endParaRPr>
          </a:p>
          <a:p>
            <a:pPr marL="342900" indent="-342900">
              <a:buFont typeface="+mj-lt"/>
              <a:buAutoNum type="arabicPeriod" startAt="8"/>
            </a:pPr>
            <a:r>
              <a:rPr lang="en-US" sz="1850" dirty="0">
                <a:latin typeface="Century Gothic" panose="020B0502020202020204" pitchFamily="34" charset="0"/>
              </a:rPr>
              <a:t>I can explain my thinking processes and the reasoning behind my learning strategies.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marL="800100" lvl="1" indent="-342900">
              <a:buFont typeface="+mj-lt"/>
              <a:buAutoNum type="arabicPeriod" startAt="8"/>
            </a:pPr>
            <a:endParaRPr lang="en-US" sz="1850" dirty="0">
              <a:latin typeface="Century Gothic" panose="020B0502020202020204" pitchFamily="34" charset="0"/>
            </a:endParaRPr>
          </a:p>
          <a:p>
            <a:pPr marL="457200" indent="-457200">
              <a:buFont typeface="+mj-lt"/>
              <a:buAutoNum type="arabicPeriod" startAt="10"/>
            </a:pPr>
            <a:r>
              <a:rPr lang="en-US" sz="1850" dirty="0">
                <a:latin typeface="Century Gothic" panose="020B0502020202020204" pitchFamily="34" charset="0"/>
              </a:rPr>
              <a:t>I actively seek feedback from teachers, peers, or mentors to improve my learning strategies. </a:t>
            </a:r>
          </a:p>
          <a:p>
            <a:pPr lvl="1"/>
            <a:r>
              <a:rPr lang="en-US" sz="1850" dirty="0">
                <a:latin typeface="Century Gothic" panose="020B0502020202020204" pitchFamily="34" charset="0"/>
              </a:rPr>
              <a:t>[ ] Rarely or never.</a:t>
            </a:r>
          </a:p>
          <a:p>
            <a:pPr lvl="1"/>
            <a:r>
              <a:rPr lang="en-US" sz="1850" dirty="0">
                <a:latin typeface="Century Gothic" panose="020B0502020202020204" pitchFamily="34" charset="0"/>
              </a:rPr>
              <a:t>[ ] Sometimes.</a:t>
            </a:r>
          </a:p>
          <a:p>
            <a:pPr lvl="1"/>
            <a:r>
              <a:rPr lang="en-US" sz="1850" dirty="0">
                <a:latin typeface="Century Gothic" panose="020B0502020202020204" pitchFamily="34" charset="0"/>
              </a:rPr>
              <a:t>[ ] Often or always.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642199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30404F-B3E6-E69B-BD93-269661E143C1}"/>
              </a:ext>
            </a:extLst>
          </p:cNvPr>
          <p:cNvSpPr txBox="1"/>
          <p:nvPr/>
        </p:nvSpPr>
        <p:spPr>
          <a:xfrm>
            <a:off x="393030" y="2153471"/>
            <a:ext cx="11405938" cy="4188775"/>
          </a:xfrm>
          <a:prstGeom prst="rect">
            <a:avLst/>
          </a:prstGeom>
          <a:noFill/>
        </p:spPr>
        <p:txBody>
          <a:bodyPr wrap="square" rtlCol="0">
            <a:spAutoFit/>
          </a:bodyPr>
          <a:lstStyle/>
          <a:p>
            <a:pPr algn="ctr">
              <a:lnSpc>
                <a:spcPct val="150000"/>
              </a:lnSpc>
            </a:pPr>
            <a:r>
              <a:rPr lang="en-US" sz="2000" b="1" dirty="0">
                <a:solidFill>
                  <a:srgbClr val="2A464A"/>
                </a:solidFill>
                <a:latin typeface="Century Gothic" panose="020B0502020202020204" pitchFamily="34" charset="0"/>
              </a:rPr>
              <a:t>Test Preparation</a:t>
            </a:r>
          </a:p>
          <a:p>
            <a:pPr>
              <a:lnSpc>
                <a:spcPct val="150000"/>
              </a:lnSpc>
            </a:pPr>
            <a:r>
              <a:rPr lang="en-US" sz="2000" dirty="0">
                <a:solidFill>
                  <a:srgbClr val="2A464A"/>
                </a:solidFill>
                <a:latin typeface="Century Gothic" panose="020B0502020202020204" pitchFamily="34" charset="0"/>
              </a:rPr>
              <a:t>How do you typically prepare for tests, exams, or assessments? Do you think integrating metacognitive strategies can enhance your test preparation process?</a:t>
            </a:r>
          </a:p>
          <a:p>
            <a:pPr>
              <a:lnSpc>
                <a:spcPct val="150000"/>
              </a:lnSpc>
            </a:pPr>
            <a:endParaRPr lang="en-US" sz="2000" dirty="0">
              <a:solidFill>
                <a:srgbClr val="2A464A"/>
              </a:solidFill>
              <a:latin typeface="Century Gothic" panose="020B0502020202020204" pitchFamily="34" charset="0"/>
            </a:endParaRPr>
          </a:p>
          <a:p>
            <a:pPr>
              <a:lnSpc>
                <a:spcPct val="150000"/>
              </a:lnSpc>
            </a:pPr>
            <a:r>
              <a:rPr lang="en-US" sz="2000" dirty="0">
                <a:solidFill>
                  <a:srgbClr val="2A464A"/>
                </a:solidFill>
                <a:latin typeface="Century Gothic" panose="020B0502020202020204" pitchFamily="34" charset="0"/>
              </a:rPr>
              <a:t>Discuss specific metacognitive strategies that can be applied during test preparation, such as self-testing, elaborative interrogation, and mnemonic devices.</a:t>
            </a:r>
          </a:p>
          <a:p>
            <a:pPr>
              <a:lnSpc>
                <a:spcPct val="150000"/>
              </a:lnSpc>
            </a:pPr>
            <a:endParaRPr lang="en-US" sz="2000" dirty="0">
              <a:solidFill>
                <a:srgbClr val="2A464A"/>
              </a:solidFill>
              <a:latin typeface="Century Gothic" panose="020B0502020202020204" pitchFamily="34" charset="0"/>
            </a:endParaRPr>
          </a:p>
          <a:p>
            <a:pPr>
              <a:lnSpc>
                <a:spcPct val="150000"/>
              </a:lnSpc>
            </a:pPr>
            <a:r>
              <a:rPr lang="en-US" sz="2000" dirty="0">
                <a:solidFill>
                  <a:srgbClr val="2A464A"/>
                </a:solidFill>
                <a:latin typeface="Century Gothic" panose="020B0502020202020204" pitchFamily="34" charset="0"/>
              </a:rPr>
              <a:t>Share your thoughts on how metacognitive strategies can help manage test anxiety and improve performance during exams.</a:t>
            </a:r>
          </a:p>
        </p:txBody>
      </p:sp>
      <p:sp>
        <p:nvSpPr>
          <p:cNvPr id="3" name="Rectangle 2">
            <a:extLst>
              <a:ext uri="{FF2B5EF4-FFF2-40B4-BE49-F238E27FC236}">
                <a16:creationId xmlns:a16="http://schemas.microsoft.com/office/drawing/2014/main" id="{2F984162-BC50-8697-5D9A-59BC7BFD4CD5}"/>
              </a:ext>
            </a:extLst>
          </p:cNvPr>
          <p:cNvSpPr/>
          <p:nvPr/>
        </p:nvSpPr>
        <p:spPr>
          <a:xfrm>
            <a:off x="0" y="0"/>
            <a:ext cx="12192000" cy="1704291"/>
          </a:xfrm>
          <a:prstGeom prst="rect">
            <a:avLst/>
          </a:prstGeom>
          <a:solidFill>
            <a:srgbClr val="9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A19DC7-A9BD-E4F8-FFDF-C9E2A937FB81}"/>
              </a:ext>
            </a:extLst>
          </p:cNvPr>
          <p:cNvSpPr txBox="1"/>
          <p:nvPr/>
        </p:nvSpPr>
        <p:spPr>
          <a:xfrm>
            <a:off x="4363794" y="449180"/>
            <a:ext cx="3464410" cy="769441"/>
          </a:xfrm>
          <a:prstGeom prst="rect">
            <a:avLst/>
          </a:prstGeom>
          <a:noFill/>
        </p:spPr>
        <p:txBody>
          <a:bodyPr wrap="none" rtlCol="0">
            <a:spAutoFit/>
          </a:bodyPr>
          <a:lstStyle/>
          <a:p>
            <a:r>
              <a:rPr lang="en-US" sz="4400" b="1" dirty="0">
                <a:solidFill>
                  <a:schemeClr val="bg1"/>
                </a:solidFill>
                <a:latin typeface="Century Gothic" panose="020B0502020202020204" pitchFamily="34" charset="0"/>
                <a:ea typeface="Baskerville" panose="02020502070401020303" pitchFamily="18" charset="0"/>
              </a:rPr>
              <a:t>DISCUSSION</a:t>
            </a:r>
          </a:p>
        </p:txBody>
      </p:sp>
    </p:spTree>
    <p:extLst>
      <p:ext uri="{BB962C8B-B14F-4D97-AF65-F5344CB8AC3E}">
        <p14:creationId xmlns:p14="http://schemas.microsoft.com/office/powerpoint/2010/main" val="2513631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30404F-B3E6-E69B-BD93-269661E143C1}"/>
              </a:ext>
            </a:extLst>
          </p:cNvPr>
          <p:cNvSpPr txBox="1"/>
          <p:nvPr/>
        </p:nvSpPr>
        <p:spPr>
          <a:xfrm>
            <a:off x="393030" y="2153471"/>
            <a:ext cx="11405938" cy="3727111"/>
          </a:xfrm>
          <a:prstGeom prst="rect">
            <a:avLst/>
          </a:prstGeom>
          <a:noFill/>
        </p:spPr>
        <p:txBody>
          <a:bodyPr wrap="square" rtlCol="0">
            <a:spAutoFit/>
          </a:bodyPr>
          <a:lstStyle/>
          <a:p>
            <a:pPr algn="ctr">
              <a:lnSpc>
                <a:spcPct val="150000"/>
              </a:lnSpc>
            </a:pPr>
            <a:r>
              <a:rPr lang="en-US" sz="2000" b="1" dirty="0">
                <a:solidFill>
                  <a:srgbClr val="2A464A"/>
                </a:solidFill>
                <a:latin typeface="Century Gothic" panose="020B0502020202020204" pitchFamily="34" charset="0"/>
              </a:rPr>
              <a:t>Problem-Solving Approaches</a:t>
            </a:r>
          </a:p>
          <a:p>
            <a:pPr>
              <a:lnSpc>
                <a:spcPct val="150000"/>
              </a:lnSpc>
            </a:pPr>
            <a:r>
              <a:rPr lang="en-US" sz="2000" dirty="0">
                <a:solidFill>
                  <a:srgbClr val="2A464A"/>
                </a:solidFill>
                <a:latin typeface="Century Gothic" panose="020B0502020202020204" pitchFamily="34" charset="0"/>
              </a:rPr>
              <a:t> When faced with a difficult problem or task, what strategies do you currently use to approach the situation? How might metacognitive strategies enhance your problem-solving abilities?</a:t>
            </a:r>
          </a:p>
          <a:p>
            <a:pPr>
              <a:lnSpc>
                <a:spcPct val="150000"/>
              </a:lnSpc>
            </a:pPr>
            <a:endParaRPr lang="en-US" sz="2000" dirty="0">
              <a:solidFill>
                <a:srgbClr val="2A464A"/>
              </a:solidFill>
              <a:latin typeface="Century Gothic" panose="020B0502020202020204" pitchFamily="34" charset="0"/>
            </a:endParaRPr>
          </a:p>
          <a:p>
            <a:pPr>
              <a:lnSpc>
                <a:spcPct val="150000"/>
              </a:lnSpc>
            </a:pPr>
            <a:r>
              <a:rPr lang="en-US" sz="2000" dirty="0">
                <a:solidFill>
                  <a:srgbClr val="2A464A"/>
                </a:solidFill>
                <a:latin typeface="Century Gothic" panose="020B0502020202020204" pitchFamily="34" charset="0"/>
              </a:rPr>
              <a:t>Consider metacognitive strategies such as breaking down problems, monitoring progress, seeking feedback, and self-reflection. How can these strategies be integrated into your problem-solving approach?</a:t>
            </a:r>
          </a:p>
        </p:txBody>
      </p:sp>
      <p:sp>
        <p:nvSpPr>
          <p:cNvPr id="3" name="Rectangle 2">
            <a:extLst>
              <a:ext uri="{FF2B5EF4-FFF2-40B4-BE49-F238E27FC236}">
                <a16:creationId xmlns:a16="http://schemas.microsoft.com/office/drawing/2014/main" id="{2F984162-BC50-8697-5D9A-59BC7BFD4CD5}"/>
              </a:ext>
            </a:extLst>
          </p:cNvPr>
          <p:cNvSpPr/>
          <p:nvPr/>
        </p:nvSpPr>
        <p:spPr>
          <a:xfrm>
            <a:off x="0" y="0"/>
            <a:ext cx="12192000" cy="1704291"/>
          </a:xfrm>
          <a:prstGeom prst="rect">
            <a:avLst/>
          </a:prstGeom>
          <a:solidFill>
            <a:srgbClr val="9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A19DC7-A9BD-E4F8-FFDF-C9E2A937FB81}"/>
              </a:ext>
            </a:extLst>
          </p:cNvPr>
          <p:cNvSpPr txBox="1"/>
          <p:nvPr/>
        </p:nvSpPr>
        <p:spPr>
          <a:xfrm>
            <a:off x="4363794" y="449180"/>
            <a:ext cx="3464410" cy="769441"/>
          </a:xfrm>
          <a:prstGeom prst="rect">
            <a:avLst/>
          </a:prstGeom>
          <a:noFill/>
        </p:spPr>
        <p:txBody>
          <a:bodyPr wrap="none" rtlCol="0">
            <a:spAutoFit/>
          </a:bodyPr>
          <a:lstStyle/>
          <a:p>
            <a:r>
              <a:rPr lang="en-US" sz="4400" b="1" dirty="0">
                <a:solidFill>
                  <a:schemeClr val="bg1"/>
                </a:solidFill>
                <a:latin typeface="Century Gothic" panose="020B0502020202020204" pitchFamily="34" charset="0"/>
                <a:ea typeface="Baskerville" panose="02020502070401020303" pitchFamily="18" charset="0"/>
              </a:rPr>
              <a:t>DISCUSSION</a:t>
            </a:r>
          </a:p>
        </p:txBody>
      </p:sp>
    </p:spTree>
    <p:extLst>
      <p:ext uri="{BB962C8B-B14F-4D97-AF65-F5344CB8AC3E}">
        <p14:creationId xmlns:p14="http://schemas.microsoft.com/office/powerpoint/2010/main" val="2772804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69993-005D-8740-874F-E91445E47FE3}"/>
              </a:ext>
            </a:extLst>
          </p:cNvPr>
          <p:cNvSpPr txBox="1"/>
          <p:nvPr/>
        </p:nvSpPr>
        <p:spPr>
          <a:xfrm>
            <a:off x="3446492" y="404803"/>
            <a:ext cx="5299015" cy="707886"/>
          </a:xfrm>
          <a:prstGeom prst="rect">
            <a:avLst/>
          </a:prstGeom>
          <a:noFill/>
        </p:spPr>
        <p:txBody>
          <a:bodyPr wrap="none" rtlCol="0">
            <a:spAutoFit/>
          </a:bodyPr>
          <a:lstStyle/>
          <a:p>
            <a:r>
              <a:rPr lang="en-US" sz="4000" b="1" dirty="0">
                <a:solidFill>
                  <a:srgbClr val="272D5A"/>
                </a:solidFill>
                <a:latin typeface="Baskerville" panose="02020502070401020303" pitchFamily="18" charset="0"/>
                <a:ea typeface="Baskerville" panose="02020502070401020303" pitchFamily="18" charset="0"/>
              </a:rPr>
              <a:t>References and Tools</a:t>
            </a:r>
          </a:p>
        </p:txBody>
      </p:sp>
      <p:sp>
        <p:nvSpPr>
          <p:cNvPr id="3" name="Rectangle 2">
            <a:extLst>
              <a:ext uri="{FF2B5EF4-FFF2-40B4-BE49-F238E27FC236}">
                <a16:creationId xmlns:a16="http://schemas.microsoft.com/office/drawing/2014/main" id="{DB192B58-D228-0D44-91E7-0FD91156774F}"/>
              </a:ext>
            </a:extLst>
          </p:cNvPr>
          <p:cNvSpPr/>
          <p:nvPr/>
        </p:nvSpPr>
        <p:spPr>
          <a:xfrm>
            <a:off x="0" y="0"/>
            <a:ext cx="914400" cy="6858000"/>
          </a:xfrm>
          <a:prstGeom prst="rect">
            <a:avLst/>
          </a:prstGeom>
          <a:solidFill>
            <a:srgbClr val="C57C7D">
              <a:alpha val="575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extLst>
              <a:ext uri="{FF2B5EF4-FFF2-40B4-BE49-F238E27FC236}">
                <a16:creationId xmlns:a16="http://schemas.microsoft.com/office/drawing/2014/main" id="{9156BB83-586E-9D4C-A415-DB8EDA2BF215}"/>
              </a:ext>
            </a:extLst>
          </p:cNvPr>
          <p:cNvSpPr/>
          <p:nvPr/>
        </p:nvSpPr>
        <p:spPr>
          <a:xfrm>
            <a:off x="1091022" y="4442668"/>
            <a:ext cx="7527235" cy="338554"/>
          </a:xfrm>
          <a:prstGeom prst="rect">
            <a:avLst/>
          </a:prstGeom>
        </p:spPr>
        <p:txBody>
          <a:bodyPr wrap="square">
            <a:spAutoFit/>
          </a:bodyPr>
          <a:lstStyle/>
          <a:p>
            <a:pPr marL="0" indent="0">
              <a:buNone/>
            </a:pPr>
            <a:r>
              <a:rPr lang="en-US" sz="1600" dirty="0">
                <a:hlinkClick r:id="rId3"/>
              </a:rPr>
              <a:t>https://</a:t>
            </a:r>
            <a:r>
              <a:rPr lang="en-US" sz="1600" dirty="0" err="1">
                <a:hlinkClick r:id="rId3"/>
              </a:rPr>
              <a:t>www.therapistaid.com</a:t>
            </a:r>
            <a:r>
              <a:rPr lang="en-US" sz="1600" dirty="0">
                <a:hlinkClick r:id="rId3"/>
              </a:rPr>
              <a:t>/therapy-worksheet/your-wisest-self</a:t>
            </a:r>
            <a:endParaRPr lang="en-US" sz="1600" dirty="0"/>
          </a:p>
        </p:txBody>
      </p:sp>
      <p:sp>
        <p:nvSpPr>
          <p:cNvPr id="10" name="TextBox 9">
            <a:extLst>
              <a:ext uri="{FF2B5EF4-FFF2-40B4-BE49-F238E27FC236}">
                <a16:creationId xmlns:a16="http://schemas.microsoft.com/office/drawing/2014/main" id="{40D56F24-0516-904C-A6B5-9F506D28502C}"/>
              </a:ext>
            </a:extLst>
          </p:cNvPr>
          <p:cNvSpPr txBox="1"/>
          <p:nvPr/>
        </p:nvSpPr>
        <p:spPr>
          <a:xfrm>
            <a:off x="976115" y="4104114"/>
            <a:ext cx="596638"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Sites</a:t>
            </a:r>
          </a:p>
        </p:txBody>
      </p:sp>
      <p:sp>
        <p:nvSpPr>
          <p:cNvPr id="11" name="TextBox 10">
            <a:extLst>
              <a:ext uri="{FF2B5EF4-FFF2-40B4-BE49-F238E27FC236}">
                <a16:creationId xmlns:a16="http://schemas.microsoft.com/office/drawing/2014/main" id="{9EEEDC41-3BA3-1446-8AD4-5511FB61A655}"/>
              </a:ext>
            </a:extLst>
          </p:cNvPr>
          <p:cNvSpPr txBox="1"/>
          <p:nvPr/>
        </p:nvSpPr>
        <p:spPr>
          <a:xfrm>
            <a:off x="974539" y="4781222"/>
            <a:ext cx="781432"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Videos</a:t>
            </a:r>
          </a:p>
        </p:txBody>
      </p:sp>
      <p:sp>
        <p:nvSpPr>
          <p:cNvPr id="18" name="TextBox 17">
            <a:extLst>
              <a:ext uri="{FF2B5EF4-FFF2-40B4-BE49-F238E27FC236}">
                <a16:creationId xmlns:a16="http://schemas.microsoft.com/office/drawing/2014/main" id="{74687CE7-0DA3-891C-1D9D-14DA0570D601}"/>
              </a:ext>
            </a:extLst>
          </p:cNvPr>
          <p:cNvSpPr txBox="1"/>
          <p:nvPr/>
        </p:nvSpPr>
        <p:spPr>
          <a:xfrm>
            <a:off x="1091022" y="1895256"/>
            <a:ext cx="6264681" cy="2308324"/>
          </a:xfrm>
          <a:prstGeom prst="rect">
            <a:avLst/>
          </a:prstGeom>
          <a:noFill/>
        </p:spPr>
        <p:txBody>
          <a:bodyPr wrap="square">
            <a:spAutoFit/>
          </a:bodyPr>
          <a:lstStyle/>
          <a:p>
            <a:r>
              <a:rPr lang="en-US" sz="1600" b="0" i="0" u="none" strike="noStrike" dirty="0">
                <a:solidFill>
                  <a:srgbClr val="000000"/>
                </a:solidFill>
                <a:effectLst/>
              </a:rPr>
              <a:t>Brown, P. C., Roediger III, H. L., &amp; McDaniel, M. A. (2014).</a:t>
            </a:r>
            <a:r>
              <a:rPr lang="en-US" sz="1600" b="0" i="1" u="none" strike="noStrike" dirty="0">
                <a:solidFill>
                  <a:srgbClr val="000000"/>
                </a:solidFill>
                <a:effectLst/>
              </a:rPr>
              <a:t> Make it stick: The science of successful learning. </a:t>
            </a:r>
            <a:r>
              <a:rPr lang="en-US" sz="1600" b="0" i="0" u="none" strike="noStrike" dirty="0">
                <a:solidFill>
                  <a:srgbClr val="000000"/>
                </a:solidFill>
                <a:effectLst/>
              </a:rPr>
              <a:t>The Belknap Press of Harvard University Press</a:t>
            </a:r>
          </a:p>
          <a:p>
            <a:endParaRPr lang="en-US" sz="800" b="0" i="0" u="none" strike="noStrike" dirty="0">
              <a:solidFill>
                <a:srgbClr val="000000"/>
              </a:solidFill>
              <a:effectLst/>
            </a:endParaRPr>
          </a:p>
          <a:p>
            <a:r>
              <a:rPr lang="en-US" sz="1600" dirty="0">
                <a:solidFill>
                  <a:srgbClr val="000000"/>
                </a:solidFill>
              </a:rPr>
              <a:t>Kahneman, D. (2011). </a:t>
            </a:r>
            <a:r>
              <a:rPr lang="en-US" sz="1600" i="1" dirty="0">
                <a:solidFill>
                  <a:srgbClr val="000000"/>
                </a:solidFill>
              </a:rPr>
              <a:t>Thinking, fast and slow. </a:t>
            </a:r>
            <a:r>
              <a:rPr lang="en-US" sz="1600" dirty="0">
                <a:solidFill>
                  <a:srgbClr val="000000"/>
                </a:solidFill>
              </a:rPr>
              <a:t>Farrar, Straus and Giroux. </a:t>
            </a:r>
            <a:endParaRPr lang="en-US" sz="1600" b="0" i="0" u="none" strike="noStrike" dirty="0">
              <a:solidFill>
                <a:srgbClr val="000000"/>
              </a:solidFill>
              <a:effectLst/>
            </a:endParaRPr>
          </a:p>
          <a:p>
            <a:endParaRPr lang="en-US" sz="800" b="0" i="0" u="none" strike="noStrike" dirty="0">
              <a:solidFill>
                <a:srgbClr val="000000"/>
              </a:solidFill>
              <a:effectLst/>
            </a:endParaRPr>
          </a:p>
          <a:p>
            <a:r>
              <a:rPr lang="en-US" sz="1600" b="0" i="0" u="none" strike="noStrike" dirty="0">
                <a:solidFill>
                  <a:srgbClr val="000000"/>
                </a:solidFill>
                <a:effectLst/>
              </a:rPr>
              <a:t>Newport, C. (2006).</a:t>
            </a:r>
            <a:r>
              <a:rPr lang="en-US" sz="1600" b="0" i="1" u="none" strike="noStrike" dirty="0">
                <a:solidFill>
                  <a:srgbClr val="000000"/>
                </a:solidFill>
                <a:effectLst/>
              </a:rPr>
              <a:t> How to be a straight-A student: The unconventional strategies real college students use to score high while studying less</a:t>
            </a:r>
            <a:r>
              <a:rPr lang="en-US" sz="1600" b="0" i="0" u="none" strike="noStrike" dirty="0">
                <a:solidFill>
                  <a:srgbClr val="000000"/>
                </a:solidFill>
                <a:effectLst/>
              </a:rPr>
              <a:t>. Three Rivers Press.</a:t>
            </a:r>
            <a:endParaRPr lang="en-US" sz="1600" dirty="0"/>
          </a:p>
        </p:txBody>
      </p:sp>
      <p:sp>
        <p:nvSpPr>
          <p:cNvPr id="22" name="TextBox 21">
            <a:extLst>
              <a:ext uri="{FF2B5EF4-FFF2-40B4-BE49-F238E27FC236}">
                <a16:creationId xmlns:a16="http://schemas.microsoft.com/office/drawing/2014/main" id="{72660ECB-ACEB-BC66-4ED4-BFDEBC6E7E06}"/>
              </a:ext>
            </a:extLst>
          </p:cNvPr>
          <p:cNvSpPr txBox="1"/>
          <p:nvPr/>
        </p:nvSpPr>
        <p:spPr>
          <a:xfrm>
            <a:off x="914400" y="1615369"/>
            <a:ext cx="720069"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Books</a:t>
            </a:r>
          </a:p>
        </p:txBody>
      </p:sp>
      <p:sp>
        <p:nvSpPr>
          <p:cNvPr id="5" name="Rectangle 4">
            <a:hlinkClick r:id="rId3"/>
            <a:extLst>
              <a:ext uri="{FF2B5EF4-FFF2-40B4-BE49-F238E27FC236}">
                <a16:creationId xmlns:a16="http://schemas.microsoft.com/office/drawing/2014/main" id="{33BEE739-82CA-D6BC-53B8-FD0CB060327C}"/>
              </a:ext>
            </a:extLst>
          </p:cNvPr>
          <p:cNvSpPr/>
          <p:nvPr/>
        </p:nvSpPr>
        <p:spPr>
          <a:xfrm>
            <a:off x="1091021" y="5020310"/>
            <a:ext cx="7527235" cy="1323439"/>
          </a:xfrm>
          <a:prstGeom prst="rect">
            <a:avLst/>
          </a:prstGeom>
        </p:spPr>
        <p:txBody>
          <a:bodyPr wrap="square">
            <a:spAutoFit/>
          </a:bodyPr>
          <a:lstStyle/>
          <a:p>
            <a:pPr algn="l"/>
            <a:r>
              <a:rPr lang="en-US" sz="1600" i="0" dirty="0">
                <a:solidFill>
                  <a:srgbClr val="0F0F0F"/>
                </a:solidFill>
                <a:effectLst/>
                <a:highlight>
                  <a:srgbClr val="FFFFFF"/>
                </a:highlight>
              </a:rPr>
              <a:t>Metacognition: The Skill That Promotes Advanced Learning. </a:t>
            </a:r>
            <a:r>
              <a:rPr lang="en-US" sz="1600" i="0" dirty="0">
                <a:solidFill>
                  <a:srgbClr val="0F0F0F"/>
                </a:solidFill>
                <a:effectLst/>
                <a:highlight>
                  <a:srgbClr val="FFFFFF"/>
                </a:highlight>
                <a:hlinkClick r:id="rId4"/>
              </a:rPr>
              <a:t>https://www.youtube.com/watch?v=elZFL4FLVLE</a:t>
            </a:r>
            <a:endParaRPr lang="en-US" sz="1600" i="0" dirty="0">
              <a:solidFill>
                <a:srgbClr val="0F0F0F"/>
              </a:solidFill>
              <a:effectLst/>
              <a:highlight>
                <a:srgbClr val="FFFFFF"/>
              </a:highlight>
            </a:endParaRPr>
          </a:p>
          <a:p>
            <a:r>
              <a:rPr lang="en-US" sz="1600" i="0" dirty="0">
                <a:solidFill>
                  <a:srgbClr val="0F0F0F"/>
                </a:solidFill>
                <a:effectLst/>
                <a:highlight>
                  <a:srgbClr val="FFFFFF"/>
                </a:highlight>
              </a:rPr>
              <a:t>Cognitive Bias | Ethics Defined. </a:t>
            </a:r>
            <a:r>
              <a:rPr lang="en-US" sz="1600" i="0" dirty="0">
                <a:solidFill>
                  <a:srgbClr val="0F0F0F"/>
                </a:solidFill>
                <a:effectLst/>
                <a:highlight>
                  <a:srgbClr val="FFFFFF"/>
                </a:highlight>
                <a:hlinkClick r:id="rId5"/>
              </a:rPr>
              <a:t>https://www.youtube.com/watch?v=TlOUnOWfw3M</a:t>
            </a:r>
            <a:endParaRPr lang="en-US" sz="1600" i="0" dirty="0">
              <a:solidFill>
                <a:srgbClr val="0F0F0F"/>
              </a:solidFill>
              <a:effectLst/>
              <a:highlight>
                <a:srgbClr val="FFFFFF"/>
              </a:highlight>
            </a:endParaRPr>
          </a:p>
          <a:p>
            <a:r>
              <a:rPr lang="en-US" sz="1600" i="0" dirty="0">
                <a:solidFill>
                  <a:srgbClr val="0F0F0F"/>
                </a:solidFill>
                <a:effectLst/>
                <a:highlight>
                  <a:srgbClr val="FFFFFF"/>
                </a:highlight>
              </a:rPr>
              <a:t>Survivorship Bias. </a:t>
            </a:r>
            <a:r>
              <a:rPr lang="en-US" sz="1600" i="0" dirty="0">
                <a:solidFill>
                  <a:srgbClr val="0F0F0F"/>
                </a:solidFill>
                <a:effectLst/>
                <a:highlight>
                  <a:srgbClr val="FFFFFF"/>
                </a:highlight>
                <a:hlinkClick r:id="rId6"/>
              </a:rPr>
              <a:t>https://youtu.be/P9WFpVsRtQg?si=MTSzMsFsRy3jmJyp</a:t>
            </a:r>
            <a:endParaRPr lang="en-US" sz="1600" i="0" dirty="0">
              <a:solidFill>
                <a:srgbClr val="0F0F0F"/>
              </a:solidFill>
              <a:effectLst/>
              <a:highlight>
                <a:srgbClr val="FFFFFF"/>
              </a:highlight>
            </a:endParaRPr>
          </a:p>
          <a:p>
            <a:pPr algn="l"/>
            <a:endParaRPr lang="en-US" sz="1600" i="0" dirty="0">
              <a:solidFill>
                <a:srgbClr val="0F0F0F"/>
              </a:solidFill>
              <a:effectLst/>
              <a:highlight>
                <a:srgbClr val="FFFFFF"/>
              </a:highlight>
            </a:endParaRPr>
          </a:p>
        </p:txBody>
      </p:sp>
    </p:spTree>
    <p:extLst>
      <p:ext uri="{BB962C8B-B14F-4D97-AF65-F5344CB8AC3E}">
        <p14:creationId xmlns:p14="http://schemas.microsoft.com/office/powerpoint/2010/main" val="199042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F1F9A-78F3-F155-E1FF-941A7C42C4CE}"/>
              </a:ext>
            </a:extLst>
          </p:cNvPr>
          <p:cNvGrpSpPr/>
          <p:nvPr/>
        </p:nvGrpSpPr>
        <p:grpSpPr>
          <a:xfrm>
            <a:off x="5470197" y="2171550"/>
            <a:ext cx="6721803" cy="2514899"/>
            <a:chOff x="5200283" y="819956"/>
            <a:chExt cx="6721803" cy="2514899"/>
          </a:xfrm>
        </p:grpSpPr>
        <p:sp>
          <p:nvSpPr>
            <p:cNvPr id="2" name="TextBox 1">
              <a:extLst>
                <a:ext uri="{FF2B5EF4-FFF2-40B4-BE49-F238E27FC236}">
                  <a16:creationId xmlns:a16="http://schemas.microsoft.com/office/drawing/2014/main" id="{1F5ECF3A-FF8F-2F8D-FF7F-EF586FF9C35C}"/>
                </a:ext>
              </a:extLst>
            </p:cNvPr>
            <p:cNvSpPr txBox="1"/>
            <p:nvPr/>
          </p:nvSpPr>
          <p:spPr>
            <a:xfrm>
              <a:off x="5380255" y="2031806"/>
              <a:ext cx="6361860" cy="1303049"/>
            </a:xfrm>
            <a:prstGeom prst="rect">
              <a:avLst/>
            </a:prstGeom>
            <a:noFill/>
          </p:spPr>
          <p:txBody>
            <a:bodyPr wrap="square" rtlCol="0">
              <a:spAutoFit/>
            </a:bodyPr>
            <a:lstStyle/>
            <a:p>
              <a:pPr>
                <a:lnSpc>
                  <a:spcPct val="150000"/>
                </a:lnSpc>
              </a:pPr>
              <a:r>
                <a:rPr lang="en-US" sz="2800" b="0" i="0" dirty="0">
                  <a:solidFill>
                    <a:srgbClr val="002060"/>
                  </a:solidFill>
                  <a:effectLst/>
                  <a:latin typeface="Century Gothic" panose="020B0502020202020204" pitchFamily="34" charset="0"/>
                </a:rPr>
                <a:t>Knowing about and controlling your own thinking to learn better.</a:t>
              </a:r>
              <a:endParaRPr lang="en-US" sz="2800" dirty="0">
                <a:solidFill>
                  <a:srgbClr val="002060"/>
                </a:solidFill>
                <a:latin typeface="Century Gothic" panose="020B0502020202020204" pitchFamily="34"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5200283" y="819956"/>
              <a:ext cx="6721803" cy="738664"/>
            </a:xfrm>
            <a:prstGeom prst="rect">
              <a:avLst/>
            </a:prstGeom>
            <a:noFill/>
          </p:spPr>
          <p:txBody>
            <a:bodyPr wrap="square" rtlCol="0">
              <a:spAutoFit/>
            </a:bodyPr>
            <a:lstStyle/>
            <a:p>
              <a:pPr algn="ctr"/>
              <a:r>
                <a:rPr lang="en-US" sz="4200" b="1" dirty="0">
                  <a:solidFill>
                    <a:srgbClr val="272D5A"/>
                  </a:solidFill>
                  <a:latin typeface="Century Gothic" panose="020B0502020202020204" pitchFamily="34" charset="0"/>
                  <a:ea typeface="Baskerville" panose="02020502070401020303" pitchFamily="18" charset="0"/>
                </a:rPr>
                <a:t>What is Metacognition?</a:t>
              </a:r>
            </a:p>
          </p:txBody>
        </p:sp>
      </p:grpSp>
      <p:pic>
        <p:nvPicPr>
          <p:cNvPr id="7" name="Picture 6" descr="A light bulb on a white brain&#10;&#10;Description automatically generated">
            <a:extLst>
              <a:ext uri="{FF2B5EF4-FFF2-40B4-BE49-F238E27FC236}">
                <a16:creationId xmlns:a16="http://schemas.microsoft.com/office/drawing/2014/main" id="{790C8D52-F58B-47EF-C042-E78C833758C7}"/>
              </a:ext>
            </a:extLst>
          </p:cNvPr>
          <p:cNvPicPr>
            <a:picLocks noChangeAspect="1"/>
          </p:cNvPicPr>
          <p:nvPr/>
        </p:nvPicPr>
        <p:blipFill rotWithShape="1">
          <a:blip r:embed="rId2">
            <a:extLst>
              <a:ext uri="{28A0092B-C50C-407E-A947-70E740481C1C}">
                <a14:useLocalDpi xmlns:a14="http://schemas.microsoft.com/office/drawing/2010/main" val="0"/>
              </a:ext>
            </a:extLst>
          </a:blip>
          <a:srcRect l="54930" t="192" r="1476" b="-192"/>
          <a:stretch/>
        </p:blipFill>
        <p:spPr>
          <a:xfrm>
            <a:off x="0" y="0"/>
            <a:ext cx="5314950" cy="6858000"/>
          </a:xfrm>
          <a:prstGeom prst="rect">
            <a:avLst/>
          </a:prstGeom>
        </p:spPr>
      </p:pic>
    </p:spTree>
    <p:extLst>
      <p:ext uri="{BB962C8B-B14F-4D97-AF65-F5344CB8AC3E}">
        <p14:creationId xmlns:p14="http://schemas.microsoft.com/office/powerpoint/2010/main" val="298147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F1F9A-78F3-F155-E1FF-941A7C42C4CE}"/>
              </a:ext>
            </a:extLst>
          </p:cNvPr>
          <p:cNvGrpSpPr/>
          <p:nvPr/>
        </p:nvGrpSpPr>
        <p:grpSpPr>
          <a:xfrm>
            <a:off x="5470197" y="1885800"/>
            <a:ext cx="6721803" cy="4228894"/>
            <a:chOff x="5200283" y="819956"/>
            <a:chExt cx="6721803" cy="4228894"/>
          </a:xfrm>
        </p:grpSpPr>
        <p:sp>
          <p:nvSpPr>
            <p:cNvPr id="2" name="TextBox 1">
              <a:extLst>
                <a:ext uri="{FF2B5EF4-FFF2-40B4-BE49-F238E27FC236}">
                  <a16:creationId xmlns:a16="http://schemas.microsoft.com/office/drawing/2014/main" id="{1F5ECF3A-FF8F-2F8D-FF7F-EF586FF9C35C}"/>
                </a:ext>
              </a:extLst>
            </p:cNvPr>
            <p:cNvSpPr txBox="1"/>
            <p:nvPr/>
          </p:nvSpPr>
          <p:spPr>
            <a:xfrm>
              <a:off x="5380255" y="2031806"/>
              <a:ext cx="6361860" cy="3017044"/>
            </a:xfrm>
            <a:prstGeom prst="rect">
              <a:avLst/>
            </a:prstGeom>
            <a:noFill/>
          </p:spPr>
          <p:txBody>
            <a:bodyPr wrap="square" rtlCol="0">
              <a:spAutoFit/>
            </a:bodyPr>
            <a:lstStyle/>
            <a:p>
              <a:pPr>
                <a:lnSpc>
                  <a:spcPct val="150000"/>
                </a:lnSpc>
              </a:pPr>
              <a:r>
                <a:rPr lang="en-US" sz="2600" b="0" i="0" dirty="0">
                  <a:solidFill>
                    <a:srgbClr val="002060"/>
                  </a:solidFill>
                  <a:effectLst/>
                  <a:latin typeface="Century Gothic" panose="020B0502020202020204" pitchFamily="34" charset="0"/>
                </a:rPr>
                <a:t>Metacognition matters for learning because it helps you understand how you learn best and lets you adjust your strategies to improve your learning outcomes.</a:t>
              </a:r>
              <a:endParaRPr lang="en-US" sz="2600" dirty="0">
                <a:solidFill>
                  <a:srgbClr val="002060"/>
                </a:solidFill>
                <a:latin typeface="Century Gothic" panose="020B0502020202020204" pitchFamily="34"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5200283" y="819956"/>
              <a:ext cx="6721803" cy="738664"/>
            </a:xfrm>
            <a:prstGeom prst="rect">
              <a:avLst/>
            </a:prstGeom>
            <a:noFill/>
          </p:spPr>
          <p:txBody>
            <a:bodyPr wrap="square" rtlCol="0">
              <a:spAutoFit/>
            </a:bodyPr>
            <a:lstStyle/>
            <a:p>
              <a:pPr algn="ctr"/>
              <a:r>
                <a:rPr lang="en-US" sz="4200" b="1" dirty="0">
                  <a:solidFill>
                    <a:srgbClr val="272D5A"/>
                  </a:solidFill>
                  <a:latin typeface="Century Gothic" panose="020B0502020202020204" pitchFamily="34" charset="0"/>
                  <a:ea typeface="Baskerville" panose="02020502070401020303" pitchFamily="18" charset="0"/>
                </a:rPr>
                <a:t>Why does it matter?</a:t>
              </a:r>
            </a:p>
          </p:txBody>
        </p:sp>
      </p:grpSp>
      <p:pic>
        <p:nvPicPr>
          <p:cNvPr id="7" name="Picture 6" descr="A light bulb on a white brain&#10;&#10;Description automatically generated">
            <a:extLst>
              <a:ext uri="{FF2B5EF4-FFF2-40B4-BE49-F238E27FC236}">
                <a16:creationId xmlns:a16="http://schemas.microsoft.com/office/drawing/2014/main" id="{790C8D52-F58B-47EF-C042-E78C833758C7}"/>
              </a:ext>
            </a:extLst>
          </p:cNvPr>
          <p:cNvPicPr>
            <a:picLocks noChangeAspect="1"/>
          </p:cNvPicPr>
          <p:nvPr/>
        </p:nvPicPr>
        <p:blipFill rotWithShape="1">
          <a:blip r:embed="rId2">
            <a:extLst>
              <a:ext uri="{28A0092B-C50C-407E-A947-70E740481C1C}">
                <a14:useLocalDpi xmlns:a14="http://schemas.microsoft.com/office/drawing/2010/main" val="0"/>
              </a:ext>
            </a:extLst>
          </a:blip>
          <a:srcRect l="54930" t="192" r="1476" b="-192"/>
          <a:stretch/>
        </p:blipFill>
        <p:spPr>
          <a:xfrm>
            <a:off x="0" y="0"/>
            <a:ext cx="5314950" cy="6858000"/>
          </a:xfrm>
          <a:prstGeom prst="rect">
            <a:avLst/>
          </a:prstGeom>
        </p:spPr>
      </p:pic>
    </p:spTree>
    <p:extLst>
      <p:ext uri="{BB962C8B-B14F-4D97-AF65-F5344CB8AC3E}">
        <p14:creationId xmlns:p14="http://schemas.microsoft.com/office/powerpoint/2010/main" val="1019665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derwater view of a floating iceberg">
            <a:extLst>
              <a:ext uri="{FF2B5EF4-FFF2-40B4-BE49-F238E27FC236}">
                <a16:creationId xmlns:a16="http://schemas.microsoft.com/office/drawing/2014/main" id="{AD4D0F72-5323-D913-2EA5-893F13234675}"/>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l="9687" r="55417" b="15972"/>
          <a:stretch/>
        </p:blipFill>
        <p:spPr>
          <a:xfrm>
            <a:off x="122087" y="362488"/>
            <a:ext cx="3813228" cy="6146800"/>
          </a:xfrm>
          <a:prstGeom prst="rect">
            <a:avLst/>
          </a:prstGeom>
        </p:spPr>
      </p:pic>
      <p:grpSp>
        <p:nvGrpSpPr>
          <p:cNvPr id="7" name="Group 6">
            <a:extLst>
              <a:ext uri="{FF2B5EF4-FFF2-40B4-BE49-F238E27FC236}">
                <a16:creationId xmlns:a16="http://schemas.microsoft.com/office/drawing/2014/main" id="{0BF40399-42AC-7C45-9835-E649AB53E805}"/>
              </a:ext>
            </a:extLst>
          </p:cNvPr>
          <p:cNvGrpSpPr/>
          <p:nvPr/>
        </p:nvGrpSpPr>
        <p:grpSpPr>
          <a:xfrm>
            <a:off x="2981324" y="1520825"/>
            <a:ext cx="2695505" cy="3816350"/>
            <a:chOff x="425836" y="882650"/>
            <a:chExt cx="3727063" cy="5276850"/>
          </a:xfrm>
        </p:grpSpPr>
        <p:sp>
          <p:nvSpPr>
            <p:cNvPr id="4" name="Rectangle 3">
              <a:extLst>
                <a:ext uri="{FF2B5EF4-FFF2-40B4-BE49-F238E27FC236}">
                  <a16:creationId xmlns:a16="http://schemas.microsoft.com/office/drawing/2014/main" id="{1CF3AA04-40B9-CD89-B81F-482D1F5C18D5}"/>
                </a:ext>
              </a:extLst>
            </p:cNvPr>
            <p:cNvSpPr/>
            <p:nvPr/>
          </p:nvSpPr>
          <p:spPr>
            <a:xfrm>
              <a:off x="425836" y="882650"/>
              <a:ext cx="3727063" cy="5276850"/>
            </a:xfrm>
            <a:prstGeom prst="rect">
              <a:avLst/>
            </a:prstGeom>
            <a:solidFill>
              <a:srgbClr val="699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B70155A1-3092-FDAD-268C-2870703245C7}"/>
                </a:ext>
              </a:extLst>
            </p:cNvPr>
            <p:cNvPicPr>
              <a:picLocks noChangeAspect="1"/>
            </p:cNvPicPr>
            <p:nvPr/>
          </p:nvPicPr>
          <p:blipFill>
            <a:blip r:embed="rId4"/>
            <a:stretch>
              <a:fillRect/>
            </a:stretch>
          </p:blipFill>
          <p:spPr>
            <a:xfrm>
              <a:off x="650075" y="1085850"/>
              <a:ext cx="3265887" cy="4889500"/>
            </a:xfrm>
            <a:prstGeom prst="rect">
              <a:avLst/>
            </a:prstGeom>
          </p:spPr>
        </p:pic>
      </p:grpSp>
      <p:sp>
        <p:nvSpPr>
          <p:cNvPr id="8" name="TextBox 7">
            <a:extLst>
              <a:ext uri="{FF2B5EF4-FFF2-40B4-BE49-F238E27FC236}">
                <a16:creationId xmlns:a16="http://schemas.microsoft.com/office/drawing/2014/main" id="{2A883E1B-19FE-C4EF-6231-6774BE8BCB6B}"/>
              </a:ext>
            </a:extLst>
          </p:cNvPr>
          <p:cNvSpPr txBox="1"/>
          <p:nvPr/>
        </p:nvSpPr>
        <p:spPr>
          <a:xfrm>
            <a:off x="5926201" y="2447925"/>
            <a:ext cx="5930900" cy="3816429"/>
          </a:xfrm>
          <a:prstGeom prst="rect">
            <a:avLst/>
          </a:prstGeom>
          <a:noFill/>
        </p:spPr>
        <p:txBody>
          <a:bodyPr wrap="square" rtlCol="0">
            <a:spAutoFit/>
          </a:bodyPr>
          <a:lstStyle/>
          <a:p>
            <a:pPr algn="ctr"/>
            <a:r>
              <a:rPr lang="en-US" sz="2200" dirty="0">
                <a:solidFill>
                  <a:srgbClr val="58687F"/>
                </a:solidFill>
                <a:latin typeface="Baskerville" panose="02020502070401020303" pitchFamily="18" charset="0"/>
                <a:ea typeface="Baskerville" panose="02020502070401020303" pitchFamily="18" charset="0"/>
              </a:rPr>
              <a:t>Kahneman’s book, </a:t>
            </a:r>
            <a:r>
              <a:rPr lang="en-US" sz="2200" i="1" dirty="0">
                <a:solidFill>
                  <a:srgbClr val="58687F"/>
                </a:solidFill>
                <a:latin typeface="Baskerville" panose="02020502070401020303" pitchFamily="18" charset="0"/>
                <a:ea typeface="Baskerville" panose="02020502070401020303" pitchFamily="18" charset="0"/>
              </a:rPr>
              <a:t>Thinking, Fast and Slow</a:t>
            </a:r>
            <a:r>
              <a:rPr lang="en-US" sz="2200" dirty="0">
                <a:solidFill>
                  <a:srgbClr val="58687F"/>
                </a:solidFill>
                <a:latin typeface="Baskerville" panose="02020502070401020303" pitchFamily="18" charset="0"/>
                <a:ea typeface="Baskerville" panose="02020502070401020303" pitchFamily="18" charset="0"/>
              </a:rPr>
              <a:t>, explains thought processes. The book simplifies the thinking mind into two “systems,” System 1 and System 2.</a:t>
            </a:r>
          </a:p>
          <a:p>
            <a:pPr algn="ctr"/>
            <a:endParaRPr lang="en-US" sz="2200" dirty="0">
              <a:solidFill>
                <a:srgbClr val="58687F"/>
              </a:solidFill>
              <a:latin typeface="Baskerville" panose="02020502070401020303" pitchFamily="18" charset="0"/>
              <a:ea typeface="Baskerville" panose="02020502070401020303" pitchFamily="18" charset="0"/>
            </a:endParaRPr>
          </a:p>
          <a:p>
            <a:pPr algn="ctr"/>
            <a:r>
              <a:rPr lang="en-US" sz="2200" b="1" dirty="0">
                <a:solidFill>
                  <a:srgbClr val="58687F"/>
                </a:solidFill>
                <a:latin typeface="Baskerville" panose="02020502070401020303" pitchFamily="18" charset="0"/>
                <a:ea typeface="Baskerville" panose="02020502070401020303" pitchFamily="18" charset="0"/>
              </a:rPr>
              <a:t>System 1</a:t>
            </a:r>
            <a:r>
              <a:rPr lang="en-US" sz="2200" dirty="0">
                <a:solidFill>
                  <a:srgbClr val="58687F"/>
                </a:solidFill>
                <a:latin typeface="Baskerville" panose="02020502070401020303" pitchFamily="18" charset="0"/>
                <a:ea typeface="Baskerville" panose="02020502070401020303" pitchFamily="18" charset="0"/>
              </a:rPr>
              <a:t> refers to the part of the brain that executes immediate or reactionary thinking. This is the thinking that creates biases and misinformation </a:t>
            </a:r>
          </a:p>
          <a:p>
            <a:pPr algn="ctr"/>
            <a:endParaRPr lang="en-US" sz="2200" dirty="0">
              <a:solidFill>
                <a:srgbClr val="58687F"/>
              </a:solidFill>
              <a:latin typeface="Baskerville" panose="02020502070401020303" pitchFamily="18" charset="0"/>
              <a:ea typeface="Baskerville" panose="02020502070401020303" pitchFamily="18" charset="0"/>
            </a:endParaRPr>
          </a:p>
          <a:p>
            <a:pPr algn="ctr"/>
            <a:r>
              <a:rPr lang="en-US" sz="2200" b="1" dirty="0">
                <a:solidFill>
                  <a:srgbClr val="58687F"/>
                </a:solidFill>
                <a:latin typeface="Baskerville" panose="02020502070401020303" pitchFamily="18" charset="0"/>
                <a:ea typeface="Baskerville" panose="02020502070401020303" pitchFamily="18" charset="0"/>
              </a:rPr>
              <a:t>System 2</a:t>
            </a:r>
            <a:r>
              <a:rPr lang="en-US" sz="2200" dirty="0">
                <a:solidFill>
                  <a:srgbClr val="58687F"/>
                </a:solidFill>
                <a:latin typeface="Baskerville" panose="02020502070401020303" pitchFamily="18" charset="0"/>
                <a:ea typeface="Baskerville" panose="02020502070401020303" pitchFamily="18" charset="0"/>
              </a:rPr>
              <a:t> is the slower process of thought typically used when learning a new skill or deeper thinking/analysis.</a:t>
            </a:r>
          </a:p>
        </p:txBody>
      </p:sp>
      <p:sp>
        <p:nvSpPr>
          <p:cNvPr id="9" name="TextBox 8">
            <a:extLst>
              <a:ext uri="{FF2B5EF4-FFF2-40B4-BE49-F238E27FC236}">
                <a16:creationId xmlns:a16="http://schemas.microsoft.com/office/drawing/2014/main" id="{1DC50389-E671-AC19-94BE-F0D269979812}"/>
              </a:ext>
            </a:extLst>
          </p:cNvPr>
          <p:cNvSpPr txBox="1"/>
          <p:nvPr/>
        </p:nvSpPr>
        <p:spPr>
          <a:xfrm>
            <a:off x="5676829" y="797550"/>
            <a:ext cx="5930900" cy="1446550"/>
          </a:xfrm>
          <a:prstGeom prst="rect">
            <a:avLst/>
          </a:prstGeom>
          <a:noFill/>
        </p:spPr>
        <p:txBody>
          <a:bodyPr wrap="square" rtlCol="0">
            <a:spAutoFit/>
          </a:bodyPr>
          <a:lstStyle/>
          <a:p>
            <a:pPr algn="ctr"/>
            <a:r>
              <a:rPr lang="en-US" sz="4400" b="1" dirty="0">
                <a:solidFill>
                  <a:srgbClr val="58687F"/>
                </a:solidFill>
                <a:latin typeface="Chalkduster" panose="03050602040202020205" pitchFamily="66" charset="77"/>
                <a:ea typeface="Baskerville" panose="02020502070401020303" pitchFamily="18" charset="0"/>
              </a:rPr>
              <a:t>Two Systems of Knowing</a:t>
            </a:r>
            <a:endParaRPr lang="en-US" sz="5400" b="1" dirty="0">
              <a:solidFill>
                <a:srgbClr val="58687F"/>
              </a:solidFill>
              <a:latin typeface="Chalkduster" panose="03050602040202020205" pitchFamily="66" charset="77"/>
              <a:ea typeface="Baskerville" panose="02020502070401020303" pitchFamily="18" charset="0"/>
            </a:endParaRPr>
          </a:p>
        </p:txBody>
      </p:sp>
    </p:spTree>
    <p:extLst>
      <p:ext uri="{BB962C8B-B14F-4D97-AF65-F5344CB8AC3E}">
        <p14:creationId xmlns:p14="http://schemas.microsoft.com/office/powerpoint/2010/main" val="196073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derwater view of a floating iceberg">
            <a:extLst>
              <a:ext uri="{FF2B5EF4-FFF2-40B4-BE49-F238E27FC236}">
                <a16:creationId xmlns:a16="http://schemas.microsoft.com/office/drawing/2014/main" id="{AD4D0F72-5323-D913-2EA5-893F13234675}"/>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rcRect l="9687" r="55417" b="15972"/>
          <a:stretch/>
        </p:blipFill>
        <p:spPr>
          <a:xfrm>
            <a:off x="122087" y="362488"/>
            <a:ext cx="3813228" cy="6146800"/>
          </a:xfrm>
          <a:prstGeom prst="rect">
            <a:avLst/>
          </a:prstGeom>
        </p:spPr>
      </p:pic>
      <p:grpSp>
        <p:nvGrpSpPr>
          <p:cNvPr id="7" name="Group 6">
            <a:extLst>
              <a:ext uri="{FF2B5EF4-FFF2-40B4-BE49-F238E27FC236}">
                <a16:creationId xmlns:a16="http://schemas.microsoft.com/office/drawing/2014/main" id="{0BF40399-42AC-7C45-9835-E649AB53E805}"/>
              </a:ext>
            </a:extLst>
          </p:cNvPr>
          <p:cNvGrpSpPr/>
          <p:nvPr/>
        </p:nvGrpSpPr>
        <p:grpSpPr>
          <a:xfrm>
            <a:off x="2981324" y="1520825"/>
            <a:ext cx="2695505" cy="3816350"/>
            <a:chOff x="425836" y="882650"/>
            <a:chExt cx="3727063" cy="5276850"/>
          </a:xfrm>
        </p:grpSpPr>
        <p:sp>
          <p:nvSpPr>
            <p:cNvPr id="4" name="Rectangle 3">
              <a:extLst>
                <a:ext uri="{FF2B5EF4-FFF2-40B4-BE49-F238E27FC236}">
                  <a16:creationId xmlns:a16="http://schemas.microsoft.com/office/drawing/2014/main" id="{1CF3AA04-40B9-CD89-B81F-482D1F5C18D5}"/>
                </a:ext>
              </a:extLst>
            </p:cNvPr>
            <p:cNvSpPr/>
            <p:nvPr/>
          </p:nvSpPr>
          <p:spPr>
            <a:xfrm>
              <a:off x="425836" y="882650"/>
              <a:ext cx="3727063" cy="5276850"/>
            </a:xfrm>
            <a:prstGeom prst="rect">
              <a:avLst/>
            </a:prstGeom>
            <a:solidFill>
              <a:srgbClr val="699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B70155A1-3092-FDAD-268C-2870703245C7}"/>
                </a:ext>
              </a:extLst>
            </p:cNvPr>
            <p:cNvPicPr>
              <a:picLocks noChangeAspect="1"/>
            </p:cNvPicPr>
            <p:nvPr/>
          </p:nvPicPr>
          <p:blipFill>
            <a:blip r:embed="rId4"/>
            <a:stretch>
              <a:fillRect/>
            </a:stretch>
          </p:blipFill>
          <p:spPr>
            <a:xfrm>
              <a:off x="650075" y="1085850"/>
              <a:ext cx="3265887" cy="4889500"/>
            </a:xfrm>
            <a:prstGeom prst="rect">
              <a:avLst/>
            </a:prstGeom>
          </p:spPr>
        </p:pic>
      </p:grpSp>
      <p:sp>
        <p:nvSpPr>
          <p:cNvPr id="8" name="TextBox 7">
            <a:extLst>
              <a:ext uri="{FF2B5EF4-FFF2-40B4-BE49-F238E27FC236}">
                <a16:creationId xmlns:a16="http://schemas.microsoft.com/office/drawing/2014/main" id="{2A883E1B-19FE-C4EF-6231-6774BE8BCB6B}"/>
              </a:ext>
            </a:extLst>
          </p:cNvPr>
          <p:cNvSpPr txBox="1"/>
          <p:nvPr/>
        </p:nvSpPr>
        <p:spPr>
          <a:xfrm>
            <a:off x="5926201" y="2447925"/>
            <a:ext cx="5930900" cy="3139321"/>
          </a:xfrm>
          <a:prstGeom prst="rect">
            <a:avLst/>
          </a:prstGeom>
          <a:noFill/>
        </p:spPr>
        <p:txBody>
          <a:bodyPr wrap="square" rtlCol="0">
            <a:spAutoFit/>
          </a:bodyPr>
          <a:lstStyle/>
          <a:p>
            <a:pPr algn="ctr"/>
            <a:r>
              <a:rPr lang="en-US" sz="2200" dirty="0">
                <a:solidFill>
                  <a:srgbClr val="58687F"/>
                </a:solidFill>
                <a:latin typeface="Century Gothic" panose="020B0502020202020204" pitchFamily="34" charset="0"/>
                <a:ea typeface="Baskerville" panose="02020502070401020303" pitchFamily="18" charset="0"/>
              </a:rPr>
              <a:t>If we understand that our first response to an event or new information is </a:t>
            </a:r>
            <a:r>
              <a:rPr lang="en-US" sz="2200" i="1" dirty="0">
                <a:solidFill>
                  <a:srgbClr val="58687F"/>
                </a:solidFill>
                <a:latin typeface="Century Gothic" panose="020B0502020202020204" pitchFamily="34" charset="0"/>
                <a:ea typeface="Baskerville" panose="02020502070401020303" pitchFamily="18" charset="0"/>
              </a:rPr>
              <a:t>reactive</a:t>
            </a:r>
            <a:r>
              <a:rPr lang="en-US" sz="2200" dirty="0">
                <a:solidFill>
                  <a:srgbClr val="58687F"/>
                </a:solidFill>
                <a:latin typeface="Century Gothic" panose="020B0502020202020204" pitchFamily="34" charset="0"/>
                <a:ea typeface="Baskerville" panose="02020502070401020303" pitchFamily="18" charset="0"/>
              </a:rPr>
              <a:t>, we can recognize that our first response may not be the truth but simply a first impression.</a:t>
            </a:r>
          </a:p>
          <a:p>
            <a:pPr algn="ctr"/>
            <a:endParaRPr lang="en-US" sz="2200" dirty="0">
              <a:solidFill>
                <a:srgbClr val="58687F"/>
              </a:solidFill>
              <a:latin typeface="Century Gothic" panose="020B0502020202020204" pitchFamily="34" charset="0"/>
              <a:ea typeface="Baskerville" panose="02020502070401020303" pitchFamily="18" charset="0"/>
            </a:endParaRPr>
          </a:p>
          <a:p>
            <a:pPr algn="ctr"/>
            <a:r>
              <a:rPr lang="en-US" sz="2200" dirty="0">
                <a:solidFill>
                  <a:srgbClr val="58687F"/>
                </a:solidFill>
                <a:latin typeface="Century Gothic" panose="020B0502020202020204" pitchFamily="34" charset="0"/>
                <a:ea typeface="Baskerville" panose="02020502070401020303" pitchFamily="18" charset="0"/>
              </a:rPr>
              <a:t>If we take the time to process and consider new information, we may choose a better, more informed response. </a:t>
            </a:r>
          </a:p>
        </p:txBody>
      </p:sp>
      <p:sp>
        <p:nvSpPr>
          <p:cNvPr id="9" name="TextBox 8">
            <a:extLst>
              <a:ext uri="{FF2B5EF4-FFF2-40B4-BE49-F238E27FC236}">
                <a16:creationId xmlns:a16="http://schemas.microsoft.com/office/drawing/2014/main" id="{1DC50389-E671-AC19-94BE-F0D269979812}"/>
              </a:ext>
            </a:extLst>
          </p:cNvPr>
          <p:cNvSpPr txBox="1"/>
          <p:nvPr/>
        </p:nvSpPr>
        <p:spPr>
          <a:xfrm>
            <a:off x="5676829" y="797550"/>
            <a:ext cx="5930900" cy="1446550"/>
          </a:xfrm>
          <a:prstGeom prst="rect">
            <a:avLst/>
          </a:prstGeom>
          <a:noFill/>
        </p:spPr>
        <p:txBody>
          <a:bodyPr wrap="square" rtlCol="0">
            <a:spAutoFit/>
          </a:bodyPr>
          <a:lstStyle/>
          <a:p>
            <a:pPr algn="ctr"/>
            <a:r>
              <a:rPr lang="en-US" sz="4400" b="1" dirty="0">
                <a:solidFill>
                  <a:srgbClr val="58687F"/>
                </a:solidFill>
                <a:latin typeface="Chalkduster" panose="03050602040202020205" pitchFamily="66" charset="77"/>
                <a:ea typeface="Baskerville" panose="02020502070401020303" pitchFamily="18" charset="0"/>
              </a:rPr>
              <a:t>Why does it matter?</a:t>
            </a:r>
            <a:endParaRPr lang="en-US" sz="5400" b="1" dirty="0">
              <a:solidFill>
                <a:srgbClr val="58687F"/>
              </a:solidFill>
              <a:latin typeface="Chalkduster" panose="03050602040202020205" pitchFamily="66" charset="77"/>
              <a:ea typeface="Baskerville" panose="02020502070401020303" pitchFamily="18" charset="0"/>
            </a:endParaRPr>
          </a:p>
        </p:txBody>
      </p:sp>
    </p:spTree>
    <p:extLst>
      <p:ext uri="{BB962C8B-B14F-4D97-AF65-F5344CB8AC3E}">
        <p14:creationId xmlns:p14="http://schemas.microsoft.com/office/powerpoint/2010/main" val="3135134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5214</TotalTime>
  <Words>3654</Words>
  <Application>Microsoft Office PowerPoint</Application>
  <PresentationFormat>Widescreen</PresentationFormat>
  <Paragraphs>264</Paragraphs>
  <Slides>52</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52</vt:i4>
      </vt:variant>
    </vt:vector>
  </HeadingPairs>
  <TitlesOfParts>
    <vt:vector size="65" baseType="lpstr">
      <vt:lpstr>Baskerville SemiBold</vt:lpstr>
      <vt:lpstr>Optima</vt:lpstr>
      <vt:lpstr>Aptos Display</vt:lpstr>
      <vt:lpstr>Calibri</vt:lpstr>
      <vt:lpstr>Arial</vt:lpstr>
      <vt:lpstr>Helvetica</vt:lpstr>
      <vt:lpstr>Century Gothic</vt:lpstr>
      <vt:lpstr>Baskerville</vt:lpstr>
      <vt:lpstr>Aptos</vt:lpstr>
      <vt:lpstr>Chalkduster</vt:lpstr>
      <vt:lpstr>Calibri Light</vt:lpstr>
      <vt:lpstr>Office Theme</vt:lpstr>
      <vt:lpstr>1_Office Theme</vt:lpstr>
      <vt:lpstr>Module Two: Metacognition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Metacognition</dc:title>
  <dc:creator>Jamie Jensen</dc:creator>
  <cp:lastModifiedBy>Jamie Jensen</cp:lastModifiedBy>
  <cp:revision>32</cp:revision>
  <dcterms:created xsi:type="dcterms:W3CDTF">2024-04-11T23:13:37Z</dcterms:created>
  <dcterms:modified xsi:type="dcterms:W3CDTF">2024-04-25T18:43:33Z</dcterms:modified>
</cp:coreProperties>
</file>