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8" r:id="rId2"/>
    <p:sldId id="290" r:id="rId3"/>
    <p:sldId id="257" r:id="rId4"/>
    <p:sldId id="306" r:id="rId5"/>
    <p:sldId id="261" r:id="rId6"/>
    <p:sldId id="289" r:id="rId7"/>
    <p:sldId id="263" r:id="rId8"/>
    <p:sldId id="370" r:id="rId9"/>
    <p:sldId id="371" r:id="rId10"/>
    <p:sldId id="372" r:id="rId11"/>
    <p:sldId id="291" r:id="rId12"/>
    <p:sldId id="296" r:id="rId13"/>
    <p:sldId id="373" r:id="rId14"/>
    <p:sldId id="374" r:id="rId15"/>
    <p:sldId id="376" r:id="rId16"/>
    <p:sldId id="377" r:id="rId17"/>
    <p:sldId id="375" r:id="rId18"/>
    <p:sldId id="292"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79" r:id="rId32"/>
    <p:sldId id="380" r:id="rId33"/>
    <p:sldId id="293"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ABAC"/>
    <a:srgbClr val="2B6684"/>
    <a:srgbClr val="0A323E"/>
    <a:srgbClr val="C57C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29"/>
  </p:normalViewPr>
  <p:slideViewPr>
    <p:cSldViewPr snapToGrid="0">
      <p:cViewPr varScale="1">
        <p:scale>
          <a:sx n="99" d="100"/>
          <a:sy n="99" d="100"/>
        </p:scale>
        <p:origin x="9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09012-B81C-45E9-B8A6-6B7449203A20}" type="datetimeFigureOut">
              <a:rPr lang="en-US" smtClean="0"/>
              <a:t>5/2/24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4B784-8A55-4C44-9E17-D44B3AC81D4F}" type="slidenum">
              <a:rPr lang="en-US" smtClean="0"/>
              <a:t>‹#›</a:t>
            </a:fld>
            <a:endParaRPr lang="en-US"/>
          </a:p>
        </p:txBody>
      </p:sp>
    </p:spTree>
    <p:extLst>
      <p:ext uri="{BB962C8B-B14F-4D97-AF65-F5344CB8AC3E}">
        <p14:creationId xmlns:p14="http://schemas.microsoft.com/office/powerpoint/2010/main" val="72314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515E1C-2CC3-AE4C-B5F9-D5919B44E8E8}" type="slidenum">
              <a:rPr lang="en-US" smtClean="0"/>
              <a:t>8</a:t>
            </a:fld>
            <a:endParaRPr lang="en-US"/>
          </a:p>
        </p:txBody>
      </p:sp>
    </p:spTree>
    <p:extLst>
      <p:ext uri="{BB962C8B-B14F-4D97-AF65-F5344CB8AC3E}">
        <p14:creationId xmlns:p14="http://schemas.microsoft.com/office/powerpoint/2010/main" val="31020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515E1C-2CC3-AE4C-B5F9-D5919B44E8E8}" type="slidenum">
              <a:rPr lang="en-US" smtClean="0"/>
              <a:t>9</a:t>
            </a:fld>
            <a:endParaRPr lang="en-US"/>
          </a:p>
        </p:txBody>
      </p:sp>
    </p:spTree>
    <p:extLst>
      <p:ext uri="{BB962C8B-B14F-4D97-AF65-F5344CB8AC3E}">
        <p14:creationId xmlns:p14="http://schemas.microsoft.com/office/powerpoint/2010/main" val="340896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31E9B1-DCD8-FB4E-8410-D01EC13F4D35}" type="slidenum">
              <a:rPr lang="en-US" smtClean="0"/>
              <a:t>34</a:t>
            </a:fld>
            <a:endParaRPr lang="en-US"/>
          </a:p>
        </p:txBody>
      </p:sp>
    </p:spTree>
    <p:extLst>
      <p:ext uri="{BB962C8B-B14F-4D97-AF65-F5344CB8AC3E}">
        <p14:creationId xmlns:p14="http://schemas.microsoft.com/office/powerpoint/2010/main" val="198748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78160-9DF8-A40F-689A-5CEC38C0AC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A94ADA-8425-EFC9-0017-D0F2855513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0B96F-2846-96CD-FB28-2BA5F56A531F}"/>
              </a:ext>
            </a:extLst>
          </p:cNvPr>
          <p:cNvSpPr>
            <a:spLocks noGrp="1"/>
          </p:cNvSpPr>
          <p:nvPr>
            <p:ph type="dt" sz="half" idx="10"/>
          </p:nvPr>
        </p:nvSpPr>
        <p:spPr/>
        <p:txBody>
          <a:bodyPr/>
          <a:lstStyle/>
          <a:p>
            <a:fld id="{C0E51B21-1B48-4AAA-886E-20A673CAB0A2}" type="datetimeFigureOut">
              <a:rPr lang="en-US" smtClean="0"/>
              <a:t>5/2/24</a:t>
            </a:fld>
            <a:endParaRPr lang="en-US"/>
          </a:p>
        </p:txBody>
      </p:sp>
      <p:sp>
        <p:nvSpPr>
          <p:cNvPr id="5" name="Footer Placeholder 4">
            <a:extLst>
              <a:ext uri="{FF2B5EF4-FFF2-40B4-BE49-F238E27FC236}">
                <a16:creationId xmlns:a16="http://schemas.microsoft.com/office/drawing/2014/main" id="{4A9926F7-0C6F-86A1-23DC-ECBF0F639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F5B85-A9DB-9A85-81A3-A1DF307ABAC0}"/>
              </a:ext>
            </a:extLst>
          </p:cNvPr>
          <p:cNvSpPr>
            <a:spLocks noGrp="1"/>
          </p:cNvSpPr>
          <p:nvPr>
            <p:ph type="sldNum" sz="quarter" idx="12"/>
          </p:nvPr>
        </p:nvSpPr>
        <p:spPr/>
        <p:txBody>
          <a:bodyPr/>
          <a:lstStyle/>
          <a:p>
            <a:fld id="{54547A47-A883-4CA8-B00D-4E062D227018}" type="slidenum">
              <a:rPr lang="en-US" smtClean="0"/>
              <a:t>‹#›</a:t>
            </a:fld>
            <a:endParaRPr lang="en-US"/>
          </a:p>
        </p:txBody>
      </p:sp>
    </p:spTree>
    <p:extLst>
      <p:ext uri="{BB962C8B-B14F-4D97-AF65-F5344CB8AC3E}">
        <p14:creationId xmlns:p14="http://schemas.microsoft.com/office/powerpoint/2010/main" val="324645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DC86-3FA3-C15F-FDA9-2DB36A6D9F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C8287A-E1F6-20C8-A81F-D0800C903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7C74D-EA30-FB51-A306-226626972EFC}"/>
              </a:ext>
            </a:extLst>
          </p:cNvPr>
          <p:cNvSpPr>
            <a:spLocks noGrp="1"/>
          </p:cNvSpPr>
          <p:nvPr>
            <p:ph type="dt" sz="half" idx="10"/>
          </p:nvPr>
        </p:nvSpPr>
        <p:spPr/>
        <p:txBody>
          <a:bodyPr/>
          <a:lstStyle/>
          <a:p>
            <a:fld id="{C0E51B21-1B48-4AAA-886E-20A673CAB0A2}" type="datetimeFigureOut">
              <a:rPr lang="en-US" smtClean="0"/>
              <a:t>5/2/24</a:t>
            </a:fld>
            <a:endParaRPr lang="en-US"/>
          </a:p>
        </p:txBody>
      </p:sp>
      <p:sp>
        <p:nvSpPr>
          <p:cNvPr id="5" name="Footer Placeholder 4">
            <a:extLst>
              <a:ext uri="{FF2B5EF4-FFF2-40B4-BE49-F238E27FC236}">
                <a16:creationId xmlns:a16="http://schemas.microsoft.com/office/drawing/2014/main" id="{657EC747-1969-C90C-EA58-EB4939F13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B5F68-B045-AD3E-8334-89BA924D3F74}"/>
              </a:ext>
            </a:extLst>
          </p:cNvPr>
          <p:cNvSpPr>
            <a:spLocks noGrp="1"/>
          </p:cNvSpPr>
          <p:nvPr>
            <p:ph type="sldNum" sz="quarter" idx="12"/>
          </p:nvPr>
        </p:nvSpPr>
        <p:spPr/>
        <p:txBody>
          <a:bodyPr/>
          <a:lstStyle/>
          <a:p>
            <a:fld id="{54547A47-A883-4CA8-B00D-4E062D227018}" type="slidenum">
              <a:rPr lang="en-US" smtClean="0"/>
              <a:t>‹#›</a:t>
            </a:fld>
            <a:endParaRPr lang="en-US"/>
          </a:p>
        </p:txBody>
      </p:sp>
    </p:spTree>
    <p:extLst>
      <p:ext uri="{BB962C8B-B14F-4D97-AF65-F5344CB8AC3E}">
        <p14:creationId xmlns:p14="http://schemas.microsoft.com/office/powerpoint/2010/main" val="6029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E251A-86E2-3905-2F53-69F49A9CD2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063D62-CB85-29AB-D57F-BFEC1496F3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84840-59A0-5614-B82E-F2829B563E46}"/>
              </a:ext>
            </a:extLst>
          </p:cNvPr>
          <p:cNvSpPr>
            <a:spLocks noGrp="1"/>
          </p:cNvSpPr>
          <p:nvPr>
            <p:ph type="dt" sz="half" idx="10"/>
          </p:nvPr>
        </p:nvSpPr>
        <p:spPr/>
        <p:txBody>
          <a:bodyPr/>
          <a:lstStyle/>
          <a:p>
            <a:fld id="{C0E51B21-1B48-4AAA-886E-20A673CAB0A2}" type="datetimeFigureOut">
              <a:rPr lang="en-US" smtClean="0"/>
              <a:t>5/2/24</a:t>
            </a:fld>
            <a:endParaRPr lang="en-US"/>
          </a:p>
        </p:txBody>
      </p:sp>
      <p:sp>
        <p:nvSpPr>
          <p:cNvPr id="5" name="Footer Placeholder 4">
            <a:extLst>
              <a:ext uri="{FF2B5EF4-FFF2-40B4-BE49-F238E27FC236}">
                <a16:creationId xmlns:a16="http://schemas.microsoft.com/office/drawing/2014/main" id="{DF34E7C3-CDDA-D885-FEF1-623A9FAEA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5C332-C24A-E8A8-92DB-763637DC23EE}"/>
              </a:ext>
            </a:extLst>
          </p:cNvPr>
          <p:cNvSpPr>
            <a:spLocks noGrp="1"/>
          </p:cNvSpPr>
          <p:nvPr>
            <p:ph type="sldNum" sz="quarter" idx="12"/>
          </p:nvPr>
        </p:nvSpPr>
        <p:spPr/>
        <p:txBody>
          <a:bodyPr/>
          <a:lstStyle/>
          <a:p>
            <a:fld id="{54547A47-A883-4CA8-B00D-4E062D227018}" type="slidenum">
              <a:rPr lang="en-US" smtClean="0"/>
              <a:t>‹#›</a:t>
            </a:fld>
            <a:endParaRPr lang="en-US"/>
          </a:p>
        </p:txBody>
      </p:sp>
    </p:spTree>
    <p:extLst>
      <p:ext uri="{BB962C8B-B14F-4D97-AF65-F5344CB8AC3E}">
        <p14:creationId xmlns:p14="http://schemas.microsoft.com/office/powerpoint/2010/main" val="24798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B075-4C50-6EC4-3878-81E7540E28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23C0E2-1BE5-2818-E38B-D2B25BDC9C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2BD3B-C0B4-2278-71F5-5A966BD2617D}"/>
              </a:ext>
            </a:extLst>
          </p:cNvPr>
          <p:cNvSpPr>
            <a:spLocks noGrp="1"/>
          </p:cNvSpPr>
          <p:nvPr>
            <p:ph type="dt" sz="half" idx="10"/>
          </p:nvPr>
        </p:nvSpPr>
        <p:spPr/>
        <p:txBody>
          <a:bodyPr/>
          <a:lstStyle/>
          <a:p>
            <a:fld id="{C0E51B21-1B48-4AAA-886E-20A673CAB0A2}" type="datetimeFigureOut">
              <a:rPr lang="en-US" smtClean="0"/>
              <a:t>5/2/24</a:t>
            </a:fld>
            <a:endParaRPr lang="en-US"/>
          </a:p>
        </p:txBody>
      </p:sp>
      <p:sp>
        <p:nvSpPr>
          <p:cNvPr id="5" name="Footer Placeholder 4">
            <a:extLst>
              <a:ext uri="{FF2B5EF4-FFF2-40B4-BE49-F238E27FC236}">
                <a16:creationId xmlns:a16="http://schemas.microsoft.com/office/drawing/2014/main" id="{56C241A1-652D-6395-9178-1E09FCF7B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31DC1-DF1B-B0E1-568F-3985ED769D55}"/>
              </a:ext>
            </a:extLst>
          </p:cNvPr>
          <p:cNvSpPr>
            <a:spLocks noGrp="1"/>
          </p:cNvSpPr>
          <p:nvPr>
            <p:ph type="sldNum" sz="quarter" idx="12"/>
          </p:nvPr>
        </p:nvSpPr>
        <p:spPr/>
        <p:txBody>
          <a:bodyPr/>
          <a:lstStyle/>
          <a:p>
            <a:fld id="{54547A47-A883-4CA8-B00D-4E062D227018}" type="slidenum">
              <a:rPr lang="en-US" smtClean="0"/>
              <a:t>‹#›</a:t>
            </a:fld>
            <a:endParaRPr lang="en-US"/>
          </a:p>
        </p:txBody>
      </p:sp>
    </p:spTree>
    <p:extLst>
      <p:ext uri="{BB962C8B-B14F-4D97-AF65-F5344CB8AC3E}">
        <p14:creationId xmlns:p14="http://schemas.microsoft.com/office/powerpoint/2010/main" val="352633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79B7-807F-81A6-8AD6-301B200521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23A506-10ED-DC66-0702-C75CB8CA6D5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BFFE00-DBE8-5B88-EBED-14ADD42DC242}"/>
              </a:ext>
            </a:extLst>
          </p:cNvPr>
          <p:cNvSpPr>
            <a:spLocks noGrp="1"/>
          </p:cNvSpPr>
          <p:nvPr>
            <p:ph type="dt" sz="half" idx="10"/>
          </p:nvPr>
        </p:nvSpPr>
        <p:spPr/>
        <p:txBody>
          <a:bodyPr/>
          <a:lstStyle/>
          <a:p>
            <a:fld id="{C0E51B21-1B48-4AAA-886E-20A673CAB0A2}" type="datetimeFigureOut">
              <a:rPr lang="en-US" smtClean="0"/>
              <a:t>5/2/24</a:t>
            </a:fld>
            <a:endParaRPr lang="en-US"/>
          </a:p>
        </p:txBody>
      </p:sp>
      <p:sp>
        <p:nvSpPr>
          <p:cNvPr id="5" name="Footer Placeholder 4">
            <a:extLst>
              <a:ext uri="{FF2B5EF4-FFF2-40B4-BE49-F238E27FC236}">
                <a16:creationId xmlns:a16="http://schemas.microsoft.com/office/drawing/2014/main" id="{4F78D8EF-B842-A11D-05FF-E3DC2AA41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A2A84-05D0-4CF9-D9FD-B24CB26AA073}"/>
              </a:ext>
            </a:extLst>
          </p:cNvPr>
          <p:cNvSpPr>
            <a:spLocks noGrp="1"/>
          </p:cNvSpPr>
          <p:nvPr>
            <p:ph type="sldNum" sz="quarter" idx="12"/>
          </p:nvPr>
        </p:nvSpPr>
        <p:spPr/>
        <p:txBody>
          <a:bodyPr/>
          <a:lstStyle/>
          <a:p>
            <a:fld id="{54547A47-A883-4CA8-B00D-4E062D227018}" type="slidenum">
              <a:rPr lang="en-US" smtClean="0"/>
              <a:t>‹#›</a:t>
            </a:fld>
            <a:endParaRPr lang="en-US"/>
          </a:p>
        </p:txBody>
      </p:sp>
    </p:spTree>
    <p:extLst>
      <p:ext uri="{BB962C8B-B14F-4D97-AF65-F5344CB8AC3E}">
        <p14:creationId xmlns:p14="http://schemas.microsoft.com/office/powerpoint/2010/main" val="174253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97EF7-20F7-3962-9AE8-9366FD3DD0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0D0EAE-DAF2-B72F-16C4-5A57E8B2BD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7A431B-4CF4-C27C-8A0C-B23569D079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EC903B-93E9-B5BC-E04A-C2DA7ABAF75D}"/>
              </a:ext>
            </a:extLst>
          </p:cNvPr>
          <p:cNvSpPr>
            <a:spLocks noGrp="1"/>
          </p:cNvSpPr>
          <p:nvPr>
            <p:ph type="dt" sz="half" idx="10"/>
          </p:nvPr>
        </p:nvSpPr>
        <p:spPr/>
        <p:txBody>
          <a:bodyPr/>
          <a:lstStyle/>
          <a:p>
            <a:fld id="{C0E51B21-1B48-4AAA-886E-20A673CAB0A2}" type="datetimeFigureOut">
              <a:rPr lang="en-US" smtClean="0"/>
              <a:t>5/2/24</a:t>
            </a:fld>
            <a:endParaRPr lang="en-US"/>
          </a:p>
        </p:txBody>
      </p:sp>
      <p:sp>
        <p:nvSpPr>
          <p:cNvPr id="6" name="Footer Placeholder 5">
            <a:extLst>
              <a:ext uri="{FF2B5EF4-FFF2-40B4-BE49-F238E27FC236}">
                <a16:creationId xmlns:a16="http://schemas.microsoft.com/office/drawing/2014/main" id="{BCFEFF3C-081D-0937-056A-D16C0BBEC8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212EA7-52AC-6FEB-3F71-7C9E5D68EA5B}"/>
              </a:ext>
            </a:extLst>
          </p:cNvPr>
          <p:cNvSpPr>
            <a:spLocks noGrp="1"/>
          </p:cNvSpPr>
          <p:nvPr>
            <p:ph type="sldNum" sz="quarter" idx="12"/>
          </p:nvPr>
        </p:nvSpPr>
        <p:spPr/>
        <p:txBody>
          <a:bodyPr/>
          <a:lstStyle/>
          <a:p>
            <a:fld id="{54547A47-A883-4CA8-B00D-4E062D227018}" type="slidenum">
              <a:rPr lang="en-US" smtClean="0"/>
              <a:t>‹#›</a:t>
            </a:fld>
            <a:endParaRPr lang="en-US"/>
          </a:p>
        </p:txBody>
      </p:sp>
    </p:spTree>
    <p:extLst>
      <p:ext uri="{BB962C8B-B14F-4D97-AF65-F5344CB8AC3E}">
        <p14:creationId xmlns:p14="http://schemas.microsoft.com/office/powerpoint/2010/main" val="424669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9278-3DAF-5B3E-3EF6-0453CC10FE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FFF9A5-F880-3368-9561-B4CBBE4659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F71E3F-9F2A-1038-F77F-0262C136B2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C6F78C-DB60-0183-2051-2D0E607AA6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177F05-FB16-03A0-4C40-C61262724B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67A0DD-3C6B-5867-BDB5-0FE7BD50D012}"/>
              </a:ext>
            </a:extLst>
          </p:cNvPr>
          <p:cNvSpPr>
            <a:spLocks noGrp="1"/>
          </p:cNvSpPr>
          <p:nvPr>
            <p:ph type="dt" sz="half" idx="10"/>
          </p:nvPr>
        </p:nvSpPr>
        <p:spPr/>
        <p:txBody>
          <a:bodyPr/>
          <a:lstStyle/>
          <a:p>
            <a:fld id="{C0E51B21-1B48-4AAA-886E-20A673CAB0A2}" type="datetimeFigureOut">
              <a:rPr lang="en-US" smtClean="0"/>
              <a:t>5/2/24</a:t>
            </a:fld>
            <a:endParaRPr lang="en-US"/>
          </a:p>
        </p:txBody>
      </p:sp>
      <p:sp>
        <p:nvSpPr>
          <p:cNvPr id="8" name="Footer Placeholder 7">
            <a:extLst>
              <a:ext uri="{FF2B5EF4-FFF2-40B4-BE49-F238E27FC236}">
                <a16:creationId xmlns:a16="http://schemas.microsoft.com/office/drawing/2014/main" id="{E0E6CD78-4B5E-BBDA-68B5-832CEA2F2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CD52A5-8E2F-26B8-235A-A431901B6EFF}"/>
              </a:ext>
            </a:extLst>
          </p:cNvPr>
          <p:cNvSpPr>
            <a:spLocks noGrp="1"/>
          </p:cNvSpPr>
          <p:nvPr>
            <p:ph type="sldNum" sz="quarter" idx="12"/>
          </p:nvPr>
        </p:nvSpPr>
        <p:spPr/>
        <p:txBody>
          <a:bodyPr/>
          <a:lstStyle/>
          <a:p>
            <a:fld id="{54547A47-A883-4CA8-B00D-4E062D227018}" type="slidenum">
              <a:rPr lang="en-US" smtClean="0"/>
              <a:t>‹#›</a:t>
            </a:fld>
            <a:endParaRPr lang="en-US"/>
          </a:p>
        </p:txBody>
      </p:sp>
    </p:spTree>
    <p:extLst>
      <p:ext uri="{BB962C8B-B14F-4D97-AF65-F5344CB8AC3E}">
        <p14:creationId xmlns:p14="http://schemas.microsoft.com/office/powerpoint/2010/main" val="28112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0B74-7AF0-7C38-0D22-45EC5D2DE5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11DC96-9E6F-811C-A3AE-EDA5BCC8B31B}"/>
              </a:ext>
            </a:extLst>
          </p:cNvPr>
          <p:cNvSpPr>
            <a:spLocks noGrp="1"/>
          </p:cNvSpPr>
          <p:nvPr>
            <p:ph type="dt" sz="half" idx="10"/>
          </p:nvPr>
        </p:nvSpPr>
        <p:spPr/>
        <p:txBody>
          <a:bodyPr/>
          <a:lstStyle/>
          <a:p>
            <a:fld id="{C0E51B21-1B48-4AAA-886E-20A673CAB0A2}" type="datetimeFigureOut">
              <a:rPr lang="en-US" smtClean="0"/>
              <a:t>5/2/24</a:t>
            </a:fld>
            <a:endParaRPr lang="en-US"/>
          </a:p>
        </p:txBody>
      </p:sp>
      <p:sp>
        <p:nvSpPr>
          <p:cNvPr id="4" name="Footer Placeholder 3">
            <a:extLst>
              <a:ext uri="{FF2B5EF4-FFF2-40B4-BE49-F238E27FC236}">
                <a16:creationId xmlns:a16="http://schemas.microsoft.com/office/drawing/2014/main" id="{13F10723-1A68-CE77-2C55-FF1F41B14B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9A668A-8442-7D05-3FCE-A8EEC81731BC}"/>
              </a:ext>
            </a:extLst>
          </p:cNvPr>
          <p:cNvSpPr>
            <a:spLocks noGrp="1"/>
          </p:cNvSpPr>
          <p:nvPr>
            <p:ph type="sldNum" sz="quarter" idx="12"/>
          </p:nvPr>
        </p:nvSpPr>
        <p:spPr/>
        <p:txBody>
          <a:bodyPr/>
          <a:lstStyle/>
          <a:p>
            <a:fld id="{54547A47-A883-4CA8-B00D-4E062D227018}" type="slidenum">
              <a:rPr lang="en-US" smtClean="0"/>
              <a:t>‹#›</a:t>
            </a:fld>
            <a:endParaRPr lang="en-US"/>
          </a:p>
        </p:txBody>
      </p:sp>
    </p:spTree>
    <p:extLst>
      <p:ext uri="{BB962C8B-B14F-4D97-AF65-F5344CB8AC3E}">
        <p14:creationId xmlns:p14="http://schemas.microsoft.com/office/powerpoint/2010/main" val="19452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8278D-02E0-3EBF-AACA-628FE6D3A6CC}"/>
              </a:ext>
            </a:extLst>
          </p:cNvPr>
          <p:cNvSpPr>
            <a:spLocks noGrp="1"/>
          </p:cNvSpPr>
          <p:nvPr>
            <p:ph type="dt" sz="half" idx="10"/>
          </p:nvPr>
        </p:nvSpPr>
        <p:spPr/>
        <p:txBody>
          <a:bodyPr/>
          <a:lstStyle/>
          <a:p>
            <a:fld id="{C0E51B21-1B48-4AAA-886E-20A673CAB0A2}" type="datetimeFigureOut">
              <a:rPr lang="en-US" smtClean="0"/>
              <a:t>5/2/24</a:t>
            </a:fld>
            <a:endParaRPr lang="en-US"/>
          </a:p>
        </p:txBody>
      </p:sp>
      <p:sp>
        <p:nvSpPr>
          <p:cNvPr id="3" name="Footer Placeholder 2">
            <a:extLst>
              <a:ext uri="{FF2B5EF4-FFF2-40B4-BE49-F238E27FC236}">
                <a16:creationId xmlns:a16="http://schemas.microsoft.com/office/drawing/2014/main" id="{01E41C98-2239-0BCF-5C1D-5FD8967085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04838B-F0EE-747D-4E8D-08AA289C1989}"/>
              </a:ext>
            </a:extLst>
          </p:cNvPr>
          <p:cNvSpPr>
            <a:spLocks noGrp="1"/>
          </p:cNvSpPr>
          <p:nvPr>
            <p:ph type="sldNum" sz="quarter" idx="12"/>
          </p:nvPr>
        </p:nvSpPr>
        <p:spPr/>
        <p:txBody>
          <a:bodyPr/>
          <a:lstStyle/>
          <a:p>
            <a:fld id="{54547A47-A883-4CA8-B00D-4E062D227018}" type="slidenum">
              <a:rPr lang="en-US" smtClean="0"/>
              <a:t>‹#›</a:t>
            </a:fld>
            <a:endParaRPr lang="en-US"/>
          </a:p>
        </p:txBody>
      </p:sp>
    </p:spTree>
    <p:extLst>
      <p:ext uri="{BB962C8B-B14F-4D97-AF65-F5344CB8AC3E}">
        <p14:creationId xmlns:p14="http://schemas.microsoft.com/office/powerpoint/2010/main" val="288477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1EA8-FD90-6372-44D0-9D7E7A2D61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603AE7-4919-3C9D-98B2-B97E7F14D0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C91E6-FF51-FFAE-78A0-6BEA43615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E97D3-61C4-35F5-B2D7-BF9762489575}"/>
              </a:ext>
            </a:extLst>
          </p:cNvPr>
          <p:cNvSpPr>
            <a:spLocks noGrp="1"/>
          </p:cNvSpPr>
          <p:nvPr>
            <p:ph type="dt" sz="half" idx="10"/>
          </p:nvPr>
        </p:nvSpPr>
        <p:spPr/>
        <p:txBody>
          <a:bodyPr/>
          <a:lstStyle/>
          <a:p>
            <a:fld id="{C0E51B21-1B48-4AAA-886E-20A673CAB0A2}" type="datetimeFigureOut">
              <a:rPr lang="en-US" smtClean="0"/>
              <a:t>5/2/24</a:t>
            </a:fld>
            <a:endParaRPr lang="en-US"/>
          </a:p>
        </p:txBody>
      </p:sp>
      <p:sp>
        <p:nvSpPr>
          <p:cNvPr id="6" name="Footer Placeholder 5">
            <a:extLst>
              <a:ext uri="{FF2B5EF4-FFF2-40B4-BE49-F238E27FC236}">
                <a16:creationId xmlns:a16="http://schemas.microsoft.com/office/drawing/2014/main" id="{4145551C-3B69-94B7-4569-3071020529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39EAA4-1359-6129-99E2-D05BBA7416B3}"/>
              </a:ext>
            </a:extLst>
          </p:cNvPr>
          <p:cNvSpPr>
            <a:spLocks noGrp="1"/>
          </p:cNvSpPr>
          <p:nvPr>
            <p:ph type="sldNum" sz="quarter" idx="12"/>
          </p:nvPr>
        </p:nvSpPr>
        <p:spPr/>
        <p:txBody>
          <a:bodyPr/>
          <a:lstStyle/>
          <a:p>
            <a:fld id="{54547A47-A883-4CA8-B00D-4E062D227018}" type="slidenum">
              <a:rPr lang="en-US" smtClean="0"/>
              <a:t>‹#›</a:t>
            </a:fld>
            <a:endParaRPr lang="en-US"/>
          </a:p>
        </p:txBody>
      </p:sp>
    </p:spTree>
    <p:extLst>
      <p:ext uri="{BB962C8B-B14F-4D97-AF65-F5344CB8AC3E}">
        <p14:creationId xmlns:p14="http://schemas.microsoft.com/office/powerpoint/2010/main" val="1100355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22FD-F166-1F77-F6F2-E2BFBFE3C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148DAE-527A-A3EC-55E7-671323B283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6B3A90-A94B-802E-FE69-B960FFB9D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5F18F4-4AE6-8599-820A-519B5F8462BC}"/>
              </a:ext>
            </a:extLst>
          </p:cNvPr>
          <p:cNvSpPr>
            <a:spLocks noGrp="1"/>
          </p:cNvSpPr>
          <p:nvPr>
            <p:ph type="dt" sz="half" idx="10"/>
          </p:nvPr>
        </p:nvSpPr>
        <p:spPr/>
        <p:txBody>
          <a:bodyPr/>
          <a:lstStyle/>
          <a:p>
            <a:fld id="{C0E51B21-1B48-4AAA-886E-20A673CAB0A2}" type="datetimeFigureOut">
              <a:rPr lang="en-US" smtClean="0"/>
              <a:t>5/2/24</a:t>
            </a:fld>
            <a:endParaRPr lang="en-US"/>
          </a:p>
        </p:txBody>
      </p:sp>
      <p:sp>
        <p:nvSpPr>
          <p:cNvPr id="6" name="Footer Placeholder 5">
            <a:extLst>
              <a:ext uri="{FF2B5EF4-FFF2-40B4-BE49-F238E27FC236}">
                <a16:creationId xmlns:a16="http://schemas.microsoft.com/office/drawing/2014/main" id="{523CC0A7-7BF0-CDC7-6A70-AA4DF83D1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969C45-7721-8442-885A-2C9CEBF426B8}"/>
              </a:ext>
            </a:extLst>
          </p:cNvPr>
          <p:cNvSpPr>
            <a:spLocks noGrp="1"/>
          </p:cNvSpPr>
          <p:nvPr>
            <p:ph type="sldNum" sz="quarter" idx="12"/>
          </p:nvPr>
        </p:nvSpPr>
        <p:spPr/>
        <p:txBody>
          <a:bodyPr/>
          <a:lstStyle/>
          <a:p>
            <a:fld id="{54547A47-A883-4CA8-B00D-4E062D227018}" type="slidenum">
              <a:rPr lang="en-US" smtClean="0"/>
              <a:t>‹#›</a:t>
            </a:fld>
            <a:endParaRPr lang="en-US"/>
          </a:p>
        </p:txBody>
      </p:sp>
    </p:spTree>
    <p:extLst>
      <p:ext uri="{BB962C8B-B14F-4D97-AF65-F5344CB8AC3E}">
        <p14:creationId xmlns:p14="http://schemas.microsoft.com/office/powerpoint/2010/main" val="171392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7EECEA-1C04-2A76-60B4-57A1A26FD9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AF36BD-E438-42B6-D562-F6020C03C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8CFF1-730A-80B7-402D-07169596B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E51B21-1B48-4AAA-886E-20A673CAB0A2}" type="datetimeFigureOut">
              <a:rPr lang="en-US" smtClean="0"/>
              <a:t>5/2/24</a:t>
            </a:fld>
            <a:endParaRPr lang="en-US"/>
          </a:p>
        </p:txBody>
      </p:sp>
      <p:sp>
        <p:nvSpPr>
          <p:cNvPr id="5" name="Footer Placeholder 4">
            <a:extLst>
              <a:ext uri="{FF2B5EF4-FFF2-40B4-BE49-F238E27FC236}">
                <a16:creationId xmlns:a16="http://schemas.microsoft.com/office/drawing/2014/main" id="{CFBE390F-0FBE-61F7-FE51-D6536D07D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6C3C0C3-434A-52D6-EB9A-2AAD70E5AE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547A47-A883-4CA8-B00D-4E062D227018}" type="slidenum">
              <a:rPr lang="en-US" smtClean="0"/>
              <a:t>‹#›</a:t>
            </a:fld>
            <a:endParaRPr lang="en-US"/>
          </a:p>
        </p:txBody>
      </p:sp>
    </p:spTree>
    <p:extLst>
      <p:ext uri="{BB962C8B-B14F-4D97-AF65-F5344CB8AC3E}">
        <p14:creationId xmlns:p14="http://schemas.microsoft.com/office/powerpoint/2010/main" val="28911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s://youtu.be/KUWn_TJTrnU?si=DwypvDVdJ0Sk7HmR" TargetMode="External"/><Relationship Id="rId3" Type="http://schemas.openxmlformats.org/officeDocument/2006/relationships/hyperlink" Target="https://recreation.ku.edu/seven-pillars-self-care#:~:text=You%20can%20practice%20self%2Dcare,spiritual%2C%20recreational%2C%20and%20social." TargetMode="External"/><Relationship Id="rId7" Type="http://schemas.openxmlformats.org/officeDocument/2006/relationships/hyperlink" Target="https://youtu.be/6qA9iaAUo8k?si=dW5oYSEnVIH5sPy6"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youtu.be/NL4BGjzupCA?si=t99BY6Bw2seZdjT" TargetMode="External"/><Relationship Id="rId5" Type="http://schemas.openxmlformats.org/officeDocument/2006/relationships/hyperlink" Target="https://youtu.be/H14bBuluwB8?si=O29uMPJt4Mw09jk5" TargetMode="External"/><Relationship Id="rId10" Type="http://schemas.openxmlformats.org/officeDocument/2006/relationships/hyperlink" Target="https://youtu.be/qjBdcyueom8?si=rMpcnKhGUYRtwPrw" TargetMode="External"/><Relationship Id="rId4" Type="http://schemas.openxmlformats.org/officeDocument/2006/relationships/hyperlink" Target="https://www.therapistaid.com/therapy-worksheet/your-wisest-self" TargetMode="External"/><Relationship Id="rId9" Type="http://schemas.openxmlformats.org/officeDocument/2006/relationships/hyperlink" Target="https://youtu.be/J-swZaKN2Ic?si=d-yK3DJnqwSKQSq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oks stacked on a wooden table">
            <a:extLst>
              <a:ext uri="{FF2B5EF4-FFF2-40B4-BE49-F238E27FC236}">
                <a16:creationId xmlns:a16="http://schemas.microsoft.com/office/drawing/2014/main" id="{A73C308F-850F-31DA-F5BD-679EBF8AFD9D}"/>
              </a:ext>
            </a:extLst>
          </p:cNvPr>
          <p:cNvPicPr>
            <a:picLocks noChangeAspect="1"/>
          </p:cNvPicPr>
          <p:nvPr/>
        </p:nvPicPr>
        <p:blipFill rotWithShape="1">
          <a:blip r:embed="rId2">
            <a:alphaModFix amt="50000"/>
          </a:blip>
          <a:srcRect r="-1" b="15708"/>
          <a:stretch/>
        </p:blipFill>
        <p:spPr>
          <a:xfrm>
            <a:off x="20" y="10"/>
            <a:ext cx="12188930" cy="6857990"/>
          </a:xfrm>
          <a:prstGeom prst="rect">
            <a:avLst/>
          </a:prstGeom>
          <a:solidFill>
            <a:srgbClr val="0A323E"/>
          </a:solidFill>
          <a:scene3d>
            <a:camera prst="orthographicFront"/>
            <a:lightRig rig="threePt" dir="t"/>
          </a:scene3d>
          <a:sp3d>
            <a:bevelT prst="angle"/>
          </a:sp3d>
        </p:spPr>
      </p:pic>
      <p:sp>
        <p:nvSpPr>
          <p:cNvPr id="2" name="Title 1">
            <a:extLst>
              <a:ext uri="{FF2B5EF4-FFF2-40B4-BE49-F238E27FC236}">
                <a16:creationId xmlns:a16="http://schemas.microsoft.com/office/drawing/2014/main" id="{4566319D-E855-A106-AEBE-49DF2793817F}"/>
              </a:ext>
            </a:extLst>
          </p:cNvPr>
          <p:cNvSpPr>
            <a:spLocks noGrp="1"/>
          </p:cNvSpPr>
          <p:nvPr>
            <p:ph type="ctrTitle"/>
          </p:nvPr>
        </p:nvSpPr>
        <p:spPr>
          <a:xfrm>
            <a:off x="1227433" y="2396989"/>
            <a:ext cx="9734103" cy="2064022"/>
          </a:xfrm>
        </p:spPr>
        <p:txBody>
          <a:bodyPr>
            <a:normAutofit fontScale="90000"/>
          </a:bodyPr>
          <a:lstStyle/>
          <a:p>
            <a:pPr>
              <a:lnSpc>
                <a:spcPct val="150000"/>
              </a:lnSpc>
            </a:pPr>
            <a:r>
              <a:rPr lang="en-US" sz="6600" dirty="0">
                <a:solidFill>
                  <a:srgbClr val="FFFFFF"/>
                </a:solidFill>
                <a:latin typeface="Baskerville" panose="02020502070401020303" pitchFamily="18" charset="0"/>
                <a:ea typeface="Baskerville" panose="02020502070401020303" pitchFamily="18" charset="0"/>
              </a:rPr>
              <a:t>Module Four:</a:t>
            </a:r>
            <a:br>
              <a:rPr lang="en-US" sz="6600" dirty="0">
                <a:solidFill>
                  <a:srgbClr val="FFFFFF"/>
                </a:solidFill>
                <a:latin typeface="Baskerville" panose="02020502070401020303" pitchFamily="18" charset="0"/>
                <a:ea typeface="Baskerville" panose="02020502070401020303" pitchFamily="18" charset="0"/>
              </a:rPr>
            </a:br>
            <a:r>
              <a:rPr lang="en-US" sz="6600" dirty="0">
                <a:solidFill>
                  <a:srgbClr val="FFFFFF"/>
                </a:solidFill>
                <a:latin typeface="Baskerville" panose="02020502070401020303" pitchFamily="18" charset="0"/>
                <a:ea typeface="Baskerville" panose="02020502070401020303" pitchFamily="18" charset="0"/>
              </a:rPr>
              <a:t>Perseverance</a:t>
            </a:r>
          </a:p>
        </p:txBody>
      </p:sp>
    </p:spTree>
    <p:extLst>
      <p:ext uri="{BB962C8B-B14F-4D97-AF65-F5344CB8AC3E}">
        <p14:creationId xmlns:p14="http://schemas.microsoft.com/office/powerpoint/2010/main" val="409352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8FD6AF-9AF5-7020-959C-1A133E87A950}"/>
              </a:ext>
            </a:extLst>
          </p:cNvPr>
          <p:cNvSpPr/>
          <p:nvPr/>
        </p:nvSpPr>
        <p:spPr>
          <a:xfrm>
            <a:off x="0" y="0"/>
            <a:ext cx="12192000" cy="1908313"/>
          </a:xfrm>
          <a:prstGeom prst="rect">
            <a:avLst/>
          </a:prstGeom>
          <a:solidFill>
            <a:srgbClr val="C57C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6BA2679F-4DD2-B8A5-4AC3-18A98E9450AD}"/>
              </a:ext>
            </a:extLst>
          </p:cNvPr>
          <p:cNvSpPr txBox="1"/>
          <p:nvPr/>
        </p:nvSpPr>
        <p:spPr>
          <a:xfrm>
            <a:off x="1891190" y="954156"/>
            <a:ext cx="2858604"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4F4F4"/>
                </a:solidFill>
                <a:effectLst/>
                <a:uLnTx/>
                <a:uFillTx/>
                <a:latin typeface="Baskerville SemiBold" panose="02020502070401020303" pitchFamily="18" charset="0"/>
                <a:ea typeface="Baskerville SemiBold" panose="02020502070401020303" pitchFamily="18" charset="0"/>
                <a:cs typeface="+mn-cs"/>
              </a:rPr>
              <a:t>Reflection</a:t>
            </a:r>
          </a:p>
        </p:txBody>
      </p:sp>
      <p:pic>
        <p:nvPicPr>
          <p:cNvPr id="4" name="Picture 3" descr="A person thinking with light bulb above his head&#10;&#10;Description automatically generated">
            <a:extLst>
              <a:ext uri="{FF2B5EF4-FFF2-40B4-BE49-F238E27FC236}">
                <a16:creationId xmlns:a16="http://schemas.microsoft.com/office/drawing/2014/main" id="{0581D75E-4BF2-4358-450D-895A7ABA0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044" y="1723597"/>
            <a:ext cx="4525734" cy="4546399"/>
          </a:xfrm>
          <a:prstGeom prst="rect">
            <a:avLst/>
          </a:prstGeom>
        </p:spPr>
      </p:pic>
      <p:sp>
        <p:nvSpPr>
          <p:cNvPr id="7" name="TextBox 6">
            <a:extLst>
              <a:ext uri="{FF2B5EF4-FFF2-40B4-BE49-F238E27FC236}">
                <a16:creationId xmlns:a16="http://schemas.microsoft.com/office/drawing/2014/main" id="{92821BD0-4B4A-E179-61B3-ABB300FFDE05}"/>
              </a:ext>
            </a:extLst>
          </p:cNvPr>
          <p:cNvSpPr txBox="1"/>
          <p:nvPr/>
        </p:nvSpPr>
        <p:spPr>
          <a:xfrm>
            <a:off x="545047" y="2022227"/>
            <a:ext cx="5550889" cy="4194674"/>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Reflect on a goal you've set for yourself recently. What steps have you taken to work towards this goal, and how has perseverance played a role in your progress?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Consider a situation where you felt like giving up or losing motivation. What strategies or mindset shifts helped you stay focused and continue moving forward despite the obstacles?</a:t>
            </a:r>
          </a:p>
        </p:txBody>
      </p:sp>
    </p:spTree>
    <p:extLst>
      <p:ext uri="{BB962C8B-B14F-4D97-AF65-F5344CB8AC3E}">
        <p14:creationId xmlns:p14="http://schemas.microsoft.com/office/powerpoint/2010/main" val="49016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ree neatly stacked books">
            <a:extLst>
              <a:ext uri="{FF2B5EF4-FFF2-40B4-BE49-F238E27FC236}">
                <a16:creationId xmlns:a16="http://schemas.microsoft.com/office/drawing/2014/main" id="{73FBA5AC-3E8C-F4D5-3E45-6F4E43F40F9D}"/>
              </a:ext>
            </a:extLst>
          </p:cNvPr>
          <p:cNvPicPr>
            <a:picLocks noChangeAspect="1"/>
          </p:cNvPicPr>
          <p:nvPr/>
        </p:nvPicPr>
        <p:blipFill rotWithShape="1">
          <a:blip r:embed="rId2">
            <a:alphaModFix amt="84000"/>
          </a:blip>
          <a:srcRect l="-263" t="7802" b="7802"/>
          <a:stretch/>
        </p:blipFill>
        <p:spPr>
          <a:xfrm>
            <a:off x="-31972" y="0"/>
            <a:ext cx="12223972" cy="6858000"/>
          </a:xfrm>
          <a:prstGeom prst="rect">
            <a:avLst/>
          </a:prstGeom>
          <a:effectLst/>
        </p:spPr>
      </p:pic>
      <p:grpSp>
        <p:nvGrpSpPr>
          <p:cNvPr id="6" name="Group 5">
            <a:extLst>
              <a:ext uri="{FF2B5EF4-FFF2-40B4-BE49-F238E27FC236}">
                <a16:creationId xmlns:a16="http://schemas.microsoft.com/office/drawing/2014/main" id="{6FBF1F9A-78F3-F155-E1FF-941A7C42C4CE}"/>
              </a:ext>
            </a:extLst>
          </p:cNvPr>
          <p:cNvGrpSpPr/>
          <p:nvPr/>
        </p:nvGrpSpPr>
        <p:grpSpPr>
          <a:xfrm>
            <a:off x="1165932" y="1111689"/>
            <a:ext cx="5187167" cy="4819288"/>
            <a:chOff x="6617912" y="524926"/>
            <a:chExt cx="5187167" cy="4819288"/>
          </a:xfrm>
        </p:grpSpPr>
        <p:sp>
          <p:nvSpPr>
            <p:cNvPr id="2" name="TextBox 1">
              <a:extLst>
                <a:ext uri="{FF2B5EF4-FFF2-40B4-BE49-F238E27FC236}">
                  <a16:creationId xmlns:a16="http://schemas.microsoft.com/office/drawing/2014/main" id="{1F5ECF3A-FF8F-2F8D-FF7F-EF586FF9C35C}"/>
                </a:ext>
              </a:extLst>
            </p:cNvPr>
            <p:cNvSpPr txBox="1"/>
            <p:nvPr/>
          </p:nvSpPr>
          <p:spPr>
            <a:xfrm>
              <a:off x="6662955" y="4328551"/>
              <a:ext cx="5142124" cy="1015663"/>
            </a:xfrm>
            <a:prstGeom prst="rect">
              <a:avLst/>
            </a:prstGeom>
            <a:noFill/>
          </p:spPr>
          <p:txBody>
            <a:bodyPr wrap="square" rtlCol="0">
              <a:spAutoFit/>
            </a:bodyPr>
            <a:lstStyle/>
            <a:p>
              <a:r>
                <a:rPr lang="en-US" sz="6000" dirty="0">
                  <a:solidFill>
                    <a:srgbClr val="81ABAC"/>
                  </a:solidFill>
                  <a:latin typeface="Baskerville" panose="02020502070401020303"/>
                  <a:ea typeface="Baskerville" panose="02020502070401020303" pitchFamily="18" charset="0"/>
                </a:rPr>
                <a:t>Growth Mindset</a:t>
              </a:r>
            </a:p>
          </p:txBody>
        </p:sp>
        <p:sp>
          <p:nvSpPr>
            <p:cNvPr id="3" name="TextBox 2">
              <a:extLst>
                <a:ext uri="{FF2B5EF4-FFF2-40B4-BE49-F238E27FC236}">
                  <a16:creationId xmlns:a16="http://schemas.microsoft.com/office/drawing/2014/main" id="{23F0DF45-B14A-9E4B-DBC2-85C95E60C0AA}"/>
                </a:ext>
              </a:extLst>
            </p:cNvPr>
            <p:cNvSpPr txBox="1"/>
            <p:nvPr/>
          </p:nvSpPr>
          <p:spPr>
            <a:xfrm>
              <a:off x="6617912" y="524926"/>
              <a:ext cx="3847528" cy="1107996"/>
            </a:xfrm>
            <a:prstGeom prst="rect">
              <a:avLst/>
            </a:prstGeom>
            <a:noFill/>
          </p:spPr>
          <p:txBody>
            <a:bodyPr wrap="none" rtlCol="0">
              <a:spAutoFit/>
            </a:bodyPr>
            <a:lstStyle/>
            <a:p>
              <a:pPr algn="ctr"/>
              <a:r>
                <a:rPr lang="en-US" sz="6600" b="1" dirty="0">
                  <a:solidFill>
                    <a:srgbClr val="E4E6E8"/>
                  </a:solidFill>
                  <a:latin typeface="Baskerville" panose="02020502070401020303" pitchFamily="18" charset="0"/>
                  <a:ea typeface="Baskerville" panose="02020502070401020303" pitchFamily="18" charset="0"/>
                </a:rPr>
                <a:t>Part Three</a:t>
              </a:r>
              <a:endParaRPr lang="en-US" sz="8800" b="1" dirty="0">
                <a:solidFill>
                  <a:srgbClr val="E4E6E8"/>
                </a:solidFill>
                <a:latin typeface="Baskerville" panose="02020502070401020303" pitchFamily="18" charset="0"/>
                <a:ea typeface="Baskerville" panose="02020502070401020303" pitchFamily="18" charset="0"/>
              </a:endParaRPr>
            </a:p>
          </p:txBody>
        </p:sp>
      </p:grpSp>
    </p:spTree>
    <p:extLst>
      <p:ext uri="{BB962C8B-B14F-4D97-AF65-F5344CB8AC3E}">
        <p14:creationId xmlns:p14="http://schemas.microsoft.com/office/powerpoint/2010/main" val="187729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watering flowers on a head&#10;&#10;Description automatically generated">
            <a:extLst>
              <a:ext uri="{FF2B5EF4-FFF2-40B4-BE49-F238E27FC236}">
                <a16:creationId xmlns:a16="http://schemas.microsoft.com/office/drawing/2014/main" id="{FBACF6CE-6F25-F5E6-CD11-B36A45C0D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512" y="1993804"/>
            <a:ext cx="7630849" cy="5087640"/>
          </a:xfrm>
          <a:prstGeom prst="rect">
            <a:avLst/>
          </a:prstGeom>
        </p:spPr>
      </p:pic>
      <p:sp>
        <p:nvSpPr>
          <p:cNvPr id="7" name="Rectangle 6">
            <a:extLst>
              <a:ext uri="{FF2B5EF4-FFF2-40B4-BE49-F238E27FC236}">
                <a16:creationId xmlns:a16="http://schemas.microsoft.com/office/drawing/2014/main" id="{F6F1DA19-B988-5957-17DD-DE890542B2CB}"/>
              </a:ext>
            </a:extLst>
          </p:cNvPr>
          <p:cNvSpPr/>
          <p:nvPr/>
        </p:nvSpPr>
        <p:spPr>
          <a:xfrm>
            <a:off x="0" y="0"/>
            <a:ext cx="12192000" cy="2041931"/>
          </a:xfrm>
          <a:prstGeom prst="rect">
            <a:avLst/>
          </a:prstGeom>
          <a:solidFill>
            <a:srgbClr val="81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3CA336-5873-B564-DB4E-9B897DA1A7B6}"/>
              </a:ext>
            </a:extLst>
          </p:cNvPr>
          <p:cNvSpPr txBox="1"/>
          <p:nvPr/>
        </p:nvSpPr>
        <p:spPr>
          <a:xfrm>
            <a:off x="934763" y="1020965"/>
            <a:ext cx="3858749"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4F4F4"/>
                </a:solidFill>
                <a:effectLst/>
                <a:uLnTx/>
                <a:uFillTx/>
                <a:latin typeface="Baskerville SemiBold" panose="02020502070401020303" pitchFamily="18" charset="0"/>
                <a:ea typeface="Baskerville SemiBold" panose="02020502070401020303" pitchFamily="18" charset="0"/>
                <a:cs typeface="+mn-cs"/>
              </a:rPr>
              <a:t>Growth Mindset</a:t>
            </a:r>
          </a:p>
        </p:txBody>
      </p:sp>
      <p:sp>
        <p:nvSpPr>
          <p:cNvPr id="9" name="TextBox 8">
            <a:extLst>
              <a:ext uri="{FF2B5EF4-FFF2-40B4-BE49-F238E27FC236}">
                <a16:creationId xmlns:a16="http://schemas.microsoft.com/office/drawing/2014/main" id="{B13F067A-0A62-8817-6E40-59EDB7D8F53C}"/>
              </a:ext>
            </a:extLst>
          </p:cNvPr>
          <p:cNvSpPr txBox="1"/>
          <p:nvPr/>
        </p:nvSpPr>
        <p:spPr>
          <a:xfrm>
            <a:off x="189021" y="2501191"/>
            <a:ext cx="5350232" cy="1418786"/>
          </a:xfrm>
          <a:prstGeom prst="rect">
            <a:avLst/>
          </a:prstGeom>
          <a:noFill/>
        </p:spPr>
        <p:txBody>
          <a:bodyPr wrap="square" rtlCol="0">
            <a:spAutoFit/>
          </a:bodyPr>
          <a:lstStyle/>
          <a:p>
            <a:pPr algn="ctr">
              <a:lnSpc>
                <a:spcPct val="150000"/>
              </a:lnSpc>
            </a:pPr>
            <a:r>
              <a:rPr lang="en-US" sz="2000" b="0" i="0" dirty="0">
                <a:solidFill>
                  <a:srgbClr val="16182C"/>
                </a:solidFill>
                <a:effectLst/>
                <a:latin typeface="Century Gothic" panose="020B0502020202020204" pitchFamily="34" charset="0"/>
              </a:rPr>
              <a:t>A growth mindset is the belief that abilities can be developed through effort and learning from experiences.</a:t>
            </a:r>
            <a:endParaRPr lang="en-US" sz="2000" dirty="0">
              <a:solidFill>
                <a:srgbClr val="16182C"/>
              </a:solidFill>
              <a:latin typeface="Century Gothic" panose="020B0502020202020204" pitchFamily="34" charset="0"/>
            </a:endParaRPr>
          </a:p>
        </p:txBody>
      </p:sp>
    </p:spTree>
    <p:extLst>
      <p:ext uri="{BB962C8B-B14F-4D97-AF65-F5344CB8AC3E}">
        <p14:creationId xmlns:p14="http://schemas.microsoft.com/office/powerpoint/2010/main" val="40140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watering flowers on a head&#10;&#10;Description automatically generated">
            <a:extLst>
              <a:ext uri="{FF2B5EF4-FFF2-40B4-BE49-F238E27FC236}">
                <a16:creationId xmlns:a16="http://schemas.microsoft.com/office/drawing/2014/main" id="{FBACF6CE-6F25-F5E6-CD11-B36A45C0D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512" y="1993804"/>
            <a:ext cx="7630849" cy="5087640"/>
          </a:xfrm>
          <a:prstGeom prst="rect">
            <a:avLst/>
          </a:prstGeom>
        </p:spPr>
      </p:pic>
      <p:sp>
        <p:nvSpPr>
          <p:cNvPr id="7" name="Rectangle 6">
            <a:extLst>
              <a:ext uri="{FF2B5EF4-FFF2-40B4-BE49-F238E27FC236}">
                <a16:creationId xmlns:a16="http://schemas.microsoft.com/office/drawing/2014/main" id="{F6F1DA19-B988-5957-17DD-DE890542B2CB}"/>
              </a:ext>
            </a:extLst>
          </p:cNvPr>
          <p:cNvSpPr/>
          <p:nvPr/>
        </p:nvSpPr>
        <p:spPr>
          <a:xfrm>
            <a:off x="0" y="0"/>
            <a:ext cx="12192000" cy="2041931"/>
          </a:xfrm>
          <a:prstGeom prst="rect">
            <a:avLst/>
          </a:prstGeom>
          <a:solidFill>
            <a:srgbClr val="81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3CA336-5873-B564-DB4E-9B897DA1A7B6}"/>
              </a:ext>
            </a:extLst>
          </p:cNvPr>
          <p:cNvSpPr txBox="1"/>
          <p:nvPr/>
        </p:nvSpPr>
        <p:spPr>
          <a:xfrm>
            <a:off x="485928" y="1020965"/>
            <a:ext cx="475643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F4F4F4"/>
                </a:solidFill>
                <a:latin typeface="Baskerville SemiBold" panose="02020502070401020303" pitchFamily="18" charset="0"/>
                <a:ea typeface="Baskerville SemiBold" panose="02020502070401020303" pitchFamily="18" charset="0"/>
              </a:rPr>
              <a:t>Why does it matter?</a:t>
            </a:r>
            <a:endParaRPr kumimoji="0" lang="en-US" sz="4400" b="1" i="0" u="none" strike="noStrike" kern="1200" cap="none" spc="0" normalizeH="0" baseline="0" noProof="0" dirty="0">
              <a:ln>
                <a:noFill/>
              </a:ln>
              <a:solidFill>
                <a:srgbClr val="F4F4F4"/>
              </a:solidFill>
              <a:effectLst/>
              <a:uLnTx/>
              <a:uFillTx/>
              <a:latin typeface="Baskerville SemiBold" panose="02020502070401020303" pitchFamily="18" charset="0"/>
              <a:ea typeface="Baskerville SemiBold" panose="02020502070401020303" pitchFamily="18" charset="0"/>
              <a:cs typeface="+mn-cs"/>
            </a:endParaRPr>
          </a:p>
        </p:txBody>
      </p:sp>
      <p:sp>
        <p:nvSpPr>
          <p:cNvPr id="9" name="TextBox 8">
            <a:extLst>
              <a:ext uri="{FF2B5EF4-FFF2-40B4-BE49-F238E27FC236}">
                <a16:creationId xmlns:a16="http://schemas.microsoft.com/office/drawing/2014/main" id="{B13F067A-0A62-8817-6E40-59EDB7D8F53C}"/>
              </a:ext>
            </a:extLst>
          </p:cNvPr>
          <p:cNvSpPr txBox="1"/>
          <p:nvPr/>
        </p:nvSpPr>
        <p:spPr>
          <a:xfrm>
            <a:off x="189021" y="2501191"/>
            <a:ext cx="5350232" cy="3265446"/>
          </a:xfrm>
          <a:prstGeom prst="rect">
            <a:avLst/>
          </a:prstGeom>
          <a:noFill/>
        </p:spPr>
        <p:txBody>
          <a:bodyPr wrap="square" rtlCol="0">
            <a:spAutoFit/>
          </a:bodyPr>
          <a:lstStyle/>
          <a:p>
            <a:pPr algn="ctr">
              <a:lnSpc>
                <a:spcPct val="150000"/>
              </a:lnSpc>
            </a:pPr>
            <a:r>
              <a:rPr lang="en-US" sz="2000" b="0" i="0" dirty="0">
                <a:solidFill>
                  <a:srgbClr val="16182C"/>
                </a:solidFill>
                <a:effectLst/>
                <a:latin typeface="Century Gothic" panose="020B0502020202020204" pitchFamily="34" charset="0"/>
              </a:rPr>
              <a:t>Having a growth mindset is important because it fosters resilience, encourages continuous learning, and leads to greater success. By believing in the potential for improvement and development through effort and learning from mistakes, one can achieve greater success.</a:t>
            </a:r>
            <a:endParaRPr lang="en-US" sz="2000" dirty="0">
              <a:solidFill>
                <a:srgbClr val="16182C"/>
              </a:solidFill>
              <a:latin typeface="Century Gothic" panose="020B0502020202020204" pitchFamily="34" charset="0"/>
            </a:endParaRPr>
          </a:p>
        </p:txBody>
      </p:sp>
    </p:spTree>
    <p:extLst>
      <p:ext uri="{BB962C8B-B14F-4D97-AF65-F5344CB8AC3E}">
        <p14:creationId xmlns:p14="http://schemas.microsoft.com/office/powerpoint/2010/main" val="3211577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watering flowers on a head&#10;&#10;Description automatically generated">
            <a:extLst>
              <a:ext uri="{FF2B5EF4-FFF2-40B4-BE49-F238E27FC236}">
                <a16:creationId xmlns:a16="http://schemas.microsoft.com/office/drawing/2014/main" id="{FBACF6CE-6F25-F5E6-CD11-B36A45C0D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512" y="1993804"/>
            <a:ext cx="7630849" cy="5087640"/>
          </a:xfrm>
          <a:prstGeom prst="rect">
            <a:avLst/>
          </a:prstGeom>
        </p:spPr>
      </p:pic>
      <p:sp>
        <p:nvSpPr>
          <p:cNvPr id="7" name="Rectangle 6">
            <a:extLst>
              <a:ext uri="{FF2B5EF4-FFF2-40B4-BE49-F238E27FC236}">
                <a16:creationId xmlns:a16="http://schemas.microsoft.com/office/drawing/2014/main" id="{F6F1DA19-B988-5957-17DD-DE890542B2CB}"/>
              </a:ext>
            </a:extLst>
          </p:cNvPr>
          <p:cNvSpPr/>
          <p:nvPr/>
        </p:nvSpPr>
        <p:spPr>
          <a:xfrm>
            <a:off x="0" y="0"/>
            <a:ext cx="12192000" cy="2041931"/>
          </a:xfrm>
          <a:prstGeom prst="rect">
            <a:avLst/>
          </a:prstGeom>
          <a:solidFill>
            <a:srgbClr val="81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3CA336-5873-B564-DB4E-9B897DA1A7B6}"/>
              </a:ext>
            </a:extLst>
          </p:cNvPr>
          <p:cNvSpPr txBox="1"/>
          <p:nvPr/>
        </p:nvSpPr>
        <p:spPr>
          <a:xfrm>
            <a:off x="542034" y="1020965"/>
            <a:ext cx="4644221"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F4F4F4"/>
                </a:solidFill>
                <a:latin typeface="Baskerville SemiBold" panose="02020502070401020303" pitchFamily="18" charset="0"/>
                <a:ea typeface="Baskerville SemiBold" panose="02020502070401020303" pitchFamily="18" charset="0"/>
              </a:rPr>
              <a:t>The Power of “Yet”</a:t>
            </a:r>
            <a:endParaRPr kumimoji="0" lang="en-US" sz="4400" b="1" i="0" u="none" strike="noStrike" kern="1200" cap="none" spc="0" normalizeH="0" baseline="0" noProof="0" dirty="0">
              <a:ln>
                <a:noFill/>
              </a:ln>
              <a:solidFill>
                <a:srgbClr val="F4F4F4"/>
              </a:solidFill>
              <a:effectLst/>
              <a:uLnTx/>
              <a:uFillTx/>
              <a:latin typeface="Baskerville SemiBold" panose="02020502070401020303" pitchFamily="18" charset="0"/>
              <a:ea typeface="Baskerville SemiBold" panose="02020502070401020303" pitchFamily="18" charset="0"/>
              <a:cs typeface="+mn-cs"/>
            </a:endParaRPr>
          </a:p>
        </p:txBody>
      </p:sp>
      <p:sp>
        <p:nvSpPr>
          <p:cNvPr id="9" name="TextBox 8">
            <a:extLst>
              <a:ext uri="{FF2B5EF4-FFF2-40B4-BE49-F238E27FC236}">
                <a16:creationId xmlns:a16="http://schemas.microsoft.com/office/drawing/2014/main" id="{B13F067A-0A62-8817-6E40-59EDB7D8F53C}"/>
              </a:ext>
            </a:extLst>
          </p:cNvPr>
          <p:cNvSpPr txBox="1"/>
          <p:nvPr/>
        </p:nvSpPr>
        <p:spPr>
          <a:xfrm>
            <a:off x="189021" y="2501191"/>
            <a:ext cx="5350232" cy="3727111"/>
          </a:xfrm>
          <a:prstGeom prst="rect">
            <a:avLst/>
          </a:prstGeom>
          <a:noFill/>
        </p:spPr>
        <p:txBody>
          <a:bodyPr wrap="square" rtlCol="0">
            <a:spAutoFit/>
          </a:bodyPr>
          <a:lstStyle/>
          <a:p>
            <a:pPr algn="ctr">
              <a:lnSpc>
                <a:spcPct val="150000"/>
              </a:lnSpc>
            </a:pPr>
            <a:r>
              <a:rPr lang="en-US" sz="2000" dirty="0">
                <a:solidFill>
                  <a:srgbClr val="16182C"/>
                </a:solidFill>
                <a:latin typeface="Century Gothic" panose="020B0502020202020204" pitchFamily="34" charset="0"/>
              </a:rPr>
              <a:t>Carol Dweck’s Mindset Theory notes the importance of the word “yet.” </a:t>
            </a:r>
          </a:p>
          <a:p>
            <a:pPr algn="ctr">
              <a:lnSpc>
                <a:spcPct val="150000"/>
              </a:lnSpc>
            </a:pPr>
            <a:endParaRPr lang="en-US" sz="1000" dirty="0">
              <a:solidFill>
                <a:srgbClr val="16182C"/>
              </a:solidFill>
              <a:latin typeface="Century Gothic" panose="020B0502020202020204" pitchFamily="34" charset="0"/>
            </a:endParaRPr>
          </a:p>
          <a:p>
            <a:pPr algn="ctr">
              <a:lnSpc>
                <a:spcPct val="150000"/>
              </a:lnSpc>
            </a:pPr>
            <a:r>
              <a:rPr lang="en-US" sz="2000" dirty="0">
                <a:solidFill>
                  <a:srgbClr val="16182C"/>
                </a:solidFill>
                <a:latin typeface="Century Gothic" panose="020B0502020202020204" pitchFamily="34" charset="0"/>
              </a:rPr>
              <a:t>For things you may find challenging or skills you haven’t mastered, try adding the word “yet” at the end.</a:t>
            </a:r>
          </a:p>
          <a:p>
            <a:pPr algn="ctr">
              <a:lnSpc>
                <a:spcPct val="150000"/>
              </a:lnSpc>
            </a:pPr>
            <a:endParaRPr lang="en-US" sz="1000" dirty="0">
              <a:solidFill>
                <a:srgbClr val="16182C"/>
              </a:solidFill>
              <a:latin typeface="Century Gothic" panose="020B0502020202020204" pitchFamily="34" charset="0"/>
            </a:endParaRPr>
          </a:p>
          <a:p>
            <a:pPr algn="ctr">
              <a:lnSpc>
                <a:spcPct val="150000"/>
              </a:lnSpc>
            </a:pPr>
            <a:r>
              <a:rPr lang="en-US" sz="2000" dirty="0">
                <a:solidFill>
                  <a:srgbClr val="16182C"/>
                </a:solidFill>
                <a:latin typeface="Century Gothic" panose="020B0502020202020204" pitchFamily="34" charset="0"/>
              </a:rPr>
              <a:t>For example, “I can’t understand Geometry…yet.” </a:t>
            </a:r>
          </a:p>
        </p:txBody>
      </p:sp>
    </p:spTree>
    <p:extLst>
      <p:ext uri="{BB962C8B-B14F-4D97-AF65-F5344CB8AC3E}">
        <p14:creationId xmlns:p14="http://schemas.microsoft.com/office/powerpoint/2010/main" val="20240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4394252" y="1147010"/>
            <a:ext cx="3403496"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Fixed Mindset</a:t>
            </a:r>
          </a:p>
        </p:txBody>
      </p:sp>
      <p:sp>
        <p:nvSpPr>
          <p:cNvPr id="6" name="TextBox 5">
            <a:extLst>
              <a:ext uri="{FF2B5EF4-FFF2-40B4-BE49-F238E27FC236}">
                <a16:creationId xmlns:a16="http://schemas.microsoft.com/office/drawing/2014/main" id="{2A2C7A7D-43AE-50E1-68B4-107981C50FEC}"/>
              </a:ext>
            </a:extLst>
          </p:cNvPr>
          <p:cNvSpPr txBox="1"/>
          <p:nvPr/>
        </p:nvSpPr>
        <p:spPr>
          <a:xfrm>
            <a:off x="1176803" y="2494938"/>
            <a:ext cx="9838394" cy="3738844"/>
          </a:xfrm>
          <a:prstGeom prst="rect">
            <a:avLst/>
          </a:prstGeom>
          <a:noFill/>
        </p:spPr>
        <p:txBody>
          <a:bodyPr wrap="square" rtlCol="0">
            <a:spAutoFit/>
          </a:bodyPr>
          <a:lstStyle/>
          <a:p>
            <a:pPr algn="ctr">
              <a:lnSpc>
                <a:spcPct val="150000"/>
              </a:lnSpc>
            </a:pPr>
            <a:r>
              <a:rPr lang="en-US" sz="1600" b="0" i="0" dirty="0">
                <a:solidFill>
                  <a:srgbClr val="16182C"/>
                </a:solidFill>
                <a:effectLst/>
                <a:latin typeface="Century Gothic" panose="020B0502020202020204" pitchFamily="34" charset="0"/>
              </a:rPr>
              <a:t>A fixed mindset is the belief that abilities, intelligence, and talents are static traits that cannot be significantly changed or improved. Individuals with a fixed mindset tend to believe that their potential is limited, leading to a focus on proving their existing abilities rather than embracing challenges or seeking opportunities for growth and development.</a:t>
            </a:r>
            <a:endParaRPr lang="en-US" sz="1600" dirty="0">
              <a:solidFill>
                <a:srgbClr val="16182C"/>
              </a:solidFill>
              <a:latin typeface="Century Gothic" panose="020B0502020202020204" pitchFamily="34" charset="0"/>
            </a:endParaRPr>
          </a:p>
          <a:p>
            <a:pPr algn="ctr">
              <a:lnSpc>
                <a:spcPct val="150000"/>
              </a:lnSpc>
            </a:pPr>
            <a:endParaRPr lang="en-US" sz="1600" b="0" i="0" dirty="0">
              <a:solidFill>
                <a:srgbClr val="16182C"/>
              </a:solidFill>
              <a:effectLst/>
              <a:latin typeface="Century Gothic" panose="020B0502020202020204" pitchFamily="34" charset="0"/>
            </a:endParaRPr>
          </a:p>
          <a:p>
            <a:pPr algn="ctr">
              <a:lnSpc>
                <a:spcPct val="150000"/>
              </a:lnSpc>
            </a:pPr>
            <a:r>
              <a:rPr lang="en-US" sz="1600" dirty="0">
                <a:solidFill>
                  <a:srgbClr val="16182C"/>
                </a:solidFill>
                <a:latin typeface="Century Gothic" panose="020B0502020202020204" pitchFamily="34" charset="0"/>
              </a:rPr>
              <a:t>Fatima</a:t>
            </a:r>
            <a:r>
              <a:rPr lang="en-US" sz="1600" b="0" i="0" dirty="0">
                <a:solidFill>
                  <a:srgbClr val="16182C"/>
                </a:solidFill>
                <a:effectLst/>
                <a:latin typeface="Century Gothic" panose="020B0502020202020204" pitchFamily="34" charset="0"/>
              </a:rPr>
              <a:t> believes that her intelligence is fixed and that she is either good or bad at certain subjects based on her initial performance. When she receives a lower grade on a math test, she sees it as a reflection of her inherent ability and becomes discouraged. Instead of seeking help or trying new study strategies, she avoids challenging math problems, fearing failure and reinforcing her belief that she's just not good at math.</a:t>
            </a:r>
          </a:p>
        </p:txBody>
      </p:sp>
    </p:spTree>
    <p:extLst>
      <p:ext uri="{BB962C8B-B14F-4D97-AF65-F5344CB8AC3E}">
        <p14:creationId xmlns:p14="http://schemas.microsoft.com/office/powerpoint/2010/main" val="726432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4166628" y="1147010"/>
            <a:ext cx="3858749"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Growth Mindset</a:t>
            </a:r>
          </a:p>
        </p:txBody>
      </p:sp>
      <p:sp>
        <p:nvSpPr>
          <p:cNvPr id="4" name="TextBox 3">
            <a:extLst>
              <a:ext uri="{FF2B5EF4-FFF2-40B4-BE49-F238E27FC236}">
                <a16:creationId xmlns:a16="http://schemas.microsoft.com/office/drawing/2014/main" id="{B3B6F300-36AB-4EC8-EF8F-EA1431A55350}"/>
              </a:ext>
            </a:extLst>
          </p:cNvPr>
          <p:cNvSpPr txBox="1"/>
          <p:nvPr/>
        </p:nvSpPr>
        <p:spPr>
          <a:xfrm>
            <a:off x="1176803" y="2494938"/>
            <a:ext cx="9838394" cy="3738844"/>
          </a:xfrm>
          <a:prstGeom prst="rect">
            <a:avLst/>
          </a:prstGeom>
          <a:noFill/>
        </p:spPr>
        <p:txBody>
          <a:bodyPr wrap="square" rtlCol="0">
            <a:spAutoFit/>
          </a:bodyPr>
          <a:lstStyle/>
          <a:p>
            <a:pPr algn="ctr">
              <a:lnSpc>
                <a:spcPct val="150000"/>
              </a:lnSpc>
            </a:pPr>
            <a:r>
              <a:rPr lang="en-US" sz="1600" b="0" i="0" dirty="0">
                <a:solidFill>
                  <a:srgbClr val="16182C"/>
                </a:solidFill>
                <a:effectLst/>
                <a:latin typeface="Century Gothic" panose="020B0502020202020204" pitchFamily="34" charset="0"/>
              </a:rPr>
              <a:t>A growth mindset is the belief that intelligence, abilities, and talents can be developed through effort, learning, and perseverance. People with a growth mindset embrace challenges, learn from feedback, and see failures as opportunities for growth, leading to greater resilience and achievement.</a:t>
            </a:r>
          </a:p>
          <a:p>
            <a:pPr algn="ctr">
              <a:lnSpc>
                <a:spcPct val="150000"/>
              </a:lnSpc>
            </a:pPr>
            <a:endParaRPr lang="en-US" sz="1600" dirty="0">
              <a:solidFill>
                <a:srgbClr val="16182C"/>
              </a:solidFill>
              <a:latin typeface="Century Gothic" panose="020B0502020202020204" pitchFamily="34" charset="0"/>
            </a:endParaRPr>
          </a:p>
          <a:p>
            <a:pPr algn="ctr">
              <a:lnSpc>
                <a:spcPct val="150000"/>
              </a:lnSpc>
            </a:pPr>
            <a:r>
              <a:rPr lang="en-US" sz="1600" dirty="0">
                <a:solidFill>
                  <a:srgbClr val="16182C"/>
                </a:solidFill>
                <a:latin typeface="Century Gothic" panose="020B0502020202020204" pitchFamily="34" charset="0"/>
              </a:rPr>
              <a:t>Ahmed believes that his abilities can improve with effort and practice. When he faces a difficult math problem, he sees it as a chance to learn and grow rather than a reflection of his intelligence. Ahmed actively seeks feedback from his teachers, works hard to understand concepts, and persists through challenges, knowing that his efforts will lead to progress and success.</a:t>
            </a:r>
            <a:endParaRPr lang="en-US" sz="1600" b="0" i="0" dirty="0">
              <a:solidFill>
                <a:srgbClr val="16182C"/>
              </a:solidFill>
              <a:effectLst/>
              <a:latin typeface="Century Gothic" panose="020B0502020202020204" pitchFamily="34" charset="0"/>
            </a:endParaRPr>
          </a:p>
        </p:txBody>
      </p:sp>
    </p:spTree>
    <p:extLst>
      <p:ext uri="{BB962C8B-B14F-4D97-AF65-F5344CB8AC3E}">
        <p14:creationId xmlns:p14="http://schemas.microsoft.com/office/powerpoint/2010/main" val="3323848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8FD6AF-9AF5-7020-959C-1A133E87A950}"/>
              </a:ext>
            </a:extLst>
          </p:cNvPr>
          <p:cNvSpPr/>
          <p:nvPr/>
        </p:nvSpPr>
        <p:spPr>
          <a:xfrm>
            <a:off x="0" y="0"/>
            <a:ext cx="12192000" cy="1908313"/>
          </a:xfrm>
          <a:prstGeom prst="rect">
            <a:avLst/>
          </a:prstGeom>
          <a:solidFill>
            <a:srgbClr val="C57C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1891190" y="954156"/>
            <a:ext cx="2858604" cy="769441"/>
          </a:xfrm>
          <a:prstGeom prst="rect">
            <a:avLst/>
          </a:prstGeom>
          <a:noFill/>
        </p:spPr>
        <p:txBody>
          <a:bodyPr wrap="none" rtlCol="0">
            <a:spAutoFit/>
          </a:bodyPr>
          <a:lstStyle/>
          <a:p>
            <a:pPr algn="ctr"/>
            <a:r>
              <a:rPr lang="en-US" sz="4400" b="1" dirty="0">
                <a:solidFill>
                  <a:srgbClr val="F4F4F4"/>
                </a:solidFill>
                <a:latin typeface="Baskerville SemiBold" panose="02020502070401020303" pitchFamily="18" charset="0"/>
                <a:ea typeface="Baskerville SemiBold" panose="02020502070401020303" pitchFamily="18" charset="0"/>
              </a:rPr>
              <a:t>Reflection</a:t>
            </a:r>
          </a:p>
        </p:txBody>
      </p:sp>
      <p:pic>
        <p:nvPicPr>
          <p:cNvPr id="4" name="Picture 3" descr="A person thinking with light bulb above his head&#10;&#10;Description automatically generated">
            <a:extLst>
              <a:ext uri="{FF2B5EF4-FFF2-40B4-BE49-F238E27FC236}">
                <a16:creationId xmlns:a16="http://schemas.microsoft.com/office/drawing/2014/main" id="{0581D75E-4BF2-4358-450D-895A7ABA0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044" y="1723597"/>
            <a:ext cx="4525734" cy="4546399"/>
          </a:xfrm>
          <a:prstGeom prst="rect">
            <a:avLst/>
          </a:prstGeom>
        </p:spPr>
      </p:pic>
      <p:sp>
        <p:nvSpPr>
          <p:cNvPr id="7" name="TextBox 6">
            <a:extLst>
              <a:ext uri="{FF2B5EF4-FFF2-40B4-BE49-F238E27FC236}">
                <a16:creationId xmlns:a16="http://schemas.microsoft.com/office/drawing/2014/main" id="{92821BD0-4B4A-E179-61B3-ABB300FFDE05}"/>
              </a:ext>
            </a:extLst>
          </p:cNvPr>
          <p:cNvSpPr txBox="1"/>
          <p:nvPr/>
        </p:nvSpPr>
        <p:spPr>
          <a:xfrm>
            <a:off x="545047" y="2022227"/>
            <a:ext cx="5550889" cy="457567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400" b="0" i="0" dirty="0">
                <a:solidFill>
                  <a:srgbClr val="0A323E"/>
                </a:solidFill>
                <a:effectLst/>
                <a:latin typeface="Century Gothic" panose="020B0502020202020204" pitchFamily="34" charset="0"/>
              </a:rPr>
              <a:t>Can you think of a time when you faced a challenge or setback and responded with a growth mindset? How did this mindset influence your approach and eventual outcome?</a:t>
            </a:r>
          </a:p>
          <a:p>
            <a:pPr marL="342900" indent="-342900">
              <a:lnSpc>
                <a:spcPct val="150000"/>
              </a:lnSpc>
              <a:buFont typeface="Arial" panose="020B0604020202020204" pitchFamily="34" charset="0"/>
              <a:buChar char="•"/>
            </a:pPr>
            <a:endParaRPr lang="en-US" sz="1400" b="0" i="0" dirty="0">
              <a:solidFill>
                <a:srgbClr val="0A323E"/>
              </a:solidFill>
              <a:effectLst/>
              <a:latin typeface="Century Gothic" panose="020B0502020202020204" pitchFamily="34" charset="0"/>
            </a:endParaRPr>
          </a:p>
          <a:p>
            <a:pPr marL="342900" indent="-342900">
              <a:lnSpc>
                <a:spcPct val="150000"/>
              </a:lnSpc>
              <a:buFont typeface="Arial" panose="020B0604020202020204" pitchFamily="34" charset="0"/>
              <a:buChar char="•"/>
            </a:pPr>
            <a:r>
              <a:rPr lang="en-US" sz="1400" b="0" i="0" dirty="0">
                <a:solidFill>
                  <a:srgbClr val="0A323E"/>
                </a:solidFill>
                <a:effectLst/>
                <a:latin typeface="Century Gothic" panose="020B0502020202020204" pitchFamily="34" charset="0"/>
              </a:rPr>
              <a:t>Reflect on a skill or area where you initially struggled but eventually improved through effort and perseverance. How did adopting a growth mindset contribute to your progress?</a:t>
            </a:r>
          </a:p>
          <a:p>
            <a:pPr marL="342900" indent="-342900">
              <a:lnSpc>
                <a:spcPct val="150000"/>
              </a:lnSpc>
              <a:buFont typeface="Arial" panose="020B0604020202020204" pitchFamily="34" charset="0"/>
              <a:buChar char="•"/>
            </a:pPr>
            <a:endParaRPr lang="en-US" sz="1400" b="0" i="0" dirty="0">
              <a:solidFill>
                <a:srgbClr val="0A323E"/>
              </a:solidFill>
              <a:effectLst/>
              <a:latin typeface="Century Gothic" panose="020B0502020202020204" pitchFamily="34" charset="0"/>
            </a:endParaRPr>
          </a:p>
          <a:p>
            <a:pPr marL="342900" indent="-342900">
              <a:lnSpc>
                <a:spcPct val="150000"/>
              </a:lnSpc>
              <a:buFont typeface="Arial" panose="020B0604020202020204" pitchFamily="34" charset="0"/>
              <a:buChar char="•"/>
            </a:pPr>
            <a:r>
              <a:rPr lang="en-US" sz="1400" b="0" i="0" dirty="0">
                <a:solidFill>
                  <a:srgbClr val="0A323E"/>
                </a:solidFill>
                <a:effectLst/>
                <a:latin typeface="Century Gothic" panose="020B0502020202020204" pitchFamily="34" charset="0"/>
              </a:rPr>
              <a:t>Consider a situation where you received feedback or criticism. How did you react, and did your response align with a growth mindset? What lessons did you learn from this experience?</a:t>
            </a:r>
          </a:p>
        </p:txBody>
      </p:sp>
    </p:spTree>
    <p:extLst>
      <p:ext uri="{BB962C8B-B14F-4D97-AF65-F5344CB8AC3E}">
        <p14:creationId xmlns:p14="http://schemas.microsoft.com/office/powerpoint/2010/main" val="4152993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ree neatly stacked books">
            <a:extLst>
              <a:ext uri="{FF2B5EF4-FFF2-40B4-BE49-F238E27FC236}">
                <a16:creationId xmlns:a16="http://schemas.microsoft.com/office/drawing/2014/main" id="{73FBA5AC-3E8C-F4D5-3E45-6F4E43F40F9D}"/>
              </a:ext>
            </a:extLst>
          </p:cNvPr>
          <p:cNvPicPr>
            <a:picLocks noChangeAspect="1"/>
          </p:cNvPicPr>
          <p:nvPr/>
        </p:nvPicPr>
        <p:blipFill rotWithShape="1">
          <a:blip r:embed="rId2">
            <a:alphaModFix amt="84000"/>
          </a:blip>
          <a:srcRect l="-263" t="7802" b="7802"/>
          <a:stretch/>
        </p:blipFill>
        <p:spPr>
          <a:xfrm>
            <a:off x="-31972" y="0"/>
            <a:ext cx="12223972" cy="6858000"/>
          </a:xfrm>
          <a:prstGeom prst="rect">
            <a:avLst/>
          </a:prstGeom>
          <a:effectLst/>
        </p:spPr>
      </p:pic>
      <p:grpSp>
        <p:nvGrpSpPr>
          <p:cNvPr id="6" name="Group 5">
            <a:extLst>
              <a:ext uri="{FF2B5EF4-FFF2-40B4-BE49-F238E27FC236}">
                <a16:creationId xmlns:a16="http://schemas.microsoft.com/office/drawing/2014/main" id="{6FBF1F9A-78F3-F155-E1FF-941A7C42C4CE}"/>
              </a:ext>
            </a:extLst>
          </p:cNvPr>
          <p:cNvGrpSpPr/>
          <p:nvPr/>
        </p:nvGrpSpPr>
        <p:grpSpPr>
          <a:xfrm>
            <a:off x="469556" y="1111689"/>
            <a:ext cx="6697362" cy="5342509"/>
            <a:chOff x="6673731" y="524926"/>
            <a:chExt cx="5841122" cy="5342509"/>
          </a:xfrm>
        </p:grpSpPr>
        <p:sp>
          <p:nvSpPr>
            <p:cNvPr id="2" name="TextBox 1">
              <a:extLst>
                <a:ext uri="{FF2B5EF4-FFF2-40B4-BE49-F238E27FC236}">
                  <a16:creationId xmlns:a16="http://schemas.microsoft.com/office/drawing/2014/main" id="{1F5ECF3A-FF8F-2F8D-FF7F-EF586FF9C35C}"/>
                </a:ext>
              </a:extLst>
            </p:cNvPr>
            <p:cNvSpPr txBox="1"/>
            <p:nvPr/>
          </p:nvSpPr>
          <p:spPr>
            <a:xfrm>
              <a:off x="6673731" y="4051553"/>
              <a:ext cx="5841122" cy="1815882"/>
            </a:xfrm>
            <a:prstGeom prst="rect">
              <a:avLst/>
            </a:prstGeom>
            <a:noFill/>
          </p:spPr>
          <p:txBody>
            <a:bodyPr wrap="square" rtlCol="0">
              <a:spAutoFit/>
            </a:bodyPr>
            <a:lstStyle/>
            <a:p>
              <a:r>
                <a:rPr lang="en-US" sz="5600" dirty="0">
                  <a:solidFill>
                    <a:srgbClr val="81ABAC"/>
                  </a:solidFill>
                  <a:latin typeface="Baskerville" panose="02020502070401020303"/>
                  <a:ea typeface="Baskerville" panose="02020502070401020303" pitchFamily="18" charset="0"/>
                </a:rPr>
                <a:t>Strategies for Building Perseverance</a:t>
              </a:r>
            </a:p>
          </p:txBody>
        </p:sp>
        <p:sp>
          <p:nvSpPr>
            <p:cNvPr id="3" name="TextBox 2">
              <a:extLst>
                <a:ext uri="{FF2B5EF4-FFF2-40B4-BE49-F238E27FC236}">
                  <a16:creationId xmlns:a16="http://schemas.microsoft.com/office/drawing/2014/main" id="{23F0DF45-B14A-9E4B-DBC2-85C95E60C0AA}"/>
                </a:ext>
              </a:extLst>
            </p:cNvPr>
            <p:cNvSpPr txBox="1"/>
            <p:nvPr/>
          </p:nvSpPr>
          <p:spPr>
            <a:xfrm>
              <a:off x="6845538" y="524926"/>
              <a:ext cx="3392275" cy="1107996"/>
            </a:xfrm>
            <a:prstGeom prst="rect">
              <a:avLst/>
            </a:prstGeom>
            <a:noFill/>
          </p:spPr>
          <p:txBody>
            <a:bodyPr wrap="none" rtlCol="0">
              <a:spAutoFit/>
            </a:bodyPr>
            <a:lstStyle/>
            <a:p>
              <a:pPr algn="ctr"/>
              <a:r>
                <a:rPr lang="en-US" sz="6600" b="1" dirty="0">
                  <a:solidFill>
                    <a:srgbClr val="E4E6E8"/>
                  </a:solidFill>
                  <a:latin typeface="Baskerville" panose="02020502070401020303" pitchFamily="18" charset="0"/>
                  <a:ea typeface="Baskerville" panose="02020502070401020303" pitchFamily="18" charset="0"/>
                </a:rPr>
                <a:t>Part Four</a:t>
              </a:r>
              <a:endParaRPr lang="en-US" sz="8800" b="1" dirty="0">
                <a:solidFill>
                  <a:srgbClr val="E4E6E8"/>
                </a:solidFill>
                <a:latin typeface="Baskerville" panose="02020502070401020303" pitchFamily="18" charset="0"/>
                <a:ea typeface="Baskerville" panose="02020502070401020303" pitchFamily="18" charset="0"/>
              </a:endParaRPr>
            </a:p>
          </p:txBody>
        </p:sp>
      </p:grpSp>
    </p:spTree>
    <p:extLst>
      <p:ext uri="{BB962C8B-B14F-4D97-AF65-F5344CB8AC3E}">
        <p14:creationId xmlns:p14="http://schemas.microsoft.com/office/powerpoint/2010/main" val="372397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2907731" y="1147010"/>
            <a:ext cx="6376554"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Perseverance Strategies</a:t>
            </a:r>
          </a:p>
        </p:txBody>
      </p:sp>
      <p:sp>
        <p:nvSpPr>
          <p:cNvPr id="3" name="Oval 2">
            <a:extLst>
              <a:ext uri="{FF2B5EF4-FFF2-40B4-BE49-F238E27FC236}">
                <a16:creationId xmlns:a16="http://schemas.microsoft.com/office/drawing/2014/main" id="{6B0214A1-D87D-C273-B3F5-60C370326EEF}"/>
              </a:ext>
            </a:extLst>
          </p:cNvPr>
          <p:cNvSpPr/>
          <p:nvPr/>
        </p:nvSpPr>
        <p:spPr>
          <a:xfrm>
            <a:off x="2992607" y="2697278"/>
            <a:ext cx="878362" cy="873146"/>
          </a:xfrm>
          <a:prstGeom prst="ellipse">
            <a:avLst/>
          </a:prstGeom>
          <a:solidFill>
            <a:srgbClr val="E2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72D5A"/>
              </a:solidFill>
            </a:endParaRPr>
          </a:p>
        </p:txBody>
      </p:sp>
      <p:sp>
        <p:nvSpPr>
          <p:cNvPr id="6" name="TextBox 5">
            <a:extLst>
              <a:ext uri="{FF2B5EF4-FFF2-40B4-BE49-F238E27FC236}">
                <a16:creationId xmlns:a16="http://schemas.microsoft.com/office/drawing/2014/main" id="{21A3FC29-DB61-6E94-7EC4-74B014EB0626}"/>
              </a:ext>
            </a:extLst>
          </p:cNvPr>
          <p:cNvSpPr txBox="1"/>
          <p:nvPr/>
        </p:nvSpPr>
        <p:spPr>
          <a:xfrm>
            <a:off x="3823376" y="2872241"/>
            <a:ext cx="3150222" cy="523220"/>
          </a:xfrm>
          <a:prstGeom prst="rect">
            <a:avLst/>
          </a:prstGeom>
          <a:noFill/>
        </p:spPr>
        <p:txBody>
          <a:bodyPr wrap="none" rtlCol="0">
            <a:spAutoFit/>
          </a:bodyPr>
          <a:lstStyle/>
          <a:p>
            <a:pPr algn="ctr"/>
            <a:r>
              <a:rPr lang="en-US" sz="2800" dirty="0">
                <a:solidFill>
                  <a:srgbClr val="272D5A"/>
                </a:solidFill>
                <a:latin typeface="Century Gothic" panose="020B0502020202020204" pitchFamily="34" charset="0"/>
              </a:rPr>
              <a:t>Set realistic goals</a:t>
            </a:r>
          </a:p>
        </p:txBody>
      </p:sp>
      <p:pic>
        <p:nvPicPr>
          <p:cNvPr id="7" name="Graphic 6" descr="Aspiration with solid fill">
            <a:extLst>
              <a:ext uri="{FF2B5EF4-FFF2-40B4-BE49-F238E27FC236}">
                <a16:creationId xmlns:a16="http://schemas.microsoft.com/office/drawing/2014/main" id="{565DAB34-12CF-1DC3-862E-C769A3AF25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68375" y="2766203"/>
            <a:ext cx="726826" cy="726826"/>
          </a:xfrm>
          <a:prstGeom prst="rect">
            <a:avLst/>
          </a:prstGeom>
        </p:spPr>
      </p:pic>
      <p:grpSp>
        <p:nvGrpSpPr>
          <p:cNvPr id="8" name="Group 7">
            <a:extLst>
              <a:ext uri="{FF2B5EF4-FFF2-40B4-BE49-F238E27FC236}">
                <a16:creationId xmlns:a16="http://schemas.microsoft.com/office/drawing/2014/main" id="{64CD4280-700F-B92B-5854-2CD6E4F7E689}"/>
              </a:ext>
            </a:extLst>
          </p:cNvPr>
          <p:cNvGrpSpPr/>
          <p:nvPr/>
        </p:nvGrpSpPr>
        <p:grpSpPr>
          <a:xfrm>
            <a:off x="2951076" y="5256096"/>
            <a:ext cx="6289847" cy="873146"/>
            <a:chOff x="1188953" y="1833982"/>
            <a:chExt cx="6289847" cy="873146"/>
          </a:xfrm>
        </p:grpSpPr>
        <p:sp>
          <p:nvSpPr>
            <p:cNvPr id="9" name="Oval 8">
              <a:extLst>
                <a:ext uri="{FF2B5EF4-FFF2-40B4-BE49-F238E27FC236}">
                  <a16:creationId xmlns:a16="http://schemas.microsoft.com/office/drawing/2014/main" id="{3B95F7C5-0CB8-64DA-53B4-0A56C3F01990}"/>
                </a:ext>
              </a:extLst>
            </p:cNvPr>
            <p:cNvSpPr/>
            <p:nvPr/>
          </p:nvSpPr>
          <p:spPr>
            <a:xfrm>
              <a:off x="1188953" y="1833982"/>
              <a:ext cx="878362" cy="873146"/>
            </a:xfrm>
            <a:prstGeom prst="ellipse">
              <a:avLst/>
            </a:prstGeom>
            <a:solidFill>
              <a:srgbClr val="E2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entury Gothic" panose="020B0502020202020204" pitchFamily="34" charset="0"/>
              </a:endParaRPr>
            </a:p>
          </p:txBody>
        </p:sp>
        <p:sp>
          <p:nvSpPr>
            <p:cNvPr id="10" name="TextBox 9">
              <a:extLst>
                <a:ext uri="{FF2B5EF4-FFF2-40B4-BE49-F238E27FC236}">
                  <a16:creationId xmlns:a16="http://schemas.microsoft.com/office/drawing/2014/main" id="{16572B90-AE14-A684-7C3A-F955BAD299CA}"/>
                </a:ext>
              </a:extLst>
            </p:cNvPr>
            <p:cNvSpPr txBox="1"/>
            <p:nvPr/>
          </p:nvSpPr>
          <p:spPr>
            <a:xfrm>
              <a:off x="2033078" y="2011683"/>
              <a:ext cx="5445722" cy="523220"/>
            </a:xfrm>
            <a:prstGeom prst="rect">
              <a:avLst/>
            </a:prstGeom>
            <a:noFill/>
          </p:spPr>
          <p:txBody>
            <a:bodyPr wrap="none" rtlCol="0">
              <a:spAutoFit/>
            </a:bodyPr>
            <a:lstStyle/>
            <a:p>
              <a:pPr algn="ctr"/>
              <a:r>
                <a:rPr lang="en-US" sz="2800" dirty="0">
                  <a:solidFill>
                    <a:srgbClr val="272D5A"/>
                  </a:solidFill>
                  <a:latin typeface="Century Gothic" panose="020B0502020202020204" pitchFamily="34" charset="0"/>
                </a:rPr>
                <a:t>Break tasks into smaller chunks</a:t>
              </a:r>
            </a:p>
          </p:txBody>
        </p:sp>
        <p:pic>
          <p:nvPicPr>
            <p:cNvPr id="11" name="Graphic 10" descr="Puzzle pieces with solid fill">
              <a:extLst>
                <a:ext uri="{FF2B5EF4-FFF2-40B4-BE49-F238E27FC236}">
                  <a16:creationId xmlns:a16="http://schemas.microsoft.com/office/drawing/2014/main" id="{73FB86C4-A1C9-0837-45AB-AD5613B4CC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0674" y="1898928"/>
              <a:ext cx="735263" cy="735263"/>
            </a:xfrm>
            <a:prstGeom prst="rect">
              <a:avLst/>
            </a:prstGeom>
          </p:spPr>
        </p:pic>
      </p:grpSp>
      <p:sp>
        <p:nvSpPr>
          <p:cNvPr id="12" name="TextBox 11">
            <a:extLst>
              <a:ext uri="{FF2B5EF4-FFF2-40B4-BE49-F238E27FC236}">
                <a16:creationId xmlns:a16="http://schemas.microsoft.com/office/drawing/2014/main" id="{FE86731E-A357-5986-A1CF-96BF434196F8}"/>
              </a:ext>
            </a:extLst>
          </p:cNvPr>
          <p:cNvSpPr txBox="1"/>
          <p:nvPr/>
        </p:nvSpPr>
        <p:spPr>
          <a:xfrm>
            <a:off x="3890518" y="4182428"/>
            <a:ext cx="3238387" cy="523220"/>
          </a:xfrm>
          <a:prstGeom prst="rect">
            <a:avLst/>
          </a:prstGeom>
          <a:noFill/>
        </p:spPr>
        <p:txBody>
          <a:bodyPr wrap="none" rtlCol="0">
            <a:spAutoFit/>
          </a:bodyPr>
          <a:lstStyle/>
          <a:p>
            <a:r>
              <a:rPr lang="en-US" sz="2800" dirty="0">
                <a:solidFill>
                  <a:srgbClr val="272D5A"/>
                </a:solidFill>
                <a:latin typeface="Century Gothic" panose="020B0502020202020204" pitchFamily="34" charset="0"/>
              </a:rPr>
              <a:t>Practice self-care</a:t>
            </a:r>
          </a:p>
        </p:txBody>
      </p:sp>
      <p:sp>
        <p:nvSpPr>
          <p:cNvPr id="14" name="Oval 13">
            <a:extLst>
              <a:ext uri="{FF2B5EF4-FFF2-40B4-BE49-F238E27FC236}">
                <a16:creationId xmlns:a16="http://schemas.microsoft.com/office/drawing/2014/main" id="{48083FE6-3C58-C466-D98C-0487101C0812}"/>
              </a:ext>
            </a:extLst>
          </p:cNvPr>
          <p:cNvSpPr/>
          <p:nvPr/>
        </p:nvSpPr>
        <p:spPr>
          <a:xfrm>
            <a:off x="2992607" y="3976687"/>
            <a:ext cx="878362" cy="873146"/>
          </a:xfrm>
          <a:prstGeom prst="ellipse">
            <a:avLst/>
          </a:prstGeom>
          <a:solidFill>
            <a:srgbClr val="E2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272D5A"/>
              </a:solidFill>
              <a:latin typeface="Century Gothic" panose="020B0502020202020204" pitchFamily="34" charset="0"/>
            </a:endParaRPr>
          </a:p>
        </p:txBody>
      </p:sp>
      <p:pic>
        <p:nvPicPr>
          <p:cNvPr id="13" name="Graphic 12" descr="Meditation with solid fill">
            <a:extLst>
              <a:ext uri="{FF2B5EF4-FFF2-40B4-BE49-F238E27FC236}">
                <a16:creationId xmlns:a16="http://schemas.microsoft.com/office/drawing/2014/main" id="{EEBC0366-400F-5732-2EA1-DC72425A98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51255" y="3966958"/>
            <a:ext cx="800165" cy="800165"/>
          </a:xfrm>
          <a:prstGeom prst="rect">
            <a:avLst/>
          </a:prstGeom>
        </p:spPr>
      </p:pic>
    </p:spTree>
    <p:extLst>
      <p:ext uri="{BB962C8B-B14F-4D97-AF65-F5344CB8AC3E}">
        <p14:creationId xmlns:p14="http://schemas.microsoft.com/office/powerpoint/2010/main" val="309993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ree neatly stacked books">
            <a:extLst>
              <a:ext uri="{FF2B5EF4-FFF2-40B4-BE49-F238E27FC236}">
                <a16:creationId xmlns:a16="http://schemas.microsoft.com/office/drawing/2014/main" id="{73FBA5AC-3E8C-F4D5-3E45-6F4E43F40F9D}"/>
              </a:ext>
            </a:extLst>
          </p:cNvPr>
          <p:cNvPicPr>
            <a:picLocks noChangeAspect="1"/>
          </p:cNvPicPr>
          <p:nvPr/>
        </p:nvPicPr>
        <p:blipFill rotWithShape="1">
          <a:blip r:embed="rId2">
            <a:alphaModFix amt="84000"/>
          </a:blip>
          <a:srcRect l="-263" t="7802" b="7802"/>
          <a:stretch/>
        </p:blipFill>
        <p:spPr>
          <a:xfrm>
            <a:off x="-31972" y="0"/>
            <a:ext cx="12223972" cy="6858000"/>
          </a:xfrm>
          <a:prstGeom prst="rect">
            <a:avLst/>
          </a:prstGeom>
          <a:effectLst/>
        </p:spPr>
      </p:pic>
      <p:grpSp>
        <p:nvGrpSpPr>
          <p:cNvPr id="6" name="Group 5">
            <a:extLst>
              <a:ext uri="{FF2B5EF4-FFF2-40B4-BE49-F238E27FC236}">
                <a16:creationId xmlns:a16="http://schemas.microsoft.com/office/drawing/2014/main" id="{6FBF1F9A-78F3-F155-E1FF-941A7C42C4CE}"/>
              </a:ext>
            </a:extLst>
          </p:cNvPr>
          <p:cNvGrpSpPr/>
          <p:nvPr/>
        </p:nvGrpSpPr>
        <p:grpSpPr>
          <a:xfrm>
            <a:off x="937890" y="1111689"/>
            <a:ext cx="5142124" cy="5465619"/>
            <a:chOff x="6389870" y="524926"/>
            <a:chExt cx="5142124" cy="5465619"/>
          </a:xfrm>
        </p:grpSpPr>
        <p:sp>
          <p:nvSpPr>
            <p:cNvPr id="2" name="TextBox 1">
              <a:extLst>
                <a:ext uri="{FF2B5EF4-FFF2-40B4-BE49-F238E27FC236}">
                  <a16:creationId xmlns:a16="http://schemas.microsoft.com/office/drawing/2014/main" id="{1F5ECF3A-FF8F-2F8D-FF7F-EF586FF9C35C}"/>
                </a:ext>
              </a:extLst>
            </p:cNvPr>
            <p:cNvSpPr txBox="1"/>
            <p:nvPr/>
          </p:nvSpPr>
          <p:spPr>
            <a:xfrm>
              <a:off x="6389870" y="4051553"/>
              <a:ext cx="5142124" cy="1938992"/>
            </a:xfrm>
            <a:prstGeom prst="rect">
              <a:avLst/>
            </a:prstGeom>
            <a:noFill/>
          </p:spPr>
          <p:txBody>
            <a:bodyPr wrap="square" rtlCol="0">
              <a:spAutoFit/>
            </a:bodyPr>
            <a:lstStyle/>
            <a:p>
              <a:r>
                <a:rPr lang="en-US" sz="6000" dirty="0">
                  <a:solidFill>
                    <a:srgbClr val="81ABAC"/>
                  </a:solidFill>
                  <a:latin typeface="Baskerville" panose="02020502070401020303"/>
                  <a:ea typeface="Baskerville" panose="02020502070401020303" pitchFamily="18" charset="0"/>
                </a:rPr>
                <a:t>Introduction to Perseverance</a:t>
              </a:r>
            </a:p>
          </p:txBody>
        </p:sp>
        <p:sp>
          <p:nvSpPr>
            <p:cNvPr id="3" name="TextBox 2">
              <a:extLst>
                <a:ext uri="{FF2B5EF4-FFF2-40B4-BE49-F238E27FC236}">
                  <a16:creationId xmlns:a16="http://schemas.microsoft.com/office/drawing/2014/main" id="{23F0DF45-B14A-9E4B-DBC2-85C95E60C0AA}"/>
                </a:ext>
              </a:extLst>
            </p:cNvPr>
            <p:cNvSpPr txBox="1"/>
            <p:nvPr/>
          </p:nvSpPr>
          <p:spPr>
            <a:xfrm>
              <a:off x="6905651" y="524926"/>
              <a:ext cx="3272050" cy="1107996"/>
            </a:xfrm>
            <a:prstGeom prst="rect">
              <a:avLst/>
            </a:prstGeom>
            <a:noFill/>
          </p:spPr>
          <p:txBody>
            <a:bodyPr wrap="none" rtlCol="0">
              <a:spAutoFit/>
            </a:bodyPr>
            <a:lstStyle/>
            <a:p>
              <a:pPr algn="ctr"/>
              <a:r>
                <a:rPr lang="en-US" sz="6600" b="1" dirty="0">
                  <a:solidFill>
                    <a:srgbClr val="E4E6E8"/>
                  </a:solidFill>
                  <a:latin typeface="Baskerville" panose="02020502070401020303" pitchFamily="18" charset="0"/>
                  <a:ea typeface="Baskerville" panose="02020502070401020303" pitchFamily="18" charset="0"/>
                </a:rPr>
                <a:t>Part One</a:t>
              </a:r>
              <a:endParaRPr lang="en-US" sz="8800" b="1" dirty="0">
                <a:solidFill>
                  <a:srgbClr val="E4E6E8"/>
                </a:solidFill>
                <a:latin typeface="Baskerville" panose="02020502070401020303" pitchFamily="18" charset="0"/>
                <a:ea typeface="Baskerville" panose="02020502070401020303" pitchFamily="18" charset="0"/>
              </a:endParaRPr>
            </a:p>
          </p:txBody>
        </p:sp>
      </p:grpSp>
    </p:spTree>
    <p:extLst>
      <p:ext uri="{BB962C8B-B14F-4D97-AF65-F5344CB8AC3E}">
        <p14:creationId xmlns:p14="http://schemas.microsoft.com/office/powerpoint/2010/main" val="1182716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2907731" y="1147010"/>
            <a:ext cx="6376554"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Perseverance Strategies</a:t>
            </a:r>
          </a:p>
        </p:txBody>
      </p:sp>
      <p:sp>
        <p:nvSpPr>
          <p:cNvPr id="3" name="Oval 2">
            <a:extLst>
              <a:ext uri="{FF2B5EF4-FFF2-40B4-BE49-F238E27FC236}">
                <a16:creationId xmlns:a16="http://schemas.microsoft.com/office/drawing/2014/main" id="{6B0214A1-D87D-C273-B3F5-60C370326EEF}"/>
              </a:ext>
            </a:extLst>
          </p:cNvPr>
          <p:cNvSpPr/>
          <p:nvPr/>
        </p:nvSpPr>
        <p:spPr>
          <a:xfrm>
            <a:off x="3690120" y="2626888"/>
            <a:ext cx="878362" cy="873146"/>
          </a:xfrm>
          <a:prstGeom prst="ellipse">
            <a:avLst/>
          </a:prstGeom>
          <a:solidFill>
            <a:srgbClr val="E2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72D5A"/>
              </a:solidFill>
            </a:endParaRPr>
          </a:p>
        </p:txBody>
      </p:sp>
      <p:sp>
        <p:nvSpPr>
          <p:cNvPr id="6" name="TextBox 5">
            <a:extLst>
              <a:ext uri="{FF2B5EF4-FFF2-40B4-BE49-F238E27FC236}">
                <a16:creationId xmlns:a16="http://schemas.microsoft.com/office/drawing/2014/main" id="{21A3FC29-DB61-6E94-7EC4-74B014EB0626}"/>
              </a:ext>
            </a:extLst>
          </p:cNvPr>
          <p:cNvSpPr txBox="1"/>
          <p:nvPr/>
        </p:nvSpPr>
        <p:spPr>
          <a:xfrm>
            <a:off x="4520889" y="2801851"/>
            <a:ext cx="3150222" cy="523220"/>
          </a:xfrm>
          <a:prstGeom prst="rect">
            <a:avLst/>
          </a:prstGeom>
          <a:noFill/>
        </p:spPr>
        <p:txBody>
          <a:bodyPr wrap="none" rtlCol="0">
            <a:spAutoFit/>
          </a:bodyPr>
          <a:lstStyle/>
          <a:p>
            <a:pPr algn="ctr"/>
            <a:r>
              <a:rPr lang="en-US" sz="2800" dirty="0">
                <a:solidFill>
                  <a:srgbClr val="272D5A"/>
                </a:solidFill>
                <a:latin typeface="Century Gothic" panose="020B0502020202020204" pitchFamily="34" charset="0"/>
              </a:rPr>
              <a:t>Set realistic goals</a:t>
            </a:r>
          </a:p>
        </p:txBody>
      </p:sp>
      <p:pic>
        <p:nvPicPr>
          <p:cNvPr id="7" name="Graphic 6" descr="Aspiration with solid fill">
            <a:extLst>
              <a:ext uri="{FF2B5EF4-FFF2-40B4-BE49-F238E27FC236}">
                <a16:creationId xmlns:a16="http://schemas.microsoft.com/office/drawing/2014/main" id="{565DAB34-12CF-1DC3-862E-C769A3AF25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65888" y="2695813"/>
            <a:ext cx="726826" cy="726826"/>
          </a:xfrm>
          <a:prstGeom prst="rect">
            <a:avLst/>
          </a:prstGeom>
        </p:spPr>
      </p:pic>
      <p:sp>
        <p:nvSpPr>
          <p:cNvPr id="4" name="TextBox 3">
            <a:extLst>
              <a:ext uri="{FF2B5EF4-FFF2-40B4-BE49-F238E27FC236}">
                <a16:creationId xmlns:a16="http://schemas.microsoft.com/office/drawing/2014/main" id="{2691831E-D0FF-C5F9-0302-B46A79AD0544}"/>
              </a:ext>
            </a:extLst>
          </p:cNvPr>
          <p:cNvSpPr txBox="1"/>
          <p:nvPr/>
        </p:nvSpPr>
        <p:spPr>
          <a:xfrm>
            <a:off x="1015284" y="4007864"/>
            <a:ext cx="10161432" cy="2308324"/>
          </a:xfrm>
          <a:prstGeom prst="rect">
            <a:avLst/>
          </a:prstGeom>
          <a:noFill/>
        </p:spPr>
        <p:txBody>
          <a:bodyPr wrap="square" rtlCol="0">
            <a:spAutoFit/>
          </a:bodyPr>
          <a:lstStyle/>
          <a:p>
            <a:pPr algn="ctr"/>
            <a:r>
              <a:rPr lang="en-US" dirty="0">
                <a:solidFill>
                  <a:srgbClr val="272D5A"/>
                </a:solidFill>
                <a:latin typeface="Century Gothic" panose="020B0502020202020204" pitchFamily="34" charset="0"/>
              </a:rPr>
              <a:t>Goals only work if they are realistic and achievable. Consider the time that’s available, the level of difficulty, and your experience. </a:t>
            </a:r>
          </a:p>
          <a:p>
            <a:pPr algn="ctr"/>
            <a:endParaRPr lang="en-US" dirty="0">
              <a:solidFill>
                <a:srgbClr val="272D5A"/>
              </a:solidFill>
              <a:latin typeface="Century Gothic" panose="020B0502020202020204" pitchFamily="34" charset="0"/>
            </a:endParaRPr>
          </a:p>
          <a:p>
            <a:pPr algn="ctr"/>
            <a:r>
              <a:rPr lang="en-US" dirty="0">
                <a:solidFill>
                  <a:srgbClr val="272D5A"/>
                </a:solidFill>
                <a:latin typeface="Century Gothic" panose="020B0502020202020204" pitchFamily="34" charset="0"/>
              </a:rPr>
              <a:t>Avery set a goal to complete a full unit of physics by the end of the week for a unit exam on Monday. This goal is unrealistic because it lacks specificity and underestimates how long it will take. The physics unit has four dense chapters with concepts that are new to Avery. A week is not enough time to learn, comprehend, and retain four full chapters of unfamiliar information.</a:t>
            </a:r>
          </a:p>
        </p:txBody>
      </p:sp>
    </p:spTree>
    <p:extLst>
      <p:ext uri="{BB962C8B-B14F-4D97-AF65-F5344CB8AC3E}">
        <p14:creationId xmlns:p14="http://schemas.microsoft.com/office/powerpoint/2010/main" val="27919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2907731" y="1147010"/>
            <a:ext cx="6376554"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Perseverance Strategies</a:t>
            </a:r>
          </a:p>
        </p:txBody>
      </p:sp>
      <p:sp>
        <p:nvSpPr>
          <p:cNvPr id="3" name="Oval 2">
            <a:extLst>
              <a:ext uri="{FF2B5EF4-FFF2-40B4-BE49-F238E27FC236}">
                <a16:creationId xmlns:a16="http://schemas.microsoft.com/office/drawing/2014/main" id="{6B0214A1-D87D-C273-B3F5-60C370326EEF}"/>
              </a:ext>
            </a:extLst>
          </p:cNvPr>
          <p:cNvSpPr/>
          <p:nvPr/>
        </p:nvSpPr>
        <p:spPr>
          <a:xfrm>
            <a:off x="3690120" y="2626888"/>
            <a:ext cx="878362" cy="873146"/>
          </a:xfrm>
          <a:prstGeom prst="ellipse">
            <a:avLst/>
          </a:prstGeom>
          <a:solidFill>
            <a:srgbClr val="E2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72D5A"/>
              </a:solidFill>
            </a:endParaRPr>
          </a:p>
        </p:txBody>
      </p:sp>
      <p:sp>
        <p:nvSpPr>
          <p:cNvPr id="6" name="TextBox 5">
            <a:extLst>
              <a:ext uri="{FF2B5EF4-FFF2-40B4-BE49-F238E27FC236}">
                <a16:creationId xmlns:a16="http://schemas.microsoft.com/office/drawing/2014/main" id="{21A3FC29-DB61-6E94-7EC4-74B014EB0626}"/>
              </a:ext>
            </a:extLst>
          </p:cNvPr>
          <p:cNvSpPr txBox="1"/>
          <p:nvPr/>
        </p:nvSpPr>
        <p:spPr>
          <a:xfrm>
            <a:off x="4520889" y="2801851"/>
            <a:ext cx="3150222" cy="523220"/>
          </a:xfrm>
          <a:prstGeom prst="rect">
            <a:avLst/>
          </a:prstGeom>
          <a:noFill/>
        </p:spPr>
        <p:txBody>
          <a:bodyPr wrap="none" rtlCol="0">
            <a:spAutoFit/>
          </a:bodyPr>
          <a:lstStyle/>
          <a:p>
            <a:pPr algn="ctr"/>
            <a:r>
              <a:rPr lang="en-US" sz="2800" dirty="0">
                <a:solidFill>
                  <a:srgbClr val="272D5A"/>
                </a:solidFill>
                <a:latin typeface="Century Gothic" panose="020B0502020202020204" pitchFamily="34" charset="0"/>
              </a:rPr>
              <a:t>Set realistic goals</a:t>
            </a:r>
          </a:p>
        </p:txBody>
      </p:sp>
      <p:pic>
        <p:nvPicPr>
          <p:cNvPr id="7" name="Graphic 6" descr="Aspiration with solid fill">
            <a:extLst>
              <a:ext uri="{FF2B5EF4-FFF2-40B4-BE49-F238E27FC236}">
                <a16:creationId xmlns:a16="http://schemas.microsoft.com/office/drawing/2014/main" id="{565DAB34-12CF-1DC3-862E-C769A3AF25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65888" y="2695813"/>
            <a:ext cx="726826" cy="726826"/>
          </a:xfrm>
          <a:prstGeom prst="rect">
            <a:avLst/>
          </a:prstGeom>
        </p:spPr>
      </p:pic>
      <p:sp>
        <p:nvSpPr>
          <p:cNvPr id="4" name="TextBox 3">
            <a:extLst>
              <a:ext uri="{FF2B5EF4-FFF2-40B4-BE49-F238E27FC236}">
                <a16:creationId xmlns:a16="http://schemas.microsoft.com/office/drawing/2014/main" id="{2691831E-D0FF-C5F9-0302-B46A79AD0544}"/>
              </a:ext>
            </a:extLst>
          </p:cNvPr>
          <p:cNvSpPr txBox="1"/>
          <p:nvPr/>
        </p:nvSpPr>
        <p:spPr>
          <a:xfrm>
            <a:off x="1015284" y="3674997"/>
            <a:ext cx="10161432" cy="2585323"/>
          </a:xfrm>
          <a:prstGeom prst="rect">
            <a:avLst/>
          </a:prstGeom>
          <a:noFill/>
        </p:spPr>
        <p:txBody>
          <a:bodyPr wrap="square" rtlCol="0">
            <a:spAutoFit/>
          </a:bodyPr>
          <a:lstStyle/>
          <a:p>
            <a:pPr algn="ctr"/>
            <a:r>
              <a:rPr lang="en-US" dirty="0">
                <a:solidFill>
                  <a:srgbClr val="272D5A"/>
                </a:solidFill>
                <a:latin typeface="Century Gothic" panose="020B0502020202020204" pitchFamily="34" charset="0"/>
              </a:rPr>
              <a:t>An alternative, more realistic goal: </a:t>
            </a:r>
          </a:p>
          <a:p>
            <a:pPr algn="ctr"/>
            <a:endParaRPr lang="en-US" dirty="0">
              <a:solidFill>
                <a:srgbClr val="272D5A"/>
              </a:solidFill>
              <a:latin typeface="Century Gothic" panose="020B0502020202020204" pitchFamily="34" charset="0"/>
            </a:endParaRPr>
          </a:p>
          <a:p>
            <a:pPr algn="ctr"/>
            <a:r>
              <a:rPr lang="en-US" dirty="0">
                <a:solidFill>
                  <a:srgbClr val="272D5A"/>
                </a:solidFill>
                <a:latin typeface="Century Gothic" panose="020B0502020202020204" pitchFamily="34" charset="0"/>
              </a:rPr>
              <a:t>Avery recognizes that they are behind in physics and that there is a unit exam on Monday. They set a goal of learning the central ideas of the unit. They seek help from the teacher to determine what essential information will help them pass the unit exam. Their goal consists of studying one or two concepts or practice problems the teacher pointed out each day. They will also do a practice test on Saturday and a review on Sunday with a classmate. It is still a challenging goal, but it is more attainable than trying to learn a whole unit through reading and memorization a week before the exam. </a:t>
            </a:r>
          </a:p>
        </p:txBody>
      </p:sp>
    </p:spTree>
    <p:extLst>
      <p:ext uri="{BB962C8B-B14F-4D97-AF65-F5344CB8AC3E}">
        <p14:creationId xmlns:p14="http://schemas.microsoft.com/office/powerpoint/2010/main" val="3022037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2907731" y="1147010"/>
            <a:ext cx="6376554"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Perseverance Strategies</a:t>
            </a:r>
          </a:p>
        </p:txBody>
      </p:sp>
      <p:sp>
        <p:nvSpPr>
          <p:cNvPr id="4" name="TextBox 3">
            <a:extLst>
              <a:ext uri="{FF2B5EF4-FFF2-40B4-BE49-F238E27FC236}">
                <a16:creationId xmlns:a16="http://schemas.microsoft.com/office/drawing/2014/main" id="{2691831E-D0FF-C5F9-0302-B46A79AD0544}"/>
              </a:ext>
            </a:extLst>
          </p:cNvPr>
          <p:cNvSpPr txBox="1"/>
          <p:nvPr/>
        </p:nvSpPr>
        <p:spPr>
          <a:xfrm>
            <a:off x="1015283" y="3346290"/>
            <a:ext cx="10161432" cy="3363613"/>
          </a:xfrm>
          <a:prstGeom prst="rect">
            <a:avLst/>
          </a:prstGeom>
          <a:noFill/>
        </p:spPr>
        <p:txBody>
          <a:bodyPr wrap="square" rtlCol="0">
            <a:spAutoFit/>
          </a:bodyPr>
          <a:lstStyle/>
          <a:p>
            <a:pPr algn="ctr">
              <a:lnSpc>
                <a:spcPct val="150000"/>
              </a:lnSpc>
            </a:pPr>
            <a:r>
              <a:rPr lang="en-US" b="1" dirty="0">
                <a:solidFill>
                  <a:srgbClr val="272D5A"/>
                </a:solidFill>
                <a:latin typeface="Century Gothic" panose="020B0502020202020204" pitchFamily="34" charset="0"/>
              </a:rPr>
              <a:t>The Seven Pillars of Self-Care</a:t>
            </a:r>
            <a:endParaRPr lang="en-US" dirty="0">
              <a:solidFill>
                <a:srgbClr val="272D5A"/>
              </a:solidFill>
              <a:latin typeface="Century Gothic" panose="020B0502020202020204" pitchFamily="34" charset="0"/>
            </a:endParaRPr>
          </a:p>
          <a:p>
            <a:pPr algn="ctr">
              <a:lnSpc>
                <a:spcPct val="150000"/>
              </a:lnSpc>
            </a:pPr>
            <a:r>
              <a:rPr lang="en-US" dirty="0">
                <a:solidFill>
                  <a:srgbClr val="272D5A"/>
                </a:solidFill>
                <a:latin typeface="Century Gothic" panose="020B0502020202020204" pitchFamily="34" charset="0"/>
              </a:rPr>
              <a:t> Mental</a:t>
            </a:r>
          </a:p>
          <a:p>
            <a:pPr algn="ctr">
              <a:lnSpc>
                <a:spcPct val="150000"/>
              </a:lnSpc>
            </a:pPr>
            <a:r>
              <a:rPr lang="en-US" dirty="0">
                <a:solidFill>
                  <a:srgbClr val="272D5A"/>
                </a:solidFill>
                <a:latin typeface="Century Gothic" panose="020B0502020202020204" pitchFamily="34" charset="0"/>
              </a:rPr>
              <a:t>Emotional</a:t>
            </a:r>
          </a:p>
          <a:p>
            <a:pPr algn="ctr">
              <a:lnSpc>
                <a:spcPct val="150000"/>
              </a:lnSpc>
            </a:pPr>
            <a:r>
              <a:rPr lang="en-US" dirty="0">
                <a:solidFill>
                  <a:srgbClr val="272D5A"/>
                </a:solidFill>
                <a:latin typeface="Century Gothic" panose="020B0502020202020204" pitchFamily="34" charset="0"/>
              </a:rPr>
              <a:t>Physical</a:t>
            </a:r>
          </a:p>
          <a:p>
            <a:pPr algn="ctr">
              <a:lnSpc>
                <a:spcPct val="150000"/>
              </a:lnSpc>
            </a:pPr>
            <a:r>
              <a:rPr lang="en-US" dirty="0">
                <a:solidFill>
                  <a:srgbClr val="272D5A"/>
                </a:solidFill>
                <a:latin typeface="Century Gothic" panose="020B0502020202020204" pitchFamily="34" charset="0"/>
              </a:rPr>
              <a:t>Environmental</a:t>
            </a:r>
          </a:p>
          <a:p>
            <a:pPr algn="ctr">
              <a:lnSpc>
                <a:spcPct val="150000"/>
              </a:lnSpc>
            </a:pPr>
            <a:r>
              <a:rPr lang="en-US" dirty="0">
                <a:solidFill>
                  <a:srgbClr val="272D5A"/>
                </a:solidFill>
                <a:latin typeface="Century Gothic" panose="020B0502020202020204" pitchFamily="34" charset="0"/>
              </a:rPr>
              <a:t>Spiritual</a:t>
            </a:r>
          </a:p>
          <a:p>
            <a:pPr algn="ctr">
              <a:lnSpc>
                <a:spcPct val="150000"/>
              </a:lnSpc>
            </a:pPr>
            <a:r>
              <a:rPr lang="en-US" dirty="0">
                <a:solidFill>
                  <a:srgbClr val="272D5A"/>
                </a:solidFill>
                <a:latin typeface="Century Gothic" panose="020B0502020202020204" pitchFamily="34" charset="0"/>
              </a:rPr>
              <a:t>Recreational</a:t>
            </a:r>
          </a:p>
          <a:p>
            <a:pPr algn="ctr">
              <a:lnSpc>
                <a:spcPct val="150000"/>
              </a:lnSpc>
            </a:pPr>
            <a:r>
              <a:rPr lang="en-US" dirty="0">
                <a:solidFill>
                  <a:srgbClr val="272D5A"/>
                </a:solidFill>
                <a:latin typeface="Century Gothic" panose="020B0502020202020204" pitchFamily="34" charset="0"/>
              </a:rPr>
              <a:t>Social</a:t>
            </a:r>
          </a:p>
        </p:txBody>
      </p:sp>
      <p:sp>
        <p:nvSpPr>
          <p:cNvPr id="8" name="TextBox 7">
            <a:extLst>
              <a:ext uri="{FF2B5EF4-FFF2-40B4-BE49-F238E27FC236}">
                <a16:creationId xmlns:a16="http://schemas.microsoft.com/office/drawing/2014/main" id="{D3180109-B709-8842-938D-A71E63B4D3F9}"/>
              </a:ext>
            </a:extLst>
          </p:cNvPr>
          <p:cNvSpPr txBox="1"/>
          <p:nvPr/>
        </p:nvSpPr>
        <p:spPr>
          <a:xfrm>
            <a:off x="4476806" y="2722899"/>
            <a:ext cx="3238387" cy="523220"/>
          </a:xfrm>
          <a:prstGeom prst="rect">
            <a:avLst/>
          </a:prstGeom>
          <a:noFill/>
        </p:spPr>
        <p:txBody>
          <a:bodyPr wrap="none" rtlCol="0">
            <a:spAutoFit/>
          </a:bodyPr>
          <a:lstStyle/>
          <a:p>
            <a:r>
              <a:rPr lang="en-US" sz="2800" dirty="0">
                <a:solidFill>
                  <a:srgbClr val="272D5A"/>
                </a:solidFill>
                <a:latin typeface="Century Gothic" panose="020B0502020202020204" pitchFamily="34" charset="0"/>
              </a:rPr>
              <a:t>Practice self-care</a:t>
            </a:r>
          </a:p>
        </p:txBody>
      </p:sp>
      <p:sp>
        <p:nvSpPr>
          <p:cNvPr id="9" name="Oval 8">
            <a:extLst>
              <a:ext uri="{FF2B5EF4-FFF2-40B4-BE49-F238E27FC236}">
                <a16:creationId xmlns:a16="http://schemas.microsoft.com/office/drawing/2014/main" id="{0781633E-ED7E-A6ED-5B43-8D1E8A49DEEC}"/>
              </a:ext>
            </a:extLst>
          </p:cNvPr>
          <p:cNvSpPr/>
          <p:nvPr/>
        </p:nvSpPr>
        <p:spPr>
          <a:xfrm>
            <a:off x="3598444" y="2555854"/>
            <a:ext cx="878362" cy="873146"/>
          </a:xfrm>
          <a:prstGeom prst="ellipse">
            <a:avLst/>
          </a:prstGeom>
          <a:solidFill>
            <a:srgbClr val="E2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272D5A"/>
              </a:solidFill>
              <a:latin typeface="Century Gothic" panose="020B0502020202020204" pitchFamily="34" charset="0"/>
            </a:endParaRPr>
          </a:p>
        </p:txBody>
      </p:sp>
      <p:pic>
        <p:nvPicPr>
          <p:cNvPr id="10" name="Graphic 9" descr="Meditation with solid fill">
            <a:extLst>
              <a:ext uri="{FF2B5EF4-FFF2-40B4-BE49-F238E27FC236}">
                <a16:creationId xmlns:a16="http://schemas.microsoft.com/office/drawing/2014/main" id="{BB848F5D-3059-3572-0156-8D2A05F902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7092" y="2546125"/>
            <a:ext cx="800165" cy="800165"/>
          </a:xfrm>
          <a:prstGeom prst="rect">
            <a:avLst/>
          </a:prstGeom>
        </p:spPr>
      </p:pic>
    </p:spTree>
    <p:extLst>
      <p:ext uri="{BB962C8B-B14F-4D97-AF65-F5344CB8AC3E}">
        <p14:creationId xmlns:p14="http://schemas.microsoft.com/office/powerpoint/2010/main" val="1428406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2907731" y="1147010"/>
            <a:ext cx="6376554"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Perseverance Strategies</a:t>
            </a:r>
          </a:p>
        </p:txBody>
      </p:sp>
      <p:sp>
        <p:nvSpPr>
          <p:cNvPr id="4" name="TextBox 3">
            <a:extLst>
              <a:ext uri="{FF2B5EF4-FFF2-40B4-BE49-F238E27FC236}">
                <a16:creationId xmlns:a16="http://schemas.microsoft.com/office/drawing/2014/main" id="{2691831E-D0FF-C5F9-0302-B46A79AD0544}"/>
              </a:ext>
            </a:extLst>
          </p:cNvPr>
          <p:cNvSpPr txBox="1"/>
          <p:nvPr/>
        </p:nvSpPr>
        <p:spPr>
          <a:xfrm>
            <a:off x="1015283" y="3346290"/>
            <a:ext cx="10161432" cy="1932452"/>
          </a:xfrm>
          <a:prstGeom prst="rect">
            <a:avLst/>
          </a:prstGeom>
          <a:noFill/>
        </p:spPr>
        <p:txBody>
          <a:bodyPr wrap="square" rtlCol="0">
            <a:spAutoFit/>
          </a:bodyPr>
          <a:lstStyle/>
          <a:p>
            <a:pPr algn="ctr">
              <a:lnSpc>
                <a:spcPct val="150000"/>
              </a:lnSpc>
            </a:pPr>
            <a:r>
              <a:rPr lang="en-US" b="1" dirty="0">
                <a:solidFill>
                  <a:srgbClr val="272D5A"/>
                </a:solidFill>
                <a:latin typeface="Century Gothic" panose="020B0502020202020204" pitchFamily="34" charset="0"/>
              </a:rPr>
              <a:t>The Seven Pillars of Self-Care</a:t>
            </a:r>
            <a:endParaRPr lang="en-US" dirty="0">
              <a:solidFill>
                <a:srgbClr val="272D5A"/>
              </a:solidFill>
              <a:latin typeface="Century Gothic" panose="020B0502020202020204" pitchFamily="34" charset="0"/>
            </a:endParaRPr>
          </a:p>
          <a:p>
            <a:pPr algn="ctr">
              <a:lnSpc>
                <a:spcPct val="150000"/>
              </a:lnSpc>
            </a:pPr>
            <a:r>
              <a:rPr lang="en-US" dirty="0">
                <a:solidFill>
                  <a:srgbClr val="272D5A"/>
                </a:solidFill>
                <a:latin typeface="Century Gothic" panose="020B0502020202020204" pitchFamily="34" charset="0"/>
              </a:rPr>
              <a:t> Mental</a:t>
            </a:r>
          </a:p>
          <a:p>
            <a:pPr algn="ctr">
              <a:lnSpc>
                <a:spcPct val="150000"/>
              </a:lnSpc>
            </a:pPr>
            <a:endParaRPr lang="en-US" sz="1000" dirty="0">
              <a:solidFill>
                <a:srgbClr val="272D5A"/>
              </a:solidFill>
              <a:latin typeface="Century Gothic" panose="020B0502020202020204" pitchFamily="34" charset="0"/>
            </a:endParaRPr>
          </a:p>
          <a:p>
            <a:pPr algn="ctr">
              <a:lnSpc>
                <a:spcPct val="150000"/>
              </a:lnSpc>
            </a:pPr>
            <a:r>
              <a:rPr lang="en-US" dirty="0">
                <a:solidFill>
                  <a:srgbClr val="272D5A"/>
                </a:solidFill>
                <a:latin typeface="Century Gothic" panose="020B0502020202020204" pitchFamily="34" charset="0"/>
              </a:rPr>
              <a:t>Mental self-care focuses on creating a healthy mindset. Examples of mental self-care include journaling, meditating, practicing gratitude, and taking a break from screen time.</a:t>
            </a:r>
          </a:p>
        </p:txBody>
      </p:sp>
      <p:sp>
        <p:nvSpPr>
          <p:cNvPr id="8" name="TextBox 7">
            <a:extLst>
              <a:ext uri="{FF2B5EF4-FFF2-40B4-BE49-F238E27FC236}">
                <a16:creationId xmlns:a16="http://schemas.microsoft.com/office/drawing/2014/main" id="{D3180109-B709-8842-938D-A71E63B4D3F9}"/>
              </a:ext>
            </a:extLst>
          </p:cNvPr>
          <p:cNvSpPr txBox="1"/>
          <p:nvPr/>
        </p:nvSpPr>
        <p:spPr>
          <a:xfrm>
            <a:off x="4476806" y="2722899"/>
            <a:ext cx="3238387" cy="523220"/>
          </a:xfrm>
          <a:prstGeom prst="rect">
            <a:avLst/>
          </a:prstGeom>
          <a:noFill/>
        </p:spPr>
        <p:txBody>
          <a:bodyPr wrap="none" rtlCol="0">
            <a:spAutoFit/>
          </a:bodyPr>
          <a:lstStyle/>
          <a:p>
            <a:r>
              <a:rPr lang="en-US" sz="2800" dirty="0">
                <a:solidFill>
                  <a:srgbClr val="272D5A"/>
                </a:solidFill>
                <a:latin typeface="Century Gothic" panose="020B0502020202020204" pitchFamily="34" charset="0"/>
              </a:rPr>
              <a:t>Practice self-care</a:t>
            </a:r>
          </a:p>
        </p:txBody>
      </p:sp>
      <p:sp>
        <p:nvSpPr>
          <p:cNvPr id="9" name="Oval 8">
            <a:extLst>
              <a:ext uri="{FF2B5EF4-FFF2-40B4-BE49-F238E27FC236}">
                <a16:creationId xmlns:a16="http://schemas.microsoft.com/office/drawing/2014/main" id="{0781633E-ED7E-A6ED-5B43-8D1E8A49DEEC}"/>
              </a:ext>
            </a:extLst>
          </p:cNvPr>
          <p:cNvSpPr/>
          <p:nvPr/>
        </p:nvSpPr>
        <p:spPr>
          <a:xfrm>
            <a:off x="3598444" y="2555854"/>
            <a:ext cx="878362" cy="873146"/>
          </a:xfrm>
          <a:prstGeom prst="ellipse">
            <a:avLst/>
          </a:prstGeom>
          <a:solidFill>
            <a:srgbClr val="E2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272D5A"/>
              </a:solidFill>
              <a:latin typeface="Century Gothic" panose="020B0502020202020204" pitchFamily="34" charset="0"/>
            </a:endParaRPr>
          </a:p>
        </p:txBody>
      </p:sp>
      <p:pic>
        <p:nvPicPr>
          <p:cNvPr id="10" name="Graphic 9" descr="Meditation with solid fill">
            <a:extLst>
              <a:ext uri="{FF2B5EF4-FFF2-40B4-BE49-F238E27FC236}">
                <a16:creationId xmlns:a16="http://schemas.microsoft.com/office/drawing/2014/main" id="{BB848F5D-3059-3572-0156-8D2A05F902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7092" y="2546125"/>
            <a:ext cx="800165" cy="800165"/>
          </a:xfrm>
          <a:prstGeom prst="rect">
            <a:avLst/>
          </a:prstGeom>
        </p:spPr>
      </p:pic>
    </p:spTree>
    <p:extLst>
      <p:ext uri="{BB962C8B-B14F-4D97-AF65-F5344CB8AC3E}">
        <p14:creationId xmlns:p14="http://schemas.microsoft.com/office/powerpoint/2010/main" val="566958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2907731" y="1147010"/>
            <a:ext cx="6376554"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Perseverance Strategies</a:t>
            </a:r>
          </a:p>
        </p:txBody>
      </p:sp>
      <p:sp>
        <p:nvSpPr>
          <p:cNvPr id="4" name="TextBox 3">
            <a:extLst>
              <a:ext uri="{FF2B5EF4-FFF2-40B4-BE49-F238E27FC236}">
                <a16:creationId xmlns:a16="http://schemas.microsoft.com/office/drawing/2014/main" id="{2691831E-D0FF-C5F9-0302-B46A79AD0544}"/>
              </a:ext>
            </a:extLst>
          </p:cNvPr>
          <p:cNvSpPr txBox="1"/>
          <p:nvPr/>
        </p:nvSpPr>
        <p:spPr>
          <a:xfrm>
            <a:off x="1015283" y="3346290"/>
            <a:ext cx="10161432" cy="2347950"/>
          </a:xfrm>
          <a:prstGeom prst="rect">
            <a:avLst/>
          </a:prstGeom>
          <a:noFill/>
        </p:spPr>
        <p:txBody>
          <a:bodyPr wrap="square" rtlCol="0">
            <a:spAutoFit/>
          </a:bodyPr>
          <a:lstStyle/>
          <a:p>
            <a:pPr algn="ctr">
              <a:lnSpc>
                <a:spcPct val="150000"/>
              </a:lnSpc>
            </a:pPr>
            <a:r>
              <a:rPr lang="en-US" b="1" dirty="0">
                <a:solidFill>
                  <a:srgbClr val="272D5A"/>
                </a:solidFill>
                <a:latin typeface="Century Gothic" panose="020B0502020202020204" pitchFamily="34" charset="0"/>
              </a:rPr>
              <a:t>The Seven Pillars of Self-Care</a:t>
            </a:r>
            <a:endParaRPr lang="en-US" dirty="0">
              <a:solidFill>
                <a:srgbClr val="272D5A"/>
              </a:solidFill>
              <a:latin typeface="Century Gothic" panose="020B0502020202020204" pitchFamily="34" charset="0"/>
            </a:endParaRPr>
          </a:p>
          <a:p>
            <a:pPr algn="ctr">
              <a:lnSpc>
                <a:spcPct val="150000"/>
              </a:lnSpc>
            </a:pPr>
            <a:r>
              <a:rPr lang="en-US" dirty="0">
                <a:solidFill>
                  <a:srgbClr val="272D5A"/>
                </a:solidFill>
                <a:latin typeface="Century Gothic" panose="020B0502020202020204" pitchFamily="34" charset="0"/>
              </a:rPr>
              <a:t> Emotional</a:t>
            </a:r>
          </a:p>
          <a:p>
            <a:pPr algn="ctr">
              <a:lnSpc>
                <a:spcPct val="150000"/>
              </a:lnSpc>
            </a:pPr>
            <a:endParaRPr lang="en-US" sz="1000" dirty="0">
              <a:solidFill>
                <a:srgbClr val="272D5A"/>
              </a:solidFill>
              <a:latin typeface="Century Gothic" panose="020B0502020202020204" pitchFamily="34" charset="0"/>
            </a:endParaRPr>
          </a:p>
          <a:p>
            <a:pPr algn="ctr">
              <a:lnSpc>
                <a:spcPct val="150000"/>
              </a:lnSpc>
            </a:pPr>
            <a:r>
              <a:rPr lang="en-US" dirty="0">
                <a:solidFill>
                  <a:srgbClr val="272D5A"/>
                </a:solidFill>
                <a:latin typeface="Century Gothic" panose="020B0502020202020204" pitchFamily="34" charset="0"/>
              </a:rPr>
              <a:t>Emotional self-care focuses on creating healthy coping strategies for stress in daily life. Examples of emotional self-care include asking for help, listening to music, breathing exercises, and positive affirmations.</a:t>
            </a:r>
          </a:p>
        </p:txBody>
      </p:sp>
      <p:sp>
        <p:nvSpPr>
          <p:cNvPr id="8" name="TextBox 7">
            <a:extLst>
              <a:ext uri="{FF2B5EF4-FFF2-40B4-BE49-F238E27FC236}">
                <a16:creationId xmlns:a16="http://schemas.microsoft.com/office/drawing/2014/main" id="{D3180109-B709-8842-938D-A71E63B4D3F9}"/>
              </a:ext>
            </a:extLst>
          </p:cNvPr>
          <p:cNvSpPr txBox="1"/>
          <p:nvPr/>
        </p:nvSpPr>
        <p:spPr>
          <a:xfrm>
            <a:off x="4476806" y="2722899"/>
            <a:ext cx="3238387" cy="523220"/>
          </a:xfrm>
          <a:prstGeom prst="rect">
            <a:avLst/>
          </a:prstGeom>
          <a:noFill/>
        </p:spPr>
        <p:txBody>
          <a:bodyPr wrap="none" rtlCol="0">
            <a:spAutoFit/>
          </a:bodyPr>
          <a:lstStyle/>
          <a:p>
            <a:r>
              <a:rPr lang="en-US" sz="2800" dirty="0">
                <a:solidFill>
                  <a:srgbClr val="272D5A"/>
                </a:solidFill>
                <a:latin typeface="Century Gothic" panose="020B0502020202020204" pitchFamily="34" charset="0"/>
              </a:rPr>
              <a:t>Practice self-care</a:t>
            </a:r>
          </a:p>
        </p:txBody>
      </p:sp>
      <p:sp>
        <p:nvSpPr>
          <p:cNvPr id="9" name="Oval 8">
            <a:extLst>
              <a:ext uri="{FF2B5EF4-FFF2-40B4-BE49-F238E27FC236}">
                <a16:creationId xmlns:a16="http://schemas.microsoft.com/office/drawing/2014/main" id="{0781633E-ED7E-A6ED-5B43-8D1E8A49DEEC}"/>
              </a:ext>
            </a:extLst>
          </p:cNvPr>
          <p:cNvSpPr/>
          <p:nvPr/>
        </p:nvSpPr>
        <p:spPr>
          <a:xfrm>
            <a:off x="3598444" y="2555854"/>
            <a:ext cx="878362" cy="873146"/>
          </a:xfrm>
          <a:prstGeom prst="ellipse">
            <a:avLst/>
          </a:prstGeom>
          <a:solidFill>
            <a:srgbClr val="E2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272D5A"/>
              </a:solidFill>
              <a:latin typeface="Century Gothic" panose="020B0502020202020204" pitchFamily="34" charset="0"/>
            </a:endParaRPr>
          </a:p>
        </p:txBody>
      </p:sp>
      <p:pic>
        <p:nvPicPr>
          <p:cNvPr id="10" name="Graphic 9" descr="Meditation with solid fill">
            <a:extLst>
              <a:ext uri="{FF2B5EF4-FFF2-40B4-BE49-F238E27FC236}">
                <a16:creationId xmlns:a16="http://schemas.microsoft.com/office/drawing/2014/main" id="{BB848F5D-3059-3572-0156-8D2A05F902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7092" y="2546125"/>
            <a:ext cx="800165" cy="800165"/>
          </a:xfrm>
          <a:prstGeom prst="rect">
            <a:avLst/>
          </a:prstGeom>
        </p:spPr>
      </p:pic>
    </p:spTree>
    <p:extLst>
      <p:ext uri="{BB962C8B-B14F-4D97-AF65-F5344CB8AC3E}">
        <p14:creationId xmlns:p14="http://schemas.microsoft.com/office/powerpoint/2010/main" val="1084366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2907731" y="1147010"/>
            <a:ext cx="6376554"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Perseverance Strategies</a:t>
            </a:r>
          </a:p>
        </p:txBody>
      </p:sp>
      <p:sp>
        <p:nvSpPr>
          <p:cNvPr id="4" name="TextBox 3">
            <a:extLst>
              <a:ext uri="{FF2B5EF4-FFF2-40B4-BE49-F238E27FC236}">
                <a16:creationId xmlns:a16="http://schemas.microsoft.com/office/drawing/2014/main" id="{2691831E-D0FF-C5F9-0302-B46A79AD0544}"/>
              </a:ext>
            </a:extLst>
          </p:cNvPr>
          <p:cNvSpPr txBox="1"/>
          <p:nvPr/>
        </p:nvSpPr>
        <p:spPr>
          <a:xfrm>
            <a:off x="1015283" y="3346290"/>
            <a:ext cx="10161432" cy="2347950"/>
          </a:xfrm>
          <a:prstGeom prst="rect">
            <a:avLst/>
          </a:prstGeom>
          <a:noFill/>
        </p:spPr>
        <p:txBody>
          <a:bodyPr wrap="square" rtlCol="0">
            <a:spAutoFit/>
          </a:bodyPr>
          <a:lstStyle/>
          <a:p>
            <a:pPr algn="ctr">
              <a:lnSpc>
                <a:spcPct val="150000"/>
              </a:lnSpc>
            </a:pPr>
            <a:r>
              <a:rPr lang="en-US" b="1" dirty="0">
                <a:solidFill>
                  <a:srgbClr val="272D5A"/>
                </a:solidFill>
                <a:latin typeface="Century Gothic" panose="020B0502020202020204" pitchFamily="34" charset="0"/>
              </a:rPr>
              <a:t>The Seven Pillars of Self-Care</a:t>
            </a:r>
            <a:endParaRPr lang="en-US" dirty="0">
              <a:solidFill>
                <a:srgbClr val="272D5A"/>
              </a:solidFill>
              <a:latin typeface="Century Gothic" panose="020B0502020202020204" pitchFamily="34" charset="0"/>
            </a:endParaRPr>
          </a:p>
          <a:p>
            <a:pPr algn="ctr">
              <a:lnSpc>
                <a:spcPct val="150000"/>
              </a:lnSpc>
            </a:pPr>
            <a:r>
              <a:rPr lang="en-US" dirty="0">
                <a:solidFill>
                  <a:srgbClr val="272D5A"/>
                </a:solidFill>
                <a:latin typeface="Century Gothic" panose="020B0502020202020204" pitchFamily="34" charset="0"/>
              </a:rPr>
              <a:t> Physical</a:t>
            </a:r>
          </a:p>
          <a:p>
            <a:pPr algn="ctr">
              <a:lnSpc>
                <a:spcPct val="150000"/>
              </a:lnSpc>
            </a:pPr>
            <a:endParaRPr lang="en-US" sz="1000" dirty="0">
              <a:solidFill>
                <a:srgbClr val="272D5A"/>
              </a:solidFill>
              <a:latin typeface="Century Gothic" panose="020B0502020202020204" pitchFamily="34" charset="0"/>
            </a:endParaRPr>
          </a:p>
          <a:p>
            <a:pPr algn="ctr">
              <a:lnSpc>
                <a:spcPct val="150000"/>
              </a:lnSpc>
            </a:pPr>
            <a:r>
              <a:rPr lang="en-US" dirty="0">
                <a:solidFill>
                  <a:srgbClr val="272D5A"/>
                </a:solidFill>
                <a:latin typeface="Century Gothic" panose="020B0502020202020204" pitchFamily="34" charset="0"/>
              </a:rPr>
              <a:t>Physical self-care focuses on taking care of your body through rest, nutrition, and movement. Examples of physical self-care include drinking plenty of water, going for walks, trying a new sport or exercise, and getting a good night’s sleep.</a:t>
            </a:r>
          </a:p>
        </p:txBody>
      </p:sp>
      <p:sp>
        <p:nvSpPr>
          <p:cNvPr id="8" name="TextBox 7">
            <a:extLst>
              <a:ext uri="{FF2B5EF4-FFF2-40B4-BE49-F238E27FC236}">
                <a16:creationId xmlns:a16="http://schemas.microsoft.com/office/drawing/2014/main" id="{D3180109-B709-8842-938D-A71E63B4D3F9}"/>
              </a:ext>
            </a:extLst>
          </p:cNvPr>
          <p:cNvSpPr txBox="1"/>
          <p:nvPr/>
        </p:nvSpPr>
        <p:spPr>
          <a:xfrm>
            <a:off x="4476806" y="2722899"/>
            <a:ext cx="3238387" cy="523220"/>
          </a:xfrm>
          <a:prstGeom prst="rect">
            <a:avLst/>
          </a:prstGeom>
          <a:noFill/>
        </p:spPr>
        <p:txBody>
          <a:bodyPr wrap="none" rtlCol="0">
            <a:spAutoFit/>
          </a:bodyPr>
          <a:lstStyle/>
          <a:p>
            <a:r>
              <a:rPr lang="en-US" sz="2800" dirty="0">
                <a:solidFill>
                  <a:srgbClr val="272D5A"/>
                </a:solidFill>
                <a:latin typeface="Century Gothic" panose="020B0502020202020204" pitchFamily="34" charset="0"/>
              </a:rPr>
              <a:t>Practice self-care</a:t>
            </a:r>
          </a:p>
        </p:txBody>
      </p:sp>
      <p:sp>
        <p:nvSpPr>
          <p:cNvPr id="9" name="Oval 8">
            <a:extLst>
              <a:ext uri="{FF2B5EF4-FFF2-40B4-BE49-F238E27FC236}">
                <a16:creationId xmlns:a16="http://schemas.microsoft.com/office/drawing/2014/main" id="{0781633E-ED7E-A6ED-5B43-8D1E8A49DEEC}"/>
              </a:ext>
            </a:extLst>
          </p:cNvPr>
          <p:cNvSpPr/>
          <p:nvPr/>
        </p:nvSpPr>
        <p:spPr>
          <a:xfrm>
            <a:off x="3598444" y="2555854"/>
            <a:ext cx="878362" cy="873146"/>
          </a:xfrm>
          <a:prstGeom prst="ellipse">
            <a:avLst/>
          </a:prstGeom>
          <a:solidFill>
            <a:srgbClr val="E2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272D5A"/>
              </a:solidFill>
              <a:latin typeface="Century Gothic" panose="020B0502020202020204" pitchFamily="34" charset="0"/>
            </a:endParaRPr>
          </a:p>
        </p:txBody>
      </p:sp>
      <p:pic>
        <p:nvPicPr>
          <p:cNvPr id="10" name="Graphic 9" descr="Meditation with solid fill">
            <a:extLst>
              <a:ext uri="{FF2B5EF4-FFF2-40B4-BE49-F238E27FC236}">
                <a16:creationId xmlns:a16="http://schemas.microsoft.com/office/drawing/2014/main" id="{BB848F5D-3059-3572-0156-8D2A05F902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7092" y="2546125"/>
            <a:ext cx="800165" cy="800165"/>
          </a:xfrm>
          <a:prstGeom prst="rect">
            <a:avLst/>
          </a:prstGeom>
        </p:spPr>
      </p:pic>
    </p:spTree>
    <p:extLst>
      <p:ext uri="{BB962C8B-B14F-4D97-AF65-F5344CB8AC3E}">
        <p14:creationId xmlns:p14="http://schemas.microsoft.com/office/powerpoint/2010/main" val="3786804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2907731" y="1147010"/>
            <a:ext cx="6376554"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Perseverance Strategies</a:t>
            </a:r>
          </a:p>
        </p:txBody>
      </p:sp>
      <p:sp>
        <p:nvSpPr>
          <p:cNvPr id="4" name="TextBox 3">
            <a:extLst>
              <a:ext uri="{FF2B5EF4-FFF2-40B4-BE49-F238E27FC236}">
                <a16:creationId xmlns:a16="http://schemas.microsoft.com/office/drawing/2014/main" id="{2691831E-D0FF-C5F9-0302-B46A79AD0544}"/>
              </a:ext>
            </a:extLst>
          </p:cNvPr>
          <p:cNvSpPr txBox="1"/>
          <p:nvPr/>
        </p:nvSpPr>
        <p:spPr>
          <a:xfrm>
            <a:off x="1015283" y="3346290"/>
            <a:ext cx="10161432" cy="2347950"/>
          </a:xfrm>
          <a:prstGeom prst="rect">
            <a:avLst/>
          </a:prstGeom>
          <a:noFill/>
        </p:spPr>
        <p:txBody>
          <a:bodyPr wrap="square" rtlCol="0">
            <a:spAutoFit/>
          </a:bodyPr>
          <a:lstStyle/>
          <a:p>
            <a:pPr algn="ctr">
              <a:lnSpc>
                <a:spcPct val="150000"/>
              </a:lnSpc>
            </a:pPr>
            <a:r>
              <a:rPr lang="en-US" b="1" dirty="0">
                <a:solidFill>
                  <a:srgbClr val="272D5A"/>
                </a:solidFill>
                <a:latin typeface="Century Gothic" panose="020B0502020202020204" pitchFamily="34" charset="0"/>
              </a:rPr>
              <a:t>The Seven Pillars of Self-Care</a:t>
            </a:r>
            <a:endParaRPr lang="en-US" dirty="0">
              <a:solidFill>
                <a:srgbClr val="272D5A"/>
              </a:solidFill>
              <a:latin typeface="Century Gothic" panose="020B0502020202020204" pitchFamily="34" charset="0"/>
            </a:endParaRPr>
          </a:p>
          <a:p>
            <a:pPr algn="ctr">
              <a:lnSpc>
                <a:spcPct val="150000"/>
              </a:lnSpc>
            </a:pPr>
            <a:r>
              <a:rPr lang="en-US" dirty="0">
                <a:solidFill>
                  <a:srgbClr val="272D5A"/>
                </a:solidFill>
                <a:latin typeface="Century Gothic" panose="020B0502020202020204" pitchFamily="34" charset="0"/>
              </a:rPr>
              <a:t> Environmental</a:t>
            </a:r>
          </a:p>
          <a:p>
            <a:pPr algn="ctr">
              <a:lnSpc>
                <a:spcPct val="150000"/>
              </a:lnSpc>
            </a:pPr>
            <a:endParaRPr lang="en-US" sz="1000" dirty="0">
              <a:solidFill>
                <a:srgbClr val="272D5A"/>
              </a:solidFill>
              <a:latin typeface="Century Gothic" panose="020B0502020202020204" pitchFamily="34" charset="0"/>
            </a:endParaRPr>
          </a:p>
          <a:p>
            <a:pPr algn="ctr">
              <a:lnSpc>
                <a:spcPct val="150000"/>
              </a:lnSpc>
            </a:pPr>
            <a:r>
              <a:rPr lang="en-US" dirty="0">
                <a:solidFill>
                  <a:srgbClr val="272D5A"/>
                </a:solidFill>
                <a:latin typeface="Century Gothic" panose="020B0502020202020204" pitchFamily="34" charset="0"/>
              </a:rPr>
              <a:t>Physical self-care focuses on taking care of your body through rest, nutrition, and movement. Examples of physical self-care include drinking plenty of water, going for walks, trying a new sport or exercise, and getting a good night’s sleep.</a:t>
            </a:r>
          </a:p>
        </p:txBody>
      </p:sp>
      <p:sp>
        <p:nvSpPr>
          <p:cNvPr id="8" name="TextBox 7">
            <a:extLst>
              <a:ext uri="{FF2B5EF4-FFF2-40B4-BE49-F238E27FC236}">
                <a16:creationId xmlns:a16="http://schemas.microsoft.com/office/drawing/2014/main" id="{D3180109-B709-8842-938D-A71E63B4D3F9}"/>
              </a:ext>
            </a:extLst>
          </p:cNvPr>
          <p:cNvSpPr txBox="1"/>
          <p:nvPr/>
        </p:nvSpPr>
        <p:spPr>
          <a:xfrm>
            <a:off x="4476806" y="2722899"/>
            <a:ext cx="3238387" cy="523220"/>
          </a:xfrm>
          <a:prstGeom prst="rect">
            <a:avLst/>
          </a:prstGeom>
          <a:noFill/>
        </p:spPr>
        <p:txBody>
          <a:bodyPr wrap="none" rtlCol="0">
            <a:spAutoFit/>
          </a:bodyPr>
          <a:lstStyle/>
          <a:p>
            <a:r>
              <a:rPr lang="en-US" sz="2800" dirty="0">
                <a:solidFill>
                  <a:srgbClr val="272D5A"/>
                </a:solidFill>
                <a:latin typeface="Century Gothic" panose="020B0502020202020204" pitchFamily="34" charset="0"/>
              </a:rPr>
              <a:t>Practice self-care</a:t>
            </a:r>
          </a:p>
        </p:txBody>
      </p:sp>
      <p:sp>
        <p:nvSpPr>
          <p:cNvPr id="9" name="Oval 8">
            <a:extLst>
              <a:ext uri="{FF2B5EF4-FFF2-40B4-BE49-F238E27FC236}">
                <a16:creationId xmlns:a16="http://schemas.microsoft.com/office/drawing/2014/main" id="{0781633E-ED7E-A6ED-5B43-8D1E8A49DEEC}"/>
              </a:ext>
            </a:extLst>
          </p:cNvPr>
          <p:cNvSpPr/>
          <p:nvPr/>
        </p:nvSpPr>
        <p:spPr>
          <a:xfrm>
            <a:off x="3598444" y="2555854"/>
            <a:ext cx="878362" cy="873146"/>
          </a:xfrm>
          <a:prstGeom prst="ellipse">
            <a:avLst/>
          </a:prstGeom>
          <a:solidFill>
            <a:srgbClr val="E2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272D5A"/>
              </a:solidFill>
              <a:latin typeface="Century Gothic" panose="020B0502020202020204" pitchFamily="34" charset="0"/>
            </a:endParaRPr>
          </a:p>
        </p:txBody>
      </p:sp>
      <p:pic>
        <p:nvPicPr>
          <p:cNvPr id="10" name="Graphic 9" descr="Meditation with solid fill">
            <a:extLst>
              <a:ext uri="{FF2B5EF4-FFF2-40B4-BE49-F238E27FC236}">
                <a16:creationId xmlns:a16="http://schemas.microsoft.com/office/drawing/2014/main" id="{BB848F5D-3059-3572-0156-8D2A05F902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7092" y="2546125"/>
            <a:ext cx="800165" cy="800165"/>
          </a:xfrm>
          <a:prstGeom prst="rect">
            <a:avLst/>
          </a:prstGeom>
        </p:spPr>
      </p:pic>
    </p:spTree>
    <p:extLst>
      <p:ext uri="{BB962C8B-B14F-4D97-AF65-F5344CB8AC3E}">
        <p14:creationId xmlns:p14="http://schemas.microsoft.com/office/powerpoint/2010/main" val="3695812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2907731" y="1147010"/>
            <a:ext cx="6376554"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Perseverance Strategies</a:t>
            </a:r>
          </a:p>
        </p:txBody>
      </p:sp>
      <p:sp>
        <p:nvSpPr>
          <p:cNvPr id="4" name="TextBox 3">
            <a:extLst>
              <a:ext uri="{FF2B5EF4-FFF2-40B4-BE49-F238E27FC236}">
                <a16:creationId xmlns:a16="http://schemas.microsoft.com/office/drawing/2014/main" id="{2691831E-D0FF-C5F9-0302-B46A79AD0544}"/>
              </a:ext>
            </a:extLst>
          </p:cNvPr>
          <p:cNvSpPr txBox="1"/>
          <p:nvPr/>
        </p:nvSpPr>
        <p:spPr>
          <a:xfrm>
            <a:off x="1015283" y="3346290"/>
            <a:ext cx="10161432" cy="2347950"/>
          </a:xfrm>
          <a:prstGeom prst="rect">
            <a:avLst/>
          </a:prstGeom>
          <a:noFill/>
        </p:spPr>
        <p:txBody>
          <a:bodyPr wrap="square" rtlCol="0">
            <a:spAutoFit/>
          </a:bodyPr>
          <a:lstStyle/>
          <a:p>
            <a:pPr algn="ctr">
              <a:lnSpc>
                <a:spcPct val="150000"/>
              </a:lnSpc>
            </a:pPr>
            <a:r>
              <a:rPr lang="en-US" b="1" dirty="0">
                <a:solidFill>
                  <a:srgbClr val="272D5A"/>
                </a:solidFill>
                <a:latin typeface="Century Gothic" panose="020B0502020202020204" pitchFamily="34" charset="0"/>
              </a:rPr>
              <a:t>The Seven Pillars of Self-Care</a:t>
            </a:r>
            <a:endParaRPr lang="en-US" dirty="0">
              <a:solidFill>
                <a:srgbClr val="272D5A"/>
              </a:solidFill>
              <a:latin typeface="Century Gothic" panose="020B0502020202020204" pitchFamily="34" charset="0"/>
            </a:endParaRPr>
          </a:p>
          <a:p>
            <a:pPr algn="ctr">
              <a:lnSpc>
                <a:spcPct val="150000"/>
              </a:lnSpc>
            </a:pPr>
            <a:r>
              <a:rPr lang="en-US" dirty="0">
                <a:solidFill>
                  <a:srgbClr val="272D5A"/>
                </a:solidFill>
                <a:latin typeface="Century Gothic" panose="020B0502020202020204" pitchFamily="34" charset="0"/>
              </a:rPr>
              <a:t> Spiritual</a:t>
            </a:r>
          </a:p>
          <a:p>
            <a:pPr algn="ctr">
              <a:lnSpc>
                <a:spcPct val="150000"/>
              </a:lnSpc>
            </a:pPr>
            <a:endParaRPr lang="en-US" sz="1000" dirty="0">
              <a:solidFill>
                <a:srgbClr val="272D5A"/>
              </a:solidFill>
              <a:latin typeface="Century Gothic" panose="020B0502020202020204" pitchFamily="34" charset="0"/>
            </a:endParaRPr>
          </a:p>
          <a:p>
            <a:pPr algn="ctr">
              <a:lnSpc>
                <a:spcPct val="150000"/>
              </a:lnSpc>
            </a:pPr>
            <a:r>
              <a:rPr lang="en-US" dirty="0">
                <a:solidFill>
                  <a:srgbClr val="272D5A"/>
                </a:solidFill>
                <a:latin typeface="Century Gothic" panose="020B0502020202020204" pitchFamily="34" charset="0"/>
              </a:rPr>
              <a:t>Spiritual self-care focuses on cultivating meaning and purpose. Examples of spiritual self-care include time in nature, finding a community with shared values and beliefs, volunteering, and identifying your values.</a:t>
            </a:r>
          </a:p>
        </p:txBody>
      </p:sp>
      <p:sp>
        <p:nvSpPr>
          <p:cNvPr id="8" name="TextBox 7">
            <a:extLst>
              <a:ext uri="{FF2B5EF4-FFF2-40B4-BE49-F238E27FC236}">
                <a16:creationId xmlns:a16="http://schemas.microsoft.com/office/drawing/2014/main" id="{D3180109-B709-8842-938D-A71E63B4D3F9}"/>
              </a:ext>
            </a:extLst>
          </p:cNvPr>
          <p:cNvSpPr txBox="1"/>
          <p:nvPr/>
        </p:nvSpPr>
        <p:spPr>
          <a:xfrm>
            <a:off x="4476806" y="2722899"/>
            <a:ext cx="3238387" cy="523220"/>
          </a:xfrm>
          <a:prstGeom prst="rect">
            <a:avLst/>
          </a:prstGeom>
          <a:noFill/>
        </p:spPr>
        <p:txBody>
          <a:bodyPr wrap="none" rtlCol="0">
            <a:spAutoFit/>
          </a:bodyPr>
          <a:lstStyle/>
          <a:p>
            <a:r>
              <a:rPr lang="en-US" sz="2800" dirty="0">
                <a:solidFill>
                  <a:srgbClr val="272D5A"/>
                </a:solidFill>
                <a:latin typeface="Century Gothic" panose="020B0502020202020204" pitchFamily="34" charset="0"/>
              </a:rPr>
              <a:t>Practice self-care</a:t>
            </a:r>
          </a:p>
        </p:txBody>
      </p:sp>
      <p:sp>
        <p:nvSpPr>
          <p:cNvPr id="9" name="Oval 8">
            <a:extLst>
              <a:ext uri="{FF2B5EF4-FFF2-40B4-BE49-F238E27FC236}">
                <a16:creationId xmlns:a16="http://schemas.microsoft.com/office/drawing/2014/main" id="{0781633E-ED7E-A6ED-5B43-8D1E8A49DEEC}"/>
              </a:ext>
            </a:extLst>
          </p:cNvPr>
          <p:cNvSpPr/>
          <p:nvPr/>
        </p:nvSpPr>
        <p:spPr>
          <a:xfrm>
            <a:off x="3598444" y="2555854"/>
            <a:ext cx="878362" cy="873146"/>
          </a:xfrm>
          <a:prstGeom prst="ellipse">
            <a:avLst/>
          </a:prstGeom>
          <a:solidFill>
            <a:srgbClr val="E2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272D5A"/>
              </a:solidFill>
              <a:latin typeface="Century Gothic" panose="020B0502020202020204" pitchFamily="34" charset="0"/>
            </a:endParaRPr>
          </a:p>
        </p:txBody>
      </p:sp>
      <p:pic>
        <p:nvPicPr>
          <p:cNvPr id="10" name="Graphic 9" descr="Meditation with solid fill">
            <a:extLst>
              <a:ext uri="{FF2B5EF4-FFF2-40B4-BE49-F238E27FC236}">
                <a16:creationId xmlns:a16="http://schemas.microsoft.com/office/drawing/2014/main" id="{BB848F5D-3059-3572-0156-8D2A05F902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7092" y="2546125"/>
            <a:ext cx="800165" cy="800165"/>
          </a:xfrm>
          <a:prstGeom prst="rect">
            <a:avLst/>
          </a:prstGeom>
        </p:spPr>
      </p:pic>
    </p:spTree>
    <p:extLst>
      <p:ext uri="{BB962C8B-B14F-4D97-AF65-F5344CB8AC3E}">
        <p14:creationId xmlns:p14="http://schemas.microsoft.com/office/powerpoint/2010/main" val="3283147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2907731" y="1147010"/>
            <a:ext cx="6376554"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Perseverance Strategies</a:t>
            </a:r>
          </a:p>
        </p:txBody>
      </p:sp>
      <p:sp>
        <p:nvSpPr>
          <p:cNvPr id="4" name="TextBox 3">
            <a:extLst>
              <a:ext uri="{FF2B5EF4-FFF2-40B4-BE49-F238E27FC236}">
                <a16:creationId xmlns:a16="http://schemas.microsoft.com/office/drawing/2014/main" id="{2691831E-D0FF-C5F9-0302-B46A79AD0544}"/>
              </a:ext>
            </a:extLst>
          </p:cNvPr>
          <p:cNvSpPr txBox="1"/>
          <p:nvPr/>
        </p:nvSpPr>
        <p:spPr>
          <a:xfrm>
            <a:off x="885421" y="3246119"/>
            <a:ext cx="10421156" cy="3409651"/>
          </a:xfrm>
          <a:prstGeom prst="rect">
            <a:avLst/>
          </a:prstGeom>
          <a:noFill/>
        </p:spPr>
        <p:txBody>
          <a:bodyPr wrap="square" rtlCol="0">
            <a:spAutoFit/>
          </a:bodyPr>
          <a:lstStyle/>
          <a:p>
            <a:pPr algn="ctr">
              <a:lnSpc>
                <a:spcPct val="150000"/>
              </a:lnSpc>
            </a:pPr>
            <a:r>
              <a:rPr lang="en-US" b="1" dirty="0">
                <a:solidFill>
                  <a:srgbClr val="272D5A"/>
                </a:solidFill>
                <a:latin typeface="Century Gothic" panose="020B0502020202020204" pitchFamily="34" charset="0"/>
              </a:rPr>
              <a:t>The Seven Pillars of Self-Care</a:t>
            </a:r>
            <a:endParaRPr lang="en-US" dirty="0">
              <a:solidFill>
                <a:srgbClr val="272D5A"/>
              </a:solidFill>
              <a:latin typeface="Century Gothic" panose="020B0502020202020204" pitchFamily="34" charset="0"/>
            </a:endParaRPr>
          </a:p>
          <a:p>
            <a:pPr algn="ctr">
              <a:lnSpc>
                <a:spcPct val="150000"/>
              </a:lnSpc>
            </a:pPr>
            <a:r>
              <a:rPr lang="en-US" dirty="0">
                <a:solidFill>
                  <a:srgbClr val="272D5A"/>
                </a:solidFill>
                <a:latin typeface="Century Gothic" panose="020B0502020202020204" pitchFamily="34" charset="0"/>
              </a:rPr>
              <a:t> Recreational</a:t>
            </a:r>
          </a:p>
          <a:p>
            <a:pPr algn="ctr">
              <a:lnSpc>
                <a:spcPct val="150000"/>
              </a:lnSpc>
            </a:pPr>
            <a:endParaRPr lang="en-US" sz="1000" dirty="0">
              <a:solidFill>
                <a:srgbClr val="272D5A"/>
              </a:solidFill>
              <a:latin typeface="Century Gothic" panose="020B0502020202020204" pitchFamily="34" charset="0"/>
            </a:endParaRPr>
          </a:p>
          <a:p>
            <a:pPr algn="ctr">
              <a:lnSpc>
                <a:spcPct val="150000"/>
              </a:lnSpc>
            </a:pPr>
            <a:r>
              <a:rPr lang="en-US" dirty="0">
                <a:solidFill>
                  <a:srgbClr val="272D5A"/>
                </a:solidFill>
                <a:latin typeface="Century Gothic" panose="020B0502020202020204" pitchFamily="34" charset="0"/>
              </a:rPr>
              <a:t>Recreational self-care focuses on hobbies and activities that bring you joy. Examples include exploring hobbies, taking time to relax, going somewhere new, and playing a board or video game*. </a:t>
            </a:r>
          </a:p>
          <a:p>
            <a:pPr algn="ctr">
              <a:lnSpc>
                <a:spcPct val="150000"/>
              </a:lnSpc>
            </a:pPr>
            <a:endParaRPr lang="en-US" sz="1000" dirty="0">
              <a:solidFill>
                <a:srgbClr val="272D5A"/>
              </a:solidFill>
              <a:latin typeface="Century Gothic" panose="020B0502020202020204" pitchFamily="34" charset="0"/>
            </a:endParaRPr>
          </a:p>
          <a:p>
            <a:pPr algn="ctr">
              <a:lnSpc>
                <a:spcPct val="150000"/>
              </a:lnSpc>
            </a:pPr>
            <a:r>
              <a:rPr lang="en-US" dirty="0">
                <a:solidFill>
                  <a:srgbClr val="272D5A"/>
                </a:solidFill>
                <a:latin typeface="Century Gothic" panose="020B0502020202020204" pitchFamily="34" charset="0"/>
              </a:rPr>
              <a:t>*It is important to have </a:t>
            </a:r>
            <a:r>
              <a:rPr lang="en-US" b="1" dirty="0">
                <a:solidFill>
                  <a:srgbClr val="272D5A"/>
                </a:solidFill>
                <a:latin typeface="Century Gothic" panose="020B0502020202020204" pitchFamily="34" charset="0"/>
              </a:rPr>
              <a:t>balance </a:t>
            </a:r>
            <a:r>
              <a:rPr lang="en-US" dirty="0">
                <a:solidFill>
                  <a:srgbClr val="272D5A"/>
                </a:solidFill>
                <a:latin typeface="Century Gothic" panose="020B0502020202020204" pitchFamily="34" charset="0"/>
              </a:rPr>
              <a:t>when engaging in recreational activities. Self-care is not self-care if it interferes with other life pillars, such as physical (sleep and exercise) or mental. </a:t>
            </a:r>
            <a:endParaRPr lang="en-US" b="1" dirty="0">
              <a:solidFill>
                <a:srgbClr val="272D5A"/>
              </a:solidFill>
              <a:latin typeface="Century Gothic" panose="020B0502020202020204" pitchFamily="34" charset="0"/>
            </a:endParaRPr>
          </a:p>
        </p:txBody>
      </p:sp>
      <p:sp>
        <p:nvSpPr>
          <p:cNvPr id="8" name="TextBox 7">
            <a:extLst>
              <a:ext uri="{FF2B5EF4-FFF2-40B4-BE49-F238E27FC236}">
                <a16:creationId xmlns:a16="http://schemas.microsoft.com/office/drawing/2014/main" id="{D3180109-B709-8842-938D-A71E63B4D3F9}"/>
              </a:ext>
            </a:extLst>
          </p:cNvPr>
          <p:cNvSpPr txBox="1"/>
          <p:nvPr/>
        </p:nvSpPr>
        <p:spPr>
          <a:xfrm>
            <a:off x="4476806" y="2722899"/>
            <a:ext cx="3238387" cy="523220"/>
          </a:xfrm>
          <a:prstGeom prst="rect">
            <a:avLst/>
          </a:prstGeom>
          <a:noFill/>
        </p:spPr>
        <p:txBody>
          <a:bodyPr wrap="none" rtlCol="0">
            <a:spAutoFit/>
          </a:bodyPr>
          <a:lstStyle/>
          <a:p>
            <a:r>
              <a:rPr lang="en-US" sz="2800" dirty="0">
                <a:solidFill>
                  <a:srgbClr val="272D5A"/>
                </a:solidFill>
                <a:latin typeface="Century Gothic" panose="020B0502020202020204" pitchFamily="34" charset="0"/>
              </a:rPr>
              <a:t>Practice self-care</a:t>
            </a:r>
          </a:p>
        </p:txBody>
      </p:sp>
      <p:sp>
        <p:nvSpPr>
          <p:cNvPr id="9" name="Oval 8">
            <a:extLst>
              <a:ext uri="{FF2B5EF4-FFF2-40B4-BE49-F238E27FC236}">
                <a16:creationId xmlns:a16="http://schemas.microsoft.com/office/drawing/2014/main" id="{0781633E-ED7E-A6ED-5B43-8D1E8A49DEEC}"/>
              </a:ext>
            </a:extLst>
          </p:cNvPr>
          <p:cNvSpPr/>
          <p:nvPr/>
        </p:nvSpPr>
        <p:spPr>
          <a:xfrm>
            <a:off x="3598444" y="2555854"/>
            <a:ext cx="878362" cy="873146"/>
          </a:xfrm>
          <a:prstGeom prst="ellipse">
            <a:avLst/>
          </a:prstGeom>
          <a:solidFill>
            <a:srgbClr val="E2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272D5A"/>
              </a:solidFill>
              <a:latin typeface="Century Gothic" panose="020B0502020202020204" pitchFamily="34" charset="0"/>
            </a:endParaRPr>
          </a:p>
        </p:txBody>
      </p:sp>
      <p:pic>
        <p:nvPicPr>
          <p:cNvPr id="10" name="Graphic 9" descr="Meditation with solid fill">
            <a:extLst>
              <a:ext uri="{FF2B5EF4-FFF2-40B4-BE49-F238E27FC236}">
                <a16:creationId xmlns:a16="http://schemas.microsoft.com/office/drawing/2014/main" id="{BB848F5D-3059-3572-0156-8D2A05F902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7092" y="2546125"/>
            <a:ext cx="800165" cy="800165"/>
          </a:xfrm>
          <a:prstGeom prst="rect">
            <a:avLst/>
          </a:prstGeom>
        </p:spPr>
      </p:pic>
    </p:spTree>
    <p:extLst>
      <p:ext uri="{BB962C8B-B14F-4D97-AF65-F5344CB8AC3E}">
        <p14:creationId xmlns:p14="http://schemas.microsoft.com/office/powerpoint/2010/main" val="3016365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2907731" y="1147010"/>
            <a:ext cx="6376554"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Perseverance Strategies</a:t>
            </a:r>
          </a:p>
        </p:txBody>
      </p:sp>
      <p:sp>
        <p:nvSpPr>
          <p:cNvPr id="4" name="TextBox 3">
            <a:extLst>
              <a:ext uri="{FF2B5EF4-FFF2-40B4-BE49-F238E27FC236}">
                <a16:creationId xmlns:a16="http://schemas.microsoft.com/office/drawing/2014/main" id="{2691831E-D0FF-C5F9-0302-B46A79AD0544}"/>
              </a:ext>
            </a:extLst>
          </p:cNvPr>
          <p:cNvSpPr txBox="1"/>
          <p:nvPr/>
        </p:nvSpPr>
        <p:spPr>
          <a:xfrm>
            <a:off x="885421" y="3246119"/>
            <a:ext cx="10421156" cy="2602187"/>
          </a:xfrm>
          <a:prstGeom prst="rect">
            <a:avLst/>
          </a:prstGeom>
          <a:noFill/>
        </p:spPr>
        <p:txBody>
          <a:bodyPr wrap="square" rtlCol="0">
            <a:spAutoFit/>
          </a:bodyPr>
          <a:lstStyle/>
          <a:p>
            <a:pPr algn="ctr">
              <a:lnSpc>
                <a:spcPct val="150000"/>
              </a:lnSpc>
            </a:pPr>
            <a:r>
              <a:rPr lang="en-US" b="1" dirty="0">
                <a:solidFill>
                  <a:srgbClr val="272D5A"/>
                </a:solidFill>
                <a:latin typeface="Century Gothic" panose="020B0502020202020204" pitchFamily="34" charset="0"/>
              </a:rPr>
              <a:t>The Seven Pillars of Self-Care</a:t>
            </a:r>
            <a:endParaRPr lang="en-US" dirty="0">
              <a:solidFill>
                <a:srgbClr val="272D5A"/>
              </a:solidFill>
              <a:latin typeface="Century Gothic" panose="020B0502020202020204" pitchFamily="34" charset="0"/>
            </a:endParaRPr>
          </a:p>
          <a:p>
            <a:pPr algn="ctr">
              <a:lnSpc>
                <a:spcPct val="150000"/>
              </a:lnSpc>
            </a:pPr>
            <a:r>
              <a:rPr lang="en-US" dirty="0">
                <a:solidFill>
                  <a:srgbClr val="272D5A"/>
                </a:solidFill>
                <a:latin typeface="Century Gothic" panose="020B0502020202020204" pitchFamily="34" charset="0"/>
              </a:rPr>
              <a:t> Social</a:t>
            </a:r>
          </a:p>
          <a:p>
            <a:pPr algn="ctr">
              <a:lnSpc>
                <a:spcPct val="150000"/>
              </a:lnSpc>
            </a:pPr>
            <a:endParaRPr lang="en-US" sz="1000" dirty="0">
              <a:solidFill>
                <a:srgbClr val="272D5A"/>
              </a:solidFill>
              <a:latin typeface="Century Gothic" panose="020B0502020202020204" pitchFamily="34" charset="0"/>
            </a:endParaRPr>
          </a:p>
          <a:p>
            <a:pPr algn="ctr">
              <a:lnSpc>
                <a:spcPct val="150000"/>
              </a:lnSpc>
            </a:pPr>
            <a:r>
              <a:rPr lang="en-US" dirty="0">
                <a:solidFill>
                  <a:srgbClr val="272D5A"/>
                </a:solidFill>
                <a:latin typeface="Century Gothic" panose="020B0502020202020204" pitchFamily="34" charset="0"/>
              </a:rPr>
              <a:t>Social self-care focuses on relationships with friends and family. Examples include calling a relative, spending time with friends, joining a support group, and joining a club or team sport.</a:t>
            </a:r>
          </a:p>
          <a:p>
            <a:pPr algn="ctr">
              <a:lnSpc>
                <a:spcPct val="150000"/>
              </a:lnSpc>
            </a:pPr>
            <a:endParaRPr lang="en-US" sz="1000" dirty="0">
              <a:solidFill>
                <a:srgbClr val="272D5A"/>
              </a:solidFill>
              <a:latin typeface="Century Gothic" panose="020B0502020202020204" pitchFamily="34" charset="0"/>
            </a:endParaRPr>
          </a:p>
        </p:txBody>
      </p:sp>
      <p:sp>
        <p:nvSpPr>
          <p:cNvPr id="8" name="TextBox 7">
            <a:extLst>
              <a:ext uri="{FF2B5EF4-FFF2-40B4-BE49-F238E27FC236}">
                <a16:creationId xmlns:a16="http://schemas.microsoft.com/office/drawing/2014/main" id="{D3180109-B709-8842-938D-A71E63B4D3F9}"/>
              </a:ext>
            </a:extLst>
          </p:cNvPr>
          <p:cNvSpPr txBox="1"/>
          <p:nvPr/>
        </p:nvSpPr>
        <p:spPr>
          <a:xfrm>
            <a:off x="4476806" y="2722899"/>
            <a:ext cx="3238387" cy="523220"/>
          </a:xfrm>
          <a:prstGeom prst="rect">
            <a:avLst/>
          </a:prstGeom>
          <a:noFill/>
        </p:spPr>
        <p:txBody>
          <a:bodyPr wrap="none" rtlCol="0">
            <a:spAutoFit/>
          </a:bodyPr>
          <a:lstStyle/>
          <a:p>
            <a:r>
              <a:rPr lang="en-US" sz="2800" dirty="0">
                <a:solidFill>
                  <a:srgbClr val="272D5A"/>
                </a:solidFill>
                <a:latin typeface="Century Gothic" panose="020B0502020202020204" pitchFamily="34" charset="0"/>
              </a:rPr>
              <a:t>Practice self-care</a:t>
            </a:r>
          </a:p>
        </p:txBody>
      </p:sp>
      <p:sp>
        <p:nvSpPr>
          <p:cNvPr id="9" name="Oval 8">
            <a:extLst>
              <a:ext uri="{FF2B5EF4-FFF2-40B4-BE49-F238E27FC236}">
                <a16:creationId xmlns:a16="http://schemas.microsoft.com/office/drawing/2014/main" id="{0781633E-ED7E-A6ED-5B43-8D1E8A49DEEC}"/>
              </a:ext>
            </a:extLst>
          </p:cNvPr>
          <p:cNvSpPr/>
          <p:nvPr/>
        </p:nvSpPr>
        <p:spPr>
          <a:xfrm>
            <a:off x="3598444" y="2555854"/>
            <a:ext cx="878362" cy="873146"/>
          </a:xfrm>
          <a:prstGeom prst="ellipse">
            <a:avLst/>
          </a:prstGeom>
          <a:solidFill>
            <a:srgbClr val="E2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272D5A"/>
              </a:solidFill>
              <a:latin typeface="Century Gothic" panose="020B0502020202020204" pitchFamily="34" charset="0"/>
            </a:endParaRPr>
          </a:p>
        </p:txBody>
      </p:sp>
      <p:pic>
        <p:nvPicPr>
          <p:cNvPr id="10" name="Graphic 9" descr="Meditation with solid fill">
            <a:extLst>
              <a:ext uri="{FF2B5EF4-FFF2-40B4-BE49-F238E27FC236}">
                <a16:creationId xmlns:a16="http://schemas.microsoft.com/office/drawing/2014/main" id="{BB848F5D-3059-3572-0156-8D2A05F902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7092" y="2546125"/>
            <a:ext cx="800165" cy="800165"/>
          </a:xfrm>
          <a:prstGeom prst="rect">
            <a:avLst/>
          </a:prstGeom>
        </p:spPr>
      </p:pic>
    </p:spTree>
    <p:extLst>
      <p:ext uri="{BB962C8B-B14F-4D97-AF65-F5344CB8AC3E}">
        <p14:creationId xmlns:p14="http://schemas.microsoft.com/office/powerpoint/2010/main" val="120653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A39370-F55B-6A48-4249-6EE329D89459}"/>
              </a:ext>
            </a:extLst>
          </p:cNvPr>
          <p:cNvSpPr/>
          <p:nvPr/>
        </p:nvSpPr>
        <p:spPr>
          <a:xfrm>
            <a:off x="0" y="-22217"/>
            <a:ext cx="12191999" cy="2604996"/>
          </a:xfrm>
          <a:prstGeom prst="rect">
            <a:avLst/>
          </a:prstGeom>
          <a:solidFill>
            <a:srgbClr val="C57C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F4F4"/>
              </a:solidFill>
            </a:endParaRPr>
          </a:p>
        </p:txBody>
      </p:sp>
      <p:sp>
        <p:nvSpPr>
          <p:cNvPr id="4" name="TextBox 3">
            <a:extLst>
              <a:ext uri="{FF2B5EF4-FFF2-40B4-BE49-F238E27FC236}">
                <a16:creationId xmlns:a16="http://schemas.microsoft.com/office/drawing/2014/main" id="{A0A4035F-3671-68B2-5DDC-82266E80AA11}"/>
              </a:ext>
            </a:extLst>
          </p:cNvPr>
          <p:cNvSpPr txBox="1"/>
          <p:nvPr/>
        </p:nvSpPr>
        <p:spPr>
          <a:xfrm>
            <a:off x="6914658" y="1484536"/>
            <a:ext cx="3392275" cy="830997"/>
          </a:xfrm>
          <a:prstGeom prst="rect">
            <a:avLst/>
          </a:prstGeom>
          <a:noFill/>
        </p:spPr>
        <p:txBody>
          <a:bodyPr wrap="none" rtlCol="0">
            <a:spAutoFit/>
          </a:bodyPr>
          <a:lstStyle/>
          <a:p>
            <a:pPr algn="ctr"/>
            <a:r>
              <a:rPr lang="en-US" sz="4800" b="1" dirty="0">
                <a:solidFill>
                  <a:srgbClr val="F4F4F4"/>
                </a:solidFill>
                <a:latin typeface="Baskerville" panose="02020502070401020303" pitchFamily="18" charset="0"/>
                <a:ea typeface="Baskerville" panose="02020502070401020303" pitchFamily="18" charset="0"/>
              </a:rPr>
              <a:t>Perseverance</a:t>
            </a:r>
          </a:p>
        </p:txBody>
      </p:sp>
      <p:sp>
        <p:nvSpPr>
          <p:cNvPr id="5" name="TextBox 4">
            <a:extLst>
              <a:ext uri="{FF2B5EF4-FFF2-40B4-BE49-F238E27FC236}">
                <a16:creationId xmlns:a16="http://schemas.microsoft.com/office/drawing/2014/main" id="{30AD8086-9FB8-6253-9E74-BFDFD5DEA2B3}"/>
              </a:ext>
            </a:extLst>
          </p:cNvPr>
          <p:cNvSpPr txBox="1"/>
          <p:nvPr/>
        </p:nvSpPr>
        <p:spPr>
          <a:xfrm>
            <a:off x="6288828" y="3037456"/>
            <a:ext cx="5350232" cy="1418786"/>
          </a:xfrm>
          <a:prstGeom prst="rect">
            <a:avLst/>
          </a:prstGeom>
          <a:noFill/>
        </p:spPr>
        <p:txBody>
          <a:bodyPr wrap="square" rtlCol="0">
            <a:spAutoFit/>
          </a:bodyPr>
          <a:lstStyle/>
          <a:p>
            <a:pPr algn="ctr">
              <a:lnSpc>
                <a:spcPct val="150000"/>
              </a:lnSpc>
            </a:pPr>
            <a:r>
              <a:rPr lang="en-US" sz="2000" b="0" i="0" dirty="0">
                <a:solidFill>
                  <a:srgbClr val="16182C"/>
                </a:solidFill>
                <a:effectLst/>
                <a:latin typeface="Century Gothic" panose="020B0502020202020204" pitchFamily="34" charset="0"/>
              </a:rPr>
              <a:t>The act of persisting despite challenges and not giving up, even when things are tough. </a:t>
            </a:r>
            <a:endParaRPr lang="en-US" sz="2000" dirty="0">
              <a:solidFill>
                <a:srgbClr val="16182C"/>
              </a:solidFill>
              <a:latin typeface="Century Gothic" panose="020B0502020202020204" pitchFamily="34" charset="0"/>
            </a:endParaRPr>
          </a:p>
        </p:txBody>
      </p:sp>
      <p:pic>
        <p:nvPicPr>
          <p:cNvPr id="11" name="Picture 10" descr="A person running over rocks&#10;&#10;Description automatically generated">
            <a:extLst>
              <a:ext uri="{FF2B5EF4-FFF2-40B4-BE49-F238E27FC236}">
                <a16:creationId xmlns:a16="http://schemas.microsoft.com/office/drawing/2014/main" id="{F77721BA-F75E-0F0E-3083-D4D0122F2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331" y="1117061"/>
            <a:ext cx="4433011" cy="4162431"/>
          </a:xfrm>
          <a:prstGeom prst="rect">
            <a:avLst/>
          </a:prstGeom>
        </p:spPr>
      </p:pic>
    </p:spTree>
    <p:extLst>
      <p:ext uri="{BB962C8B-B14F-4D97-AF65-F5344CB8AC3E}">
        <p14:creationId xmlns:p14="http://schemas.microsoft.com/office/powerpoint/2010/main" val="3356709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2907731" y="1147010"/>
            <a:ext cx="6376554"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Perseverance Strategies</a:t>
            </a:r>
          </a:p>
        </p:txBody>
      </p:sp>
      <p:sp>
        <p:nvSpPr>
          <p:cNvPr id="4" name="TextBox 3">
            <a:extLst>
              <a:ext uri="{FF2B5EF4-FFF2-40B4-BE49-F238E27FC236}">
                <a16:creationId xmlns:a16="http://schemas.microsoft.com/office/drawing/2014/main" id="{2691831E-D0FF-C5F9-0302-B46A79AD0544}"/>
              </a:ext>
            </a:extLst>
          </p:cNvPr>
          <p:cNvSpPr txBox="1"/>
          <p:nvPr/>
        </p:nvSpPr>
        <p:spPr>
          <a:xfrm>
            <a:off x="1015284" y="3832901"/>
            <a:ext cx="10161432" cy="2585323"/>
          </a:xfrm>
          <a:prstGeom prst="rect">
            <a:avLst/>
          </a:prstGeom>
          <a:noFill/>
        </p:spPr>
        <p:txBody>
          <a:bodyPr wrap="square" rtlCol="0">
            <a:spAutoFit/>
          </a:bodyPr>
          <a:lstStyle/>
          <a:p>
            <a:pPr algn="ctr"/>
            <a:r>
              <a:rPr lang="en-US" dirty="0">
                <a:solidFill>
                  <a:srgbClr val="272D5A"/>
                </a:solidFill>
                <a:latin typeface="Century Gothic" panose="020B0502020202020204" pitchFamily="34" charset="0"/>
              </a:rPr>
              <a:t>Large tasks can seem daunting or overwhelming. Breaking tasks into smaller steps can make things feel more manageable.</a:t>
            </a:r>
          </a:p>
          <a:p>
            <a:pPr algn="ctr"/>
            <a:endParaRPr lang="en-US" dirty="0">
              <a:solidFill>
                <a:srgbClr val="272D5A"/>
              </a:solidFill>
              <a:latin typeface="Century Gothic" panose="020B0502020202020204" pitchFamily="34" charset="0"/>
            </a:endParaRPr>
          </a:p>
          <a:p>
            <a:pPr algn="ctr"/>
            <a:r>
              <a:rPr lang="en-US" dirty="0">
                <a:solidFill>
                  <a:srgbClr val="272D5A"/>
                </a:solidFill>
                <a:latin typeface="Century Gothic" panose="020B0502020202020204" pitchFamily="34" charset="0"/>
              </a:rPr>
              <a:t>Charlie has a major English paper due in a few weeks. When he reads what he needs to do for the paper, he starts to feel overwhelmed and anxious. He decides that a step-by-step approach is best. He starts by creating an outline and then proceeds to complete each paragraph on a schedule he created to have the paper ready in time. Reframing the task from writing a paper to writing individual paragraphs helped him finish the paper without feeling overwhelmed. </a:t>
            </a:r>
          </a:p>
        </p:txBody>
      </p:sp>
      <p:grpSp>
        <p:nvGrpSpPr>
          <p:cNvPr id="8" name="Group 7">
            <a:extLst>
              <a:ext uri="{FF2B5EF4-FFF2-40B4-BE49-F238E27FC236}">
                <a16:creationId xmlns:a16="http://schemas.microsoft.com/office/drawing/2014/main" id="{9CA2D61F-5B46-A4A7-4EFC-4CE38619776E}"/>
              </a:ext>
            </a:extLst>
          </p:cNvPr>
          <p:cNvGrpSpPr/>
          <p:nvPr/>
        </p:nvGrpSpPr>
        <p:grpSpPr>
          <a:xfrm>
            <a:off x="2951076" y="2626888"/>
            <a:ext cx="6289847" cy="873146"/>
            <a:chOff x="1188953" y="1833982"/>
            <a:chExt cx="6289847" cy="873146"/>
          </a:xfrm>
        </p:grpSpPr>
        <p:sp>
          <p:nvSpPr>
            <p:cNvPr id="9" name="Oval 8">
              <a:extLst>
                <a:ext uri="{FF2B5EF4-FFF2-40B4-BE49-F238E27FC236}">
                  <a16:creationId xmlns:a16="http://schemas.microsoft.com/office/drawing/2014/main" id="{215DFDAD-182E-E145-571F-AC3D2B67D5F2}"/>
                </a:ext>
              </a:extLst>
            </p:cNvPr>
            <p:cNvSpPr/>
            <p:nvPr/>
          </p:nvSpPr>
          <p:spPr>
            <a:xfrm>
              <a:off x="1188953" y="1833982"/>
              <a:ext cx="878362" cy="873146"/>
            </a:xfrm>
            <a:prstGeom prst="ellipse">
              <a:avLst/>
            </a:prstGeom>
            <a:solidFill>
              <a:srgbClr val="E2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entury Gothic" panose="020B0502020202020204" pitchFamily="34" charset="0"/>
              </a:endParaRPr>
            </a:p>
          </p:txBody>
        </p:sp>
        <p:sp>
          <p:nvSpPr>
            <p:cNvPr id="10" name="TextBox 9">
              <a:extLst>
                <a:ext uri="{FF2B5EF4-FFF2-40B4-BE49-F238E27FC236}">
                  <a16:creationId xmlns:a16="http://schemas.microsoft.com/office/drawing/2014/main" id="{F148BCE8-3941-7583-F1A3-2BEDFAD1ADE4}"/>
                </a:ext>
              </a:extLst>
            </p:cNvPr>
            <p:cNvSpPr txBox="1"/>
            <p:nvPr/>
          </p:nvSpPr>
          <p:spPr>
            <a:xfrm>
              <a:off x="2033078" y="2011683"/>
              <a:ext cx="5445722" cy="523220"/>
            </a:xfrm>
            <a:prstGeom prst="rect">
              <a:avLst/>
            </a:prstGeom>
            <a:noFill/>
          </p:spPr>
          <p:txBody>
            <a:bodyPr wrap="none" rtlCol="0">
              <a:spAutoFit/>
            </a:bodyPr>
            <a:lstStyle/>
            <a:p>
              <a:pPr algn="ctr"/>
              <a:r>
                <a:rPr lang="en-US" sz="2800" dirty="0">
                  <a:solidFill>
                    <a:srgbClr val="272D5A"/>
                  </a:solidFill>
                  <a:latin typeface="Century Gothic" panose="020B0502020202020204" pitchFamily="34" charset="0"/>
                </a:rPr>
                <a:t>Break tasks into smaller chunks</a:t>
              </a:r>
            </a:p>
          </p:txBody>
        </p:sp>
        <p:pic>
          <p:nvPicPr>
            <p:cNvPr id="11" name="Graphic 10" descr="Puzzle pieces with solid fill">
              <a:extLst>
                <a:ext uri="{FF2B5EF4-FFF2-40B4-BE49-F238E27FC236}">
                  <a16:creationId xmlns:a16="http://schemas.microsoft.com/office/drawing/2014/main" id="{C862C272-E483-434E-F197-4BB7101493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0674" y="1898928"/>
              <a:ext cx="735263" cy="735263"/>
            </a:xfrm>
            <a:prstGeom prst="rect">
              <a:avLst/>
            </a:prstGeom>
          </p:spPr>
        </p:pic>
      </p:grpSp>
    </p:spTree>
    <p:extLst>
      <p:ext uri="{BB962C8B-B14F-4D97-AF65-F5344CB8AC3E}">
        <p14:creationId xmlns:p14="http://schemas.microsoft.com/office/powerpoint/2010/main" val="748503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8FD6AF-9AF5-7020-959C-1A133E87A950}"/>
              </a:ext>
            </a:extLst>
          </p:cNvPr>
          <p:cNvSpPr/>
          <p:nvPr/>
        </p:nvSpPr>
        <p:spPr>
          <a:xfrm>
            <a:off x="0" y="0"/>
            <a:ext cx="12192000" cy="1908313"/>
          </a:xfrm>
          <a:prstGeom prst="rect">
            <a:avLst/>
          </a:prstGeom>
          <a:solidFill>
            <a:srgbClr val="81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1ABAC"/>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6BA2679F-4DD2-B8A5-4AC3-18A98E9450AD}"/>
              </a:ext>
            </a:extLst>
          </p:cNvPr>
          <p:cNvSpPr txBox="1"/>
          <p:nvPr/>
        </p:nvSpPr>
        <p:spPr>
          <a:xfrm>
            <a:off x="7411698" y="954156"/>
            <a:ext cx="3207929"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4F4F4"/>
                </a:solidFill>
                <a:effectLst/>
                <a:uLnTx/>
                <a:uFillTx/>
                <a:latin typeface="Baskerville SemiBold" panose="02020502070401020303" pitchFamily="18" charset="0"/>
                <a:ea typeface="Baskerville SemiBold" panose="02020502070401020303" pitchFamily="18" charset="0"/>
                <a:cs typeface="+mn-cs"/>
              </a:rPr>
              <a:t>Action Plan</a:t>
            </a:r>
          </a:p>
        </p:txBody>
      </p:sp>
      <p:pic>
        <p:nvPicPr>
          <p:cNvPr id="6" name="Picture 5" descr="A group of people holding signs and a pencil&#10;&#10;Description automatically generated">
            <a:extLst>
              <a:ext uri="{FF2B5EF4-FFF2-40B4-BE49-F238E27FC236}">
                <a16:creationId xmlns:a16="http://schemas.microsoft.com/office/drawing/2014/main" id="{B7A76E89-8BF4-7075-9343-D3D05F877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28" y="1338876"/>
            <a:ext cx="6092891" cy="4432703"/>
          </a:xfrm>
          <a:prstGeom prst="rect">
            <a:avLst/>
          </a:prstGeom>
        </p:spPr>
      </p:pic>
      <p:sp>
        <p:nvSpPr>
          <p:cNvPr id="7" name="TextBox 6">
            <a:extLst>
              <a:ext uri="{FF2B5EF4-FFF2-40B4-BE49-F238E27FC236}">
                <a16:creationId xmlns:a16="http://schemas.microsoft.com/office/drawing/2014/main" id="{8E765B15-52D3-9063-3BA8-745DA89FFAF7}"/>
              </a:ext>
            </a:extLst>
          </p:cNvPr>
          <p:cNvSpPr txBox="1"/>
          <p:nvPr/>
        </p:nvSpPr>
        <p:spPr>
          <a:xfrm>
            <a:off x="6015788" y="2085474"/>
            <a:ext cx="5999748" cy="4895956"/>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en-US" sz="1500" b="0"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Think about a specific goal you want to achieve. It could be related to improving a grade, learning a new skill, or completing a challenging project.</a:t>
            </a:r>
          </a:p>
          <a:p>
            <a:pPr marR="0" lvl="0" algn="l" defTabSz="914400" rtl="0" eaLnBrk="1" fontAlgn="auto" latinLnBrk="0" hangingPunct="1">
              <a:lnSpc>
                <a:spcPct val="150000"/>
              </a:lnSpc>
              <a:spcBef>
                <a:spcPts val="0"/>
              </a:spcBef>
              <a:spcAft>
                <a:spcPts val="0"/>
              </a:spcAft>
              <a:buClrTx/>
              <a:buSzTx/>
              <a:tabLst/>
              <a:defRPr/>
            </a:pPr>
            <a:r>
              <a:rPr kumimoji="0" lang="en-US" sz="1500" b="0"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Follow the steps below to create an action plan that will help you overcome obstacles and achieve your goal.</a:t>
            </a:r>
          </a:p>
          <a:p>
            <a:pPr marL="342900" marR="0" lvl="0" indent="-342900" algn="l" defTabSz="914400" rtl="0" eaLnBrk="1" fontAlgn="auto" latinLnBrk="0" hangingPunct="1">
              <a:lnSpc>
                <a:spcPct val="150000"/>
              </a:lnSpc>
              <a:spcBef>
                <a:spcPts val="0"/>
              </a:spcBef>
              <a:spcAft>
                <a:spcPts val="0"/>
              </a:spcAft>
              <a:buClrTx/>
              <a:buSzTx/>
              <a:buAutoNum type="arabicPeriod"/>
              <a:tabLst/>
              <a:defRPr/>
            </a:pPr>
            <a:r>
              <a:rPr kumimoji="0" lang="en-US" sz="1500" b="1"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Goal Setting</a:t>
            </a:r>
          </a:p>
          <a:p>
            <a:pPr marR="0" lvl="0" algn="l" defTabSz="914400" rtl="0" eaLnBrk="1" fontAlgn="auto" latinLnBrk="0" hangingPunct="1">
              <a:lnSpc>
                <a:spcPct val="150000"/>
              </a:lnSpc>
              <a:spcBef>
                <a:spcPts val="0"/>
              </a:spcBef>
              <a:spcAft>
                <a:spcPts val="0"/>
              </a:spcAft>
              <a:buClrTx/>
              <a:buSzTx/>
              <a:tabLst/>
              <a:defRPr/>
            </a:pPr>
            <a:r>
              <a:rPr kumimoji="0" lang="en-US" sz="1500" b="0"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What is your goal? Write it down in clear, specific terms.</a:t>
            </a:r>
          </a:p>
          <a:p>
            <a:pPr marR="0" lvl="0" algn="l" defTabSz="914400" rtl="0" eaLnBrk="1" fontAlgn="auto" latinLnBrk="0" hangingPunct="1">
              <a:lnSpc>
                <a:spcPct val="150000"/>
              </a:lnSpc>
              <a:spcBef>
                <a:spcPts val="0"/>
              </a:spcBef>
              <a:spcAft>
                <a:spcPts val="0"/>
              </a:spcAft>
              <a:buClrTx/>
              <a:buSzTx/>
              <a:tabLst/>
              <a:defRPr/>
            </a:pPr>
            <a:r>
              <a:rPr kumimoji="0" lang="en-US" sz="1500" b="1"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2. Identifying Obstacles</a:t>
            </a:r>
          </a:p>
          <a:p>
            <a:pPr marR="0" lvl="0" algn="l" defTabSz="914400" rtl="0" eaLnBrk="1" fontAlgn="auto" latinLnBrk="0" hangingPunct="1">
              <a:lnSpc>
                <a:spcPct val="150000"/>
              </a:lnSpc>
              <a:spcBef>
                <a:spcPts val="0"/>
              </a:spcBef>
              <a:spcAft>
                <a:spcPts val="0"/>
              </a:spcAft>
              <a:buClrTx/>
              <a:buSzTx/>
              <a:tabLst/>
              <a:defRPr/>
            </a:pPr>
            <a:r>
              <a:rPr kumimoji="0" lang="en-US" sz="1500" b="0"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What obstacles or challenges might you face in achieving your goal? </a:t>
            </a:r>
          </a:p>
          <a:p>
            <a:pPr marR="0" lvl="0" algn="l" defTabSz="914400" rtl="0" eaLnBrk="1" fontAlgn="auto" latinLnBrk="0" hangingPunct="1">
              <a:lnSpc>
                <a:spcPct val="150000"/>
              </a:lnSpc>
              <a:spcBef>
                <a:spcPts val="0"/>
              </a:spcBef>
              <a:spcAft>
                <a:spcPts val="0"/>
              </a:spcAft>
              <a:buClrTx/>
              <a:buSzTx/>
              <a:tabLst/>
              <a:defRPr/>
            </a:pPr>
            <a:r>
              <a:rPr kumimoji="0" lang="en-US" sz="1500" b="1"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3. Creating Strategies</a:t>
            </a:r>
          </a:p>
          <a:p>
            <a:pPr marR="0" lvl="0" algn="l" defTabSz="914400" rtl="0" eaLnBrk="1" fontAlgn="auto" latinLnBrk="0" hangingPunct="1">
              <a:lnSpc>
                <a:spcPct val="150000"/>
              </a:lnSpc>
              <a:spcBef>
                <a:spcPts val="0"/>
              </a:spcBef>
              <a:spcAft>
                <a:spcPts val="0"/>
              </a:spcAft>
              <a:buClrTx/>
              <a:buSzTx/>
              <a:tabLst/>
              <a:defRPr/>
            </a:pPr>
            <a:r>
              <a:rPr kumimoji="0" lang="en-US" sz="1500" b="0"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For each obstacle you listed, brainstorm strategies to overcome it. Write down your strategies.</a:t>
            </a:r>
          </a:p>
          <a:p>
            <a:pPr marR="0" lvl="0" algn="l" defTabSz="914400" rtl="0" eaLnBrk="1" fontAlgn="auto" latinLnBrk="0" hangingPunct="1">
              <a:lnSpc>
                <a:spcPct val="150000"/>
              </a:lnSpc>
              <a:spcBef>
                <a:spcPts val="0"/>
              </a:spcBef>
              <a:spcAft>
                <a:spcPts val="0"/>
              </a:spcAft>
              <a:buClrTx/>
              <a:buSzTx/>
              <a:tabLst/>
              <a:defRPr/>
            </a:pPr>
            <a:endParaRPr kumimoji="0" lang="en-US" sz="1500" b="0"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85536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8FD6AF-9AF5-7020-959C-1A133E87A950}"/>
              </a:ext>
            </a:extLst>
          </p:cNvPr>
          <p:cNvSpPr/>
          <p:nvPr/>
        </p:nvSpPr>
        <p:spPr>
          <a:xfrm>
            <a:off x="0" y="0"/>
            <a:ext cx="12192000" cy="1908313"/>
          </a:xfrm>
          <a:prstGeom prst="rect">
            <a:avLst/>
          </a:prstGeom>
          <a:solidFill>
            <a:srgbClr val="81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1ABAC"/>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6BA2679F-4DD2-B8A5-4AC3-18A98E9450AD}"/>
              </a:ext>
            </a:extLst>
          </p:cNvPr>
          <p:cNvSpPr txBox="1"/>
          <p:nvPr/>
        </p:nvSpPr>
        <p:spPr>
          <a:xfrm>
            <a:off x="7411698" y="954156"/>
            <a:ext cx="3207929"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4F4F4"/>
                </a:solidFill>
                <a:effectLst/>
                <a:uLnTx/>
                <a:uFillTx/>
                <a:latin typeface="Baskerville SemiBold" panose="02020502070401020303" pitchFamily="18" charset="0"/>
                <a:ea typeface="Baskerville SemiBold" panose="02020502070401020303" pitchFamily="18" charset="0"/>
                <a:cs typeface="+mn-cs"/>
              </a:rPr>
              <a:t>Action Plan</a:t>
            </a:r>
          </a:p>
        </p:txBody>
      </p:sp>
      <p:pic>
        <p:nvPicPr>
          <p:cNvPr id="6" name="Picture 5" descr="A group of people holding signs and a pencil&#10;&#10;Description automatically generated">
            <a:extLst>
              <a:ext uri="{FF2B5EF4-FFF2-40B4-BE49-F238E27FC236}">
                <a16:creationId xmlns:a16="http://schemas.microsoft.com/office/drawing/2014/main" id="{B7A76E89-8BF4-7075-9343-D3D05F877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28" y="1338876"/>
            <a:ext cx="6092891" cy="4432703"/>
          </a:xfrm>
          <a:prstGeom prst="rect">
            <a:avLst/>
          </a:prstGeom>
        </p:spPr>
      </p:pic>
      <p:sp>
        <p:nvSpPr>
          <p:cNvPr id="7" name="TextBox 6">
            <a:extLst>
              <a:ext uri="{FF2B5EF4-FFF2-40B4-BE49-F238E27FC236}">
                <a16:creationId xmlns:a16="http://schemas.microsoft.com/office/drawing/2014/main" id="{8E765B15-52D3-9063-3BA8-745DA89FFAF7}"/>
              </a:ext>
            </a:extLst>
          </p:cNvPr>
          <p:cNvSpPr txBox="1"/>
          <p:nvPr/>
        </p:nvSpPr>
        <p:spPr>
          <a:xfrm>
            <a:off x="5967663" y="2360021"/>
            <a:ext cx="5999748" cy="4202689"/>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en-US" sz="1500" b="1"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4. Action Plan Development</a:t>
            </a:r>
            <a:endParaRPr lang="en-US" sz="1500" b="1" dirty="0">
              <a:solidFill>
                <a:srgbClr val="0A323E"/>
              </a:solidFill>
              <a:latin typeface="Century Gothic" panose="020B0502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Based on your identified obstacles and strategies, create a detailed action plan.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List the specific steps you will take to address each obstacle.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Set deadlines or milestones for completing these steps.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Identify resources or support you will use (e.g., tutoring, study groups).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Plan strategies for staying motivated and accountable (e.g., rewards for progress, regular check-ins).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500" dirty="0">
              <a:solidFill>
                <a:srgbClr val="0A323E"/>
              </a:solidFill>
              <a:latin typeface="Century Gothic" panose="020B0502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5"/>
              <a:tabLst/>
              <a:defRPr/>
            </a:pPr>
            <a:r>
              <a:rPr kumimoji="0" lang="en-US" sz="1500" b="1" i="0" u="none" strike="noStrike" kern="1200" cap="none" spc="0" normalizeH="0" baseline="0" noProof="0" dirty="0">
                <a:ln>
                  <a:noFill/>
                </a:ln>
                <a:solidFill>
                  <a:srgbClr val="0A323E"/>
                </a:solidFill>
                <a:effectLst/>
                <a:uLnTx/>
                <a:uFillTx/>
                <a:latin typeface="Century Gothic" panose="020B0502020202020204" pitchFamily="34" charset="0"/>
                <a:ea typeface="+mn-ea"/>
                <a:cs typeface="+mn-cs"/>
              </a:rPr>
              <a:t>Take Action!</a:t>
            </a:r>
          </a:p>
        </p:txBody>
      </p:sp>
    </p:spTree>
    <p:extLst>
      <p:ext uri="{BB962C8B-B14F-4D97-AF65-F5344CB8AC3E}">
        <p14:creationId xmlns:p14="http://schemas.microsoft.com/office/powerpoint/2010/main" val="1939586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ree neatly stacked books">
            <a:extLst>
              <a:ext uri="{FF2B5EF4-FFF2-40B4-BE49-F238E27FC236}">
                <a16:creationId xmlns:a16="http://schemas.microsoft.com/office/drawing/2014/main" id="{73FBA5AC-3E8C-F4D5-3E45-6F4E43F40F9D}"/>
              </a:ext>
            </a:extLst>
          </p:cNvPr>
          <p:cNvPicPr>
            <a:picLocks noChangeAspect="1"/>
          </p:cNvPicPr>
          <p:nvPr/>
        </p:nvPicPr>
        <p:blipFill rotWithShape="1">
          <a:blip r:embed="rId2">
            <a:alphaModFix amt="84000"/>
          </a:blip>
          <a:srcRect l="-263" t="7802" b="7802"/>
          <a:stretch/>
        </p:blipFill>
        <p:spPr>
          <a:xfrm>
            <a:off x="-31972" y="0"/>
            <a:ext cx="12223972" cy="6858000"/>
          </a:xfrm>
          <a:prstGeom prst="rect">
            <a:avLst/>
          </a:prstGeom>
          <a:effectLst/>
        </p:spPr>
      </p:pic>
      <p:grpSp>
        <p:nvGrpSpPr>
          <p:cNvPr id="6" name="Group 5">
            <a:extLst>
              <a:ext uri="{FF2B5EF4-FFF2-40B4-BE49-F238E27FC236}">
                <a16:creationId xmlns:a16="http://schemas.microsoft.com/office/drawing/2014/main" id="{6FBF1F9A-78F3-F155-E1FF-941A7C42C4CE}"/>
              </a:ext>
            </a:extLst>
          </p:cNvPr>
          <p:cNvGrpSpPr/>
          <p:nvPr/>
        </p:nvGrpSpPr>
        <p:grpSpPr>
          <a:xfrm>
            <a:off x="600041" y="1111689"/>
            <a:ext cx="6134393" cy="5465619"/>
            <a:chOff x="6960153" y="524926"/>
            <a:chExt cx="5166065" cy="5465619"/>
          </a:xfrm>
        </p:grpSpPr>
        <p:sp>
          <p:nvSpPr>
            <p:cNvPr id="2" name="TextBox 1">
              <a:extLst>
                <a:ext uri="{FF2B5EF4-FFF2-40B4-BE49-F238E27FC236}">
                  <a16:creationId xmlns:a16="http://schemas.microsoft.com/office/drawing/2014/main" id="{1F5ECF3A-FF8F-2F8D-FF7F-EF586FF9C35C}"/>
                </a:ext>
              </a:extLst>
            </p:cNvPr>
            <p:cNvSpPr txBox="1"/>
            <p:nvPr/>
          </p:nvSpPr>
          <p:spPr>
            <a:xfrm>
              <a:off x="6960153" y="4051553"/>
              <a:ext cx="5166065" cy="1938992"/>
            </a:xfrm>
            <a:prstGeom prst="rect">
              <a:avLst/>
            </a:prstGeom>
            <a:noFill/>
          </p:spPr>
          <p:txBody>
            <a:bodyPr wrap="square" rtlCol="0">
              <a:spAutoFit/>
            </a:bodyPr>
            <a:lstStyle/>
            <a:p>
              <a:r>
                <a:rPr lang="en-US" sz="6000" dirty="0">
                  <a:solidFill>
                    <a:srgbClr val="81ABAC"/>
                  </a:solidFill>
                  <a:latin typeface="Baskerville" panose="02020502070401020303"/>
                  <a:ea typeface="Baskerville" panose="02020502070401020303" pitchFamily="18" charset="0"/>
                </a:rPr>
                <a:t>Perseverance Puzzle Challenge</a:t>
              </a:r>
            </a:p>
          </p:txBody>
        </p:sp>
        <p:sp>
          <p:nvSpPr>
            <p:cNvPr id="3" name="TextBox 2">
              <a:extLst>
                <a:ext uri="{FF2B5EF4-FFF2-40B4-BE49-F238E27FC236}">
                  <a16:creationId xmlns:a16="http://schemas.microsoft.com/office/drawing/2014/main" id="{23F0DF45-B14A-9E4B-DBC2-85C95E60C0AA}"/>
                </a:ext>
              </a:extLst>
            </p:cNvPr>
            <p:cNvSpPr txBox="1"/>
            <p:nvPr/>
          </p:nvSpPr>
          <p:spPr>
            <a:xfrm>
              <a:off x="6960153" y="524926"/>
              <a:ext cx="3163046" cy="1107996"/>
            </a:xfrm>
            <a:prstGeom prst="rect">
              <a:avLst/>
            </a:prstGeom>
            <a:noFill/>
          </p:spPr>
          <p:txBody>
            <a:bodyPr wrap="none" rtlCol="0">
              <a:spAutoFit/>
            </a:bodyPr>
            <a:lstStyle/>
            <a:p>
              <a:pPr algn="ctr"/>
              <a:r>
                <a:rPr lang="en-US" sz="6600" b="1" dirty="0">
                  <a:solidFill>
                    <a:srgbClr val="E4E6E8"/>
                  </a:solidFill>
                  <a:latin typeface="Baskerville" panose="02020502070401020303" pitchFamily="18" charset="0"/>
                  <a:ea typeface="Baskerville" panose="02020502070401020303" pitchFamily="18" charset="0"/>
                </a:rPr>
                <a:t>Part Five</a:t>
              </a:r>
              <a:endParaRPr lang="en-US" sz="8800" b="1" dirty="0">
                <a:solidFill>
                  <a:srgbClr val="E4E6E8"/>
                </a:solidFill>
                <a:latin typeface="Baskerville" panose="02020502070401020303" pitchFamily="18" charset="0"/>
                <a:ea typeface="Baskerville" panose="02020502070401020303" pitchFamily="18" charset="0"/>
              </a:endParaRPr>
            </a:p>
          </p:txBody>
        </p:sp>
      </p:grpSp>
    </p:spTree>
    <p:extLst>
      <p:ext uri="{BB962C8B-B14F-4D97-AF65-F5344CB8AC3E}">
        <p14:creationId xmlns:p14="http://schemas.microsoft.com/office/powerpoint/2010/main" val="2543833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69993-005D-8740-874F-E91445E47FE3}"/>
              </a:ext>
            </a:extLst>
          </p:cNvPr>
          <p:cNvSpPr txBox="1"/>
          <p:nvPr/>
        </p:nvSpPr>
        <p:spPr>
          <a:xfrm>
            <a:off x="3446492" y="404803"/>
            <a:ext cx="5299015" cy="707886"/>
          </a:xfrm>
          <a:prstGeom prst="rect">
            <a:avLst/>
          </a:prstGeom>
          <a:noFill/>
        </p:spPr>
        <p:txBody>
          <a:bodyPr wrap="none" rtlCol="0">
            <a:spAutoFit/>
          </a:bodyPr>
          <a:lstStyle/>
          <a:p>
            <a:r>
              <a:rPr lang="en-US" sz="4000" b="1" dirty="0">
                <a:solidFill>
                  <a:srgbClr val="272D5A"/>
                </a:solidFill>
                <a:latin typeface="Baskerville" panose="02020502070401020303" pitchFamily="18" charset="0"/>
                <a:ea typeface="Baskerville" panose="02020502070401020303" pitchFamily="18" charset="0"/>
              </a:rPr>
              <a:t>References and Tools</a:t>
            </a:r>
          </a:p>
        </p:txBody>
      </p:sp>
      <p:sp>
        <p:nvSpPr>
          <p:cNvPr id="3" name="Rectangle 2">
            <a:extLst>
              <a:ext uri="{FF2B5EF4-FFF2-40B4-BE49-F238E27FC236}">
                <a16:creationId xmlns:a16="http://schemas.microsoft.com/office/drawing/2014/main" id="{DB192B58-D228-0D44-91E7-0FD91156774F}"/>
              </a:ext>
            </a:extLst>
          </p:cNvPr>
          <p:cNvSpPr/>
          <p:nvPr/>
        </p:nvSpPr>
        <p:spPr>
          <a:xfrm>
            <a:off x="0" y="0"/>
            <a:ext cx="914400" cy="6858000"/>
          </a:xfrm>
          <a:prstGeom prst="rect">
            <a:avLst/>
          </a:prstGeom>
          <a:solidFill>
            <a:srgbClr val="C57C7D">
              <a:alpha val="575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3"/>
            <a:extLst>
              <a:ext uri="{FF2B5EF4-FFF2-40B4-BE49-F238E27FC236}">
                <a16:creationId xmlns:a16="http://schemas.microsoft.com/office/drawing/2014/main" id="{9156BB83-586E-9D4C-A415-DB8EDA2BF215}"/>
              </a:ext>
            </a:extLst>
          </p:cNvPr>
          <p:cNvSpPr/>
          <p:nvPr/>
        </p:nvSpPr>
        <p:spPr>
          <a:xfrm>
            <a:off x="1091022" y="3276904"/>
            <a:ext cx="7527235" cy="338554"/>
          </a:xfrm>
          <a:prstGeom prst="rect">
            <a:avLst/>
          </a:prstGeom>
        </p:spPr>
        <p:txBody>
          <a:bodyPr wrap="square">
            <a:spAutoFit/>
          </a:bodyPr>
          <a:lstStyle/>
          <a:p>
            <a:pPr marL="0" indent="0">
              <a:buNone/>
            </a:pPr>
            <a:r>
              <a:rPr lang="en-US" sz="1600" dirty="0">
                <a:hlinkClick r:id="rId3"/>
              </a:rPr>
              <a:t>https://</a:t>
            </a:r>
            <a:r>
              <a:rPr lang="en-US" sz="1600" dirty="0" err="1">
                <a:hlinkClick r:id="rId3"/>
              </a:rPr>
              <a:t>recreation.ku.edu</a:t>
            </a:r>
            <a:r>
              <a:rPr lang="en-US" sz="1600" dirty="0">
                <a:hlinkClick r:id="rId3"/>
              </a:rPr>
              <a:t>/seven-pillars-self-care</a:t>
            </a:r>
            <a:endParaRPr lang="en-US" sz="1600" dirty="0"/>
          </a:p>
        </p:txBody>
      </p:sp>
      <p:sp>
        <p:nvSpPr>
          <p:cNvPr id="10" name="TextBox 9">
            <a:extLst>
              <a:ext uri="{FF2B5EF4-FFF2-40B4-BE49-F238E27FC236}">
                <a16:creationId xmlns:a16="http://schemas.microsoft.com/office/drawing/2014/main" id="{40D56F24-0516-904C-A6B5-9F506D28502C}"/>
              </a:ext>
            </a:extLst>
          </p:cNvPr>
          <p:cNvSpPr txBox="1"/>
          <p:nvPr/>
        </p:nvSpPr>
        <p:spPr>
          <a:xfrm>
            <a:off x="914400" y="2955412"/>
            <a:ext cx="596638" cy="338554"/>
          </a:xfrm>
          <a:prstGeom prst="rect">
            <a:avLst/>
          </a:prstGeom>
          <a:noFill/>
        </p:spPr>
        <p:txBody>
          <a:bodyPr wrap="none" rtlCol="0">
            <a:spAutoFit/>
          </a:bodyPr>
          <a:lstStyle/>
          <a:p>
            <a:r>
              <a:rPr lang="en-US" sz="1600" b="1" dirty="0">
                <a:solidFill>
                  <a:srgbClr val="272D5A"/>
                </a:solidFill>
                <a:latin typeface="Optima" panose="02000503060000020004" pitchFamily="2" charset="0"/>
              </a:rPr>
              <a:t>Sites</a:t>
            </a:r>
          </a:p>
        </p:txBody>
      </p:sp>
      <p:sp>
        <p:nvSpPr>
          <p:cNvPr id="11" name="TextBox 10">
            <a:extLst>
              <a:ext uri="{FF2B5EF4-FFF2-40B4-BE49-F238E27FC236}">
                <a16:creationId xmlns:a16="http://schemas.microsoft.com/office/drawing/2014/main" id="{9EEEDC41-3BA3-1446-8AD4-5511FB61A655}"/>
              </a:ext>
            </a:extLst>
          </p:cNvPr>
          <p:cNvSpPr txBox="1"/>
          <p:nvPr/>
        </p:nvSpPr>
        <p:spPr>
          <a:xfrm>
            <a:off x="914400" y="3956901"/>
            <a:ext cx="781432" cy="338554"/>
          </a:xfrm>
          <a:prstGeom prst="rect">
            <a:avLst/>
          </a:prstGeom>
          <a:noFill/>
        </p:spPr>
        <p:txBody>
          <a:bodyPr wrap="none" rtlCol="0">
            <a:spAutoFit/>
          </a:bodyPr>
          <a:lstStyle/>
          <a:p>
            <a:r>
              <a:rPr lang="en-US" sz="1600" b="1" dirty="0">
                <a:solidFill>
                  <a:srgbClr val="272D5A"/>
                </a:solidFill>
                <a:latin typeface="Optima" panose="02000503060000020004" pitchFamily="2" charset="0"/>
              </a:rPr>
              <a:t>Videos</a:t>
            </a:r>
          </a:p>
        </p:txBody>
      </p:sp>
      <p:sp>
        <p:nvSpPr>
          <p:cNvPr id="18" name="TextBox 17">
            <a:extLst>
              <a:ext uri="{FF2B5EF4-FFF2-40B4-BE49-F238E27FC236}">
                <a16:creationId xmlns:a16="http://schemas.microsoft.com/office/drawing/2014/main" id="{74687CE7-0DA3-891C-1D9D-14DA0570D601}"/>
              </a:ext>
            </a:extLst>
          </p:cNvPr>
          <p:cNvSpPr txBox="1"/>
          <p:nvPr/>
        </p:nvSpPr>
        <p:spPr>
          <a:xfrm>
            <a:off x="1091022" y="1895256"/>
            <a:ext cx="6264681" cy="830997"/>
          </a:xfrm>
          <a:prstGeom prst="rect">
            <a:avLst/>
          </a:prstGeom>
          <a:noFill/>
        </p:spPr>
        <p:txBody>
          <a:bodyPr wrap="square">
            <a:spAutoFit/>
          </a:bodyPr>
          <a:lstStyle/>
          <a:p>
            <a:pPr marL="457200" indent="-457200" algn="l"/>
            <a:r>
              <a:rPr lang="en-US" sz="1600" b="0" i="0" dirty="0">
                <a:solidFill>
                  <a:srgbClr val="000000"/>
                </a:solidFill>
                <a:effectLst/>
                <a:latin typeface="Calibri" panose="020F0502020204030204" pitchFamily="34" charset="0"/>
              </a:rPr>
              <a:t>Wiest, B. (2020). </a:t>
            </a:r>
            <a:r>
              <a:rPr lang="en-US" sz="1600" b="0" i="1" dirty="0">
                <a:solidFill>
                  <a:srgbClr val="000000"/>
                </a:solidFill>
                <a:effectLst/>
                <a:latin typeface="Calibri" panose="020F0502020204030204" pitchFamily="34" charset="0"/>
              </a:rPr>
              <a:t>The mountain is you: </a:t>
            </a:r>
            <a:r>
              <a:rPr lang="en-US" sz="1600" i="1" dirty="0">
                <a:solidFill>
                  <a:srgbClr val="000000"/>
                </a:solidFill>
                <a:latin typeface="Calibri" panose="020F0502020204030204" pitchFamily="34" charset="0"/>
              </a:rPr>
              <a:t>T</a:t>
            </a:r>
            <a:r>
              <a:rPr lang="en-US" sz="1600" b="0" i="1" dirty="0">
                <a:solidFill>
                  <a:srgbClr val="000000"/>
                </a:solidFill>
                <a:effectLst/>
                <a:latin typeface="Calibri" panose="020F0502020204030204" pitchFamily="34" charset="0"/>
              </a:rPr>
              <a:t>ransforming self-sabotage into self-mastery</a:t>
            </a:r>
            <a:r>
              <a:rPr lang="en-US" sz="1600" b="0" i="0" dirty="0">
                <a:solidFill>
                  <a:srgbClr val="000000"/>
                </a:solidFill>
                <a:effectLst/>
                <a:latin typeface="Calibri" panose="020F0502020204030204" pitchFamily="34" charset="0"/>
              </a:rPr>
              <a:t>. Thought Catalog Books.</a:t>
            </a:r>
          </a:p>
          <a:p>
            <a:pPr algn="l"/>
            <a:r>
              <a:rPr lang="en-US" sz="1600" b="0" i="0" dirty="0">
                <a:solidFill>
                  <a:srgbClr val="000000"/>
                </a:solidFill>
                <a:effectLst/>
                <a:latin typeface="Calibri" panose="020F0502020204030204" pitchFamily="34" charset="0"/>
              </a:rPr>
              <a:t>‌</a:t>
            </a:r>
          </a:p>
        </p:txBody>
      </p:sp>
      <p:sp>
        <p:nvSpPr>
          <p:cNvPr id="22" name="TextBox 21">
            <a:extLst>
              <a:ext uri="{FF2B5EF4-FFF2-40B4-BE49-F238E27FC236}">
                <a16:creationId xmlns:a16="http://schemas.microsoft.com/office/drawing/2014/main" id="{72660ECB-ACEB-BC66-4ED4-BFDEBC6E7E06}"/>
              </a:ext>
            </a:extLst>
          </p:cNvPr>
          <p:cNvSpPr txBox="1"/>
          <p:nvPr/>
        </p:nvSpPr>
        <p:spPr>
          <a:xfrm>
            <a:off x="914400" y="1615369"/>
            <a:ext cx="720069" cy="338554"/>
          </a:xfrm>
          <a:prstGeom prst="rect">
            <a:avLst/>
          </a:prstGeom>
          <a:noFill/>
        </p:spPr>
        <p:txBody>
          <a:bodyPr wrap="none" rtlCol="0">
            <a:spAutoFit/>
          </a:bodyPr>
          <a:lstStyle/>
          <a:p>
            <a:r>
              <a:rPr lang="en-US" sz="1600" b="1" dirty="0">
                <a:solidFill>
                  <a:srgbClr val="272D5A"/>
                </a:solidFill>
                <a:latin typeface="Optima" panose="02000503060000020004" pitchFamily="2" charset="0"/>
              </a:rPr>
              <a:t>Books</a:t>
            </a:r>
          </a:p>
        </p:txBody>
      </p:sp>
      <p:sp>
        <p:nvSpPr>
          <p:cNvPr id="7" name="Rectangle 6">
            <a:hlinkClick r:id="rId4"/>
            <a:extLst>
              <a:ext uri="{FF2B5EF4-FFF2-40B4-BE49-F238E27FC236}">
                <a16:creationId xmlns:a16="http://schemas.microsoft.com/office/drawing/2014/main" id="{F3D0D390-089D-4C54-01BD-C0B4AE6B1F2B}"/>
              </a:ext>
            </a:extLst>
          </p:cNvPr>
          <p:cNvSpPr/>
          <p:nvPr/>
        </p:nvSpPr>
        <p:spPr>
          <a:xfrm>
            <a:off x="1091022" y="4265789"/>
            <a:ext cx="10892431" cy="1815882"/>
          </a:xfrm>
          <a:prstGeom prst="rect">
            <a:avLst/>
          </a:prstGeom>
        </p:spPr>
        <p:txBody>
          <a:bodyPr wrap="square">
            <a:spAutoFit/>
          </a:bodyPr>
          <a:lstStyle/>
          <a:p>
            <a:pPr marL="0" indent="0">
              <a:buNone/>
            </a:pPr>
            <a:r>
              <a:rPr lang="en-US" sz="1600" dirty="0"/>
              <a:t>Grit: the power of passion and perseverance | Angela Duckworth. </a:t>
            </a:r>
            <a:r>
              <a:rPr lang="en-US" sz="1600" dirty="0">
                <a:hlinkClick r:id="rId5"/>
              </a:rPr>
              <a:t>https://</a:t>
            </a:r>
            <a:r>
              <a:rPr lang="en-US" sz="1600" dirty="0" err="1">
                <a:hlinkClick r:id="rId5"/>
              </a:rPr>
              <a:t>youtu.be</a:t>
            </a:r>
            <a:r>
              <a:rPr lang="en-US" sz="1600" dirty="0">
                <a:hlinkClick r:id="rId5"/>
              </a:rPr>
              <a:t>/H14bBuluwB8?si=O29uMPJt4Mw09jk5</a:t>
            </a:r>
            <a:endParaRPr lang="en-US" sz="1600" dirty="0"/>
          </a:p>
          <a:p>
            <a:pPr marL="0" indent="0">
              <a:buNone/>
            </a:pPr>
            <a:r>
              <a:rPr lang="en-US" sz="1600" dirty="0"/>
              <a:t>PERSEVERANCE – a 2D Animated Short Film. </a:t>
            </a:r>
            <a:r>
              <a:rPr lang="en-US" sz="1600" dirty="0">
                <a:hlinkClick r:id="rId6"/>
              </a:rPr>
              <a:t>https://youtu.be/NL4BGjzupCA?si=t99BY6Bw2seZdjT</a:t>
            </a:r>
            <a:r>
              <a:rPr lang="en-US" sz="1600" dirty="0"/>
              <a:t> </a:t>
            </a:r>
          </a:p>
          <a:p>
            <a:pPr marL="0" indent="0">
              <a:buNone/>
            </a:pPr>
            <a:r>
              <a:rPr lang="en-US" sz="1600" dirty="0"/>
              <a:t>We Persevere. </a:t>
            </a:r>
            <a:r>
              <a:rPr lang="en-US" sz="1600" dirty="0">
                <a:hlinkClick r:id="rId7"/>
              </a:rPr>
              <a:t>https://youtu.be/6qA9iaAUo8k?si=dW5oYSEnVIH5sPy6</a:t>
            </a:r>
            <a:endParaRPr lang="en-US" sz="1600" dirty="0"/>
          </a:p>
          <a:p>
            <a:pPr marL="0" indent="0">
              <a:buNone/>
            </a:pPr>
            <a:r>
              <a:rPr lang="en-US" sz="1600" dirty="0"/>
              <a:t>Growth Mindset vs. Fixed Mindset. </a:t>
            </a:r>
            <a:r>
              <a:rPr lang="en-US" sz="1600" dirty="0">
                <a:hlinkClick r:id="rId8"/>
              </a:rPr>
              <a:t>https://youtu.be/KUWn_TJTrnU?si=DwypvDVdJ0Sk7HmR</a:t>
            </a:r>
            <a:endParaRPr lang="en-US" sz="1600" dirty="0"/>
          </a:p>
          <a:p>
            <a:pPr marL="0" indent="0">
              <a:buNone/>
            </a:pPr>
            <a:r>
              <a:rPr lang="en-US" sz="1600" dirty="0"/>
              <a:t>The Power of Yet | Carol S Dweck | </a:t>
            </a:r>
            <a:r>
              <a:rPr lang="en-US" sz="1600" dirty="0" err="1"/>
              <a:t>TEDxNorrköping</a:t>
            </a:r>
            <a:r>
              <a:rPr lang="en-US" sz="1600" dirty="0"/>
              <a:t>. </a:t>
            </a:r>
            <a:r>
              <a:rPr lang="en-US" sz="1600" dirty="0">
                <a:hlinkClick r:id="rId9"/>
              </a:rPr>
              <a:t>https://youtu.be/J-swZaKN2Ic?si=d-yK3DJnqwSKQSqp</a:t>
            </a:r>
            <a:endParaRPr lang="en-US" sz="1600" dirty="0"/>
          </a:p>
          <a:p>
            <a:pPr marL="0" indent="0">
              <a:buNone/>
            </a:pPr>
            <a:r>
              <a:rPr lang="en-US" sz="1600" dirty="0"/>
              <a:t>The Most Powerful Mindset for Success. </a:t>
            </a:r>
            <a:r>
              <a:rPr lang="en-US" sz="1600" dirty="0">
                <a:hlinkClick r:id="rId10"/>
              </a:rPr>
              <a:t>https://</a:t>
            </a:r>
            <a:r>
              <a:rPr lang="en-US" sz="1600" dirty="0" err="1">
                <a:hlinkClick r:id="rId10"/>
              </a:rPr>
              <a:t>youtu.be</a:t>
            </a:r>
            <a:r>
              <a:rPr lang="en-US" sz="1600" dirty="0">
                <a:hlinkClick r:id="rId10"/>
              </a:rPr>
              <a:t>/qjBdcyueom8?si=</a:t>
            </a:r>
            <a:r>
              <a:rPr lang="en-US" sz="1600" dirty="0" err="1">
                <a:hlinkClick r:id="rId10"/>
              </a:rPr>
              <a:t>rMpcnKhGUYRtwPrw</a:t>
            </a:r>
            <a:endParaRPr lang="en-US" sz="1600" dirty="0"/>
          </a:p>
          <a:p>
            <a:pPr marL="0" indent="0">
              <a:buNone/>
            </a:pPr>
            <a:endParaRPr lang="en-US" sz="1600" dirty="0"/>
          </a:p>
        </p:txBody>
      </p:sp>
    </p:spTree>
    <p:extLst>
      <p:ext uri="{BB962C8B-B14F-4D97-AF65-F5344CB8AC3E}">
        <p14:creationId xmlns:p14="http://schemas.microsoft.com/office/powerpoint/2010/main" val="199042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A39370-F55B-6A48-4249-6EE329D89459}"/>
              </a:ext>
            </a:extLst>
          </p:cNvPr>
          <p:cNvSpPr/>
          <p:nvPr/>
        </p:nvSpPr>
        <p:spPr>
          <a:xfrm>
            <a:off x="0" y="-22217"/>
            <a:ext cx="12191999" cy="2604996"/>
          </a:xfrm>
          <a:prstGeom prst="rect">
            <a:avLst/>
          </a:prstGeom>
          <a:solidFill>
            <a:srgbClr val="C57C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F4F4"/>
              </a:solidFill>
            </a:endParaRPr>
          </a:p>
        </p:txBody>
      </p:sp>
      <p:sp>
        <p:nvSpPr>
          <p:cNvPr id="4" name="TextBox 3">
            <a:extLst>
              <a:ext uri="{FF2B5EF4-FFF2-40B4-BE49-F238E27FC236}">
                <a16:creationId xmlns:a16="http://schemas.microsoft.com/office/drawing/2014/main" id="{A0A4035F-3671-68B2-5DDC-82266E80AA11}"/>
              </a:ext>
            </a:extLst>
          </p:cNvPr>
          <p:cNvSpPr txBox="1"/>
          <p:nvPr/>
        </p:nvSpPr>
        <p:spPr>
          <a:xfrm>
            <a:off x="6024995" y="1484536"/>
            <a:ext cx="5171609" cy="830997"/>
          </a:xfrm>
          <a:prstGeom prst="rect">
            <a:avLst/>
          </a:prstGeom>
          <a:noFill/>
        </p:spPr>
        <p:txBody>
          <a:bodyPr wrap="none" rtlCol="0">
            <a:spAutoFit/>
          </a:bodyPr>
          <a:lstStyle/>
          <a:p>
            <a:pPr algn="ctr"/>
            <a:r>
              <a:rPr lang="en-US" sz="4800" b="1" dirty="0">
                <a:solidFill>
                  <a:srgbClr val="F4F4F4"/>
                </a:solidFill>
                <a:latin typeface="Baskerville" panose="02020502070401020303" pitchFamily="18" charset="0"/>
                <a:ea typeface="Baskerville" panose="02020502070401020303" pitchFamily="18" charset="0"/>
              </a:rPr>
              <a:t>Why does it matter?</a:t>
            </a:r>
          </a:p>
        </p:txBody>
      </p:sp>
      <p:sp>
        <p:nvSpPr>
          <p:cNvPr id="5" name="TextBox 4">
            <a:extLst>
              <a:ext uri="{FF2B5EF4-FFF2-40B4-BE49-F238E27FC236}">
                <a16:creationId xmlns:a16="http://schemas.microsoft.com/office/drawing/2014/main" id="{30AD8086-9FB8-6253-9E74-BFDFD5DEA2B3}"/>
              </a:ext>
            </a:extLst>
          </p:cNvPr>
          <p:cNvSpPr txBox="1"/>
          <p:nvPr/>
        </p:nvSpPr>
        <p:spPr>
          <a:xfrm>
            <a:off x="6288828" y="3037456"/>
            <a:ext cx="5350232" cy="1418786"/>
          </a:xfrm>
          <a:prstGeom prst="rect">
            <a:avLst/>
          </a:prstGeom>
          <a:noFill/>
        </p:spPr>
        <p:txBody>
          <a:bodyPr wrap="square" rtlCol="0">
            <a:spAutoFit/>
          </a:bodyPr>
          <a:lstStyle/>
          <a:p>
            <a:pPr algn="ctr">
              <a:lnSpc>
                <a:spcPct val="150000"/>
              </a:lnSpc>
            </a:pPr>
            <a:r>
              <a:rPr lang="en-US" sz="2000" b="0" i="0" dirty="0">
                <a:solidFill>
                  <a:srgbClr val="16182C"/>
                </a:solidFill>
                <a:effectLst/>
                <a:latin typeface="Century Gothic" panose="020B0502020202020204" pitchFamily="34" charset="0"/>
              </a:rPr>
              <a:t>Perseverance is what we need when things become challenging. It is how we overcome setbacks and obstacles. </a:t>
            </a:r>
            <a:endParaRPr lang="en-US" sz="2000" dirty="0">
              <a:solidFill>
                <a:srgbClr val="16182C"/>
              </a:solidFill>
              <a:latin typeface="Century Gothic" panose="020B0502020202020204" pitchFamily="34" charset="0"/>
            </a:endParaRPr>
          </a:p>
        </p:txBody>
      </p:sp>
      <p:pic>
        <p:nvPicPr>
          <p:cNvPr id="11" name="Picture 10" descr="A person running over rocks&#10;&#10;Description automatically generated">
            <a:extLst>
              <a:ext uri="{FF2B5EF4-FFF2-40B4-BE49-F238E27FC236}">
                <a16:creationId xmlns:a16="http://schemas.microsoft.com/office/drawing/2014/main" id="{F77721BA-F75E-0F0E-3083-D4D0122F2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331" y="1117061"/>
            <a:ext cx="4433011" cy="4162431"/>
          </a:xfrm>
          <a:prstGeom prst="rect">
            <a:avLst/>
          </a:prstGeom>
        </p:spPr>
      </p:pic>
    </p:spTree>
    <p:extLst>
      <p:ext uri="{BB962C8B-B14F-4D97-AF65-F5344CB8AC3E}">
        <p14:creationId xmlns:p14="http://schemas.microsoft.com/office/powerpoint/2010/main" val="304604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8FD6AF-9AF5-7020-959C-1A133E87A950}"/>
              </a:ext>
            </a:extLst>
          </p:cNvPr>
          <p:cNvSpPr/>
          <p:nvPr/>
        </p:nvSpPr>
        <p:spPr>
          <a:xfrm>
            <a:off x="0" y="0"/>
            <a:ext cx="12192000" cy="1908313"/>
          </a:xfrm>
          <a:prstGeom prst="rect">
            <a:avLst/>
          </a:prstGeom>
          <a:solidFill>
            <a:srgbClr val="C57C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1891190" y="954156"/>
            <a:ext cx="2858604" cy="769441"/>
          </a:xfrm>
          <a:prstGeom prst="rect">
            <a:avLst/>
          </a:prstGeom>
          <a:noFill/>
        </p:spPr>
        <p:txBody>
          <a:bodyPr wrap="none" rtlCol="0">
            <a:spAutoFit/>
          </a:bodyPr>
          <a:lstStyle/>
          <a:p>
            <a:pPr algn="ctr"/>
            <a:r>
              <a:rPr lang="en-US" sz="4400" b="1" dirty="0">
                <a:solidFill>
                  <a:srgbClr val="F4F4F4"/>
                </a:solidFill>
                <a:latin typeface="Baskerville SemiBold" panose="02020502070401020303" pitchFamily="18" charset="0"/>
                <a:ea typeface="Baskerville SemiBold" panose="02020502070401020303" pitchFamily="18" charset="0"/>
              </a:rPr>
              <a:t>Reflection</a:t>
            </a:r>
          </a:p>
        </p:txBody>
      </p:sp>
      <p:pic>
        <p:nvPicPr>
          <p:cNvPr id="4" name="Picture 3" descr="A person thinking with light bulb above his head&#10;&#10;Description automatically generated">
            <a:extLst>
              <a:ext uri="{FF2B5EF4-FFF2-40B4-BE49-F238E27FC236}">
                <a16:creationId xmlns:a16="http://schemas.microsoft.com/office/drawing/2014/main" id="{0581D75E-4BF2-4358-450D-895A7ABA0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044" y="1723597"/>
            <a:ext cx="4525734" cy="4546399"/>
          </a:xfrm>
          <a:prstGeom prst="rect">
            <a:avLst/>
          </a:prstGeom>
        </p:spPr>
      </p:pic>
      <p:sp>
        <p:nvSpPr>
          <p:cNvPr id="7" name="TextBox 6">
            <a:extLst>
              <a:ext uri="{FF2B5EF4-FFF2-40B4-BE49-F238E27FC236}">
                <a16:creationId xmlns:a16="http://schemas.microsoft.com/office/drawing/2014/main" id="{92821BD0-4B4A-E179-61B3-ABB300FFDE05}"/>
              </a:ext>
            </a:extLst>
          </p:cNvPr>
          <p:cNvSpPr txBox="1"/>
          <p:nvPr/>
        </p:nvSpPr>
        <p:spPr>
          <a:xfrm>
            <a:off x="545047" y="2022227"/>
            <a:ext cx="5550889" cy="377917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b="0" i="0" dirty="0">
                <a:solidFill>
                  <a:srgbClr val="0A323E"/>
                </a:solidFill>
                <a:effectLst/>
                <a:latin typeface="Century Gothic" panose="020B0502020202020204" pitchFamily="34" charset="0"/>
              </a:rPr>
              <a:t>When faced with a difficult task or challenge, how do you typically respond? Do you tend to persevere and keep trying, or do you feel discouraged and give up easily?</a:t>
            </a:r>
            <a:br>
              <a:rPr lang="en-US" b="0" i="0" dirty="0">
                <a:solidFill>
                  <a:srgbClr val="0A323E"/>
                </a:solidFill>
                <a:effectLst/>
                <a:latin typeface="Century Gothic" panose="020B0502020202020204" pitchFamily="34" charset="0"/>
              </a:rPr>
            </a:br>
            <a:endParaRPr lang="en-US" b="0" i="0" dirty="0">
              <a:solidFill>
                <a:srgbClr val="0A323E"/>
              </a:solidFill>
              <a:effectLst/>
              <a:latin typeface="Century Gothic" panose="020B0502020202020204" pitchFamily="34" charset="0"/>
            </a:endParaRPr>
          </a:p>
          <a:p>
            <a:pPr marL="342900" indent="-342900">
              <a:lnSpc>
                <a:spcPct val="150000"/>
              </a:lnSpc>
              <a:buFont typeface="Arial" panose="020B0604020202020204" pitchFamily="34" charset="0"/>
              <a:buChar char="•"/>
            </a:pPr>
            <a:r>
              <a:rPr lang="en-US" b="0" i="0" dirty="0">
                <a:solidFill>
                  <a:srgbClr val="0A323E"/>
                </a:solidFill>
                <a:effectLst/>
                <a:latin typeface="Century Gothic" panose="020B0502020202020204" pitchFamily="34" charset="0"/>
              </a:rPr>
              <a:t>Can you think of a time when perseverance paid off for you? What did you learn from that experience, and how did it shape your approach to facing challenges?</a:t>
            </a:r>
          </a:p>
        </p:txBody>
      </p:sp>
    </p:spTree>
    <p:extLst>
      <p:ext uri="{BB962C8B-B14F-4D97-AF65-F5344CB8AC3E}">
        <p14:creationId xmlns:p14="http://schemas.microsoft.com/office/powerpoint/2010/main" val="178835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ree neatly stacked books">
            <a:extLst>
              <a:ext uri="{FF2B5EF4-FFF2-40B4-BE49-F238E27FC236}">
                <a16:creationId xmlns:a16="http://schemas.microsoft.com/office/drawing/2014/main" id="{73FBA5AC-3E8C-F4D5-3E45-6F4E43F40F9D}"/>
              </a:ext>
            </a:extLst>
          </p:cNvPr>
          <p:cNvPicPr>
            <a:picLocks noChangeAspect="1"/>
          </p:cNvPicPr>
          <p:nvPr/>
        </p:nvPicPr>
        <p:blipFill rotWithShape="1">
          <a:blip r:embed="rId2">
            <a:alphaModFix amt="84000"/>
          </a:blip>
          <a:srcRect l="-263" t="7802" b="7802"/>
          <a:stretch/>
        </p:blipFill>
        <p:spPr>
          <a:xfrm>
            <a:off x="-31972" y="0"/>
            <a:ext cx="12223972" cy="6858000"/>
          </a:xfrm>
          <a:prstGeom prst="rect">
            <a:avLst/>
          </a:prstGeom>
          <a:effectLst/>
        </p:spPr>
      </p:pic>
      <p:grpSp>
        <p:nvGrpSpPr>
          <p:cNvPr id="6" name="Group 5">
            <a:extLst>
              <a:ext uri="{FF2B5EF4-FFF2-40B4-BE49-F238E27FC236}">
                <a16:creationId xmlns:a16="http://schemas.microsoft.com/office/drawing/2014/main" id="{6FBF1F9A-78F3-F155-E1FF-941A7C42C4CE}"/>
              </a:ext>
            </a:extLst>
          </p:cNvPr>
          <p:cNvGrpSpPr/>
          <p:nvPr/>
        </p:nvGrpSpPr>
        <p:grpSpPr>
          <a:xfrm>
            <a:off x="1437640" y="1111689"/>
            <a:ext cx="5142124" cy="5465619"/>
            <a:chOff x="6889620" y="524926"/>
            <a:chExt cx="5142124" cy="5465619"/>
          </a:xfrm>
        </p:grpSpPr>
        <p:sp>
          <p:nvSpPr>
            <p:cNvPr id="2" name="TextBox 1">
              <a:extLst>
                <a:ext uri="{FF2B5EF4-FFF2-40B4-BE49-F238E27FC236}">
                  <a16:creationId xmlns:a16="http://schemas.microsoft.com/office/drawing/2014/main" id="{1F5ECF3A-FF8F-2F8D-FF7F-EF586FF9C35C}"/>
                </a:ext>
              </a:extLst>
            </p:cNvPr>
            <p:cNvSpPr txBox="1"/>
            <p:nvPr/>
          </p:nvSpPr>
          <p:spPr>
            <a:xfrm>
              <a:off x="6889620" y="4051553"/>
              <a:ext cx="5142124" cy="1938992"/>
            </a:xfrm>
            <a:prstGeom prst="rect">
              <a:avLst/>
            </a:prstGeom>
            <a:noFill/>
          </p:spPr>
          <p:txBody>
            <a:bodyPr wrap="square" rtlCol="0">
              <a:spAutoFit/>
            </a:bodyPr>
            <a:lstStyle/>
            <a:p>
              <a:r>
                <a:rPr lang="en-US" sz="6000" dirty="0">
                  <a:solidFill>
                    <a:srgbClr val="81ABAC"/>
                  </a:solidFill>
                  <a:latin typeface="Baskerville" panose="02020502070401020303"/>
                  <a:ea typeface="Baskerville" panose="02020502070401020303" pitchFamily="18" charset="0"/>
                </a:rPr>
                <a:t>Overcoming Obstacles</a:t>
              </a:r>
            </a:p>
          </p:txBody>
        </p:sp>
        <p:sp>
          <p:nvSpPr>
            <p:cNvPr id="3" name="TextBox 2">
              <a:extLst>
                <a:ext uri="{FF2B5EF4-FFF2-40B4-BE49-F238E27FC236}">
                  <a16:creationId xmlns:a16="http://schemas.microsoft.com/office/drawing/2014/main" id="{23F0DF45-B14A-9E4B-DBC2-85C95E60C0AA}"/>
                </a:ext>
              </a:extLst>
            </p:cNvPr>
            <p:cNvSpPr txBox="1"/>
            <p:nvPr/>
          </p:nvSpPr>
          <p:spPr>
            <a:xfrm>
              <a:off x="6889620" y="524926"/>
              <a:ext cx="3304110" cy="1107996"/>
            </a:xfrm>
            <a:prstGeom prst="rect">
              <a:avLst/>
            </a:prstGeom>
            <a:noFill/>
          </p:spPr>
          <p:txBody>
            <a:bodyPr wrap="none" rtlCol="0">
              <a:spAutoFit/>
            </a:bodyPr>
            <a:lstStyle/>
            <a:p>
              <a:pPr algn="ctr"/>
              <a:r>
                <a:rPr lang="en-US" sz="6600" b="1" dirty="0">
                  <a:solidFill>
                    <a:srgbClr val="E4E6E8"/>
                  </a:solidFill>
                  <a:latin typeface="Baskerville" panose="02020502070401020303" pitchFamily="18" charset="0"/>
                  <a:ea typeface="Baskerville" panose="02020502070401020303" pitchFamily="18" charset="0"/>
                </a:rPr>
                <a:t>Part Two</a:t>
              </a:r>
              <a:endParaRPr lang="en-US" sz="8800" b="1" dirty="0">
                <a:solidFill>
                  <a:srgbClr val="E4E6E8"/>
                </a:solidFill>
                <a:latin typeface="Baskerville" panose="02020502070401020303" pitchFamily="18" charset="0"/>
                <a:ea typeface="Baskerville" panose="02020502070401020303" pitchFamily="18" charset="0"/>
              </a:endParaRPr>
            </a:p>
          </p:txBody>
        </p:sp>
      </p:grpSp>
    </p:spTree>
    <p:extLst>
      <p:ext uri="{BB962C8B-B14F-4D97-AF65-F5344CB8AC3E}">
        <p14:creationId xmlns:p14="http://schemas.microsoft.com/office/powerpoint/2010/main" val="340387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33025-D6C4-A324-7320-1C44292D3E4C}"/>
              </a:ext>
            </a:extLst>
          </p:cNvPr>
          <p:cNvSpPr/>
          <p:nvPr/>
        </p:nvSpPr>
        <p:spPr>
          <a:xfrm>
            <a:off x="0" y="0"/>
            <a:ext cx="12192000" cy="2294021"/>
          </a:xfrm>
          <a:prstGeom prst="rect">
            <a:avLst/>
          </a:prstGeom>
          <a:solidFill>
            <a:srgbClr val="0A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679F-4DD2-B8A5-4AC3-18A98E9450AD}"/>
              </a:ext>
            </a:extLst>
          </p:cNvPr>
          <p:cNvSpPr txBox="1"/>
          <p:nvPr/>
        </p:nvSpPr>
        <p:spPr>
          <a:xfrm>
            <a:off x="6326565" y="1147010"/>
            <a:ext cx="5634877" cy="769441"/>
          </a:xfrm>
          <a:prstGeom prst="rect">
            <a:avLst/>
          </a:prstGeom>
          <a:noFill/>
        </p:spPr>
        <p:txBody>
          <a:bodyPr wrap="non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rPr>
              <a:t>Obstacles We May Face</a:t>
            </a:r>
          </a:p>
        </p:txBody>
      </p:sp>
      <p:sp>
        <p:nvSpPr>
          <p:cNvPr id="6" name="TextBox 5">
            <a:extLst>
              <a:ext uri="{FF2B5EF4-FFF2-40B4-BE49-F238E27FC236}">
                <a16:creationId xmlns:a16="http://schemas.microsoft.com/office/drawing/2014/main" id="{2A2C7A7D-43AE-50E1-68B4-107981C50FEC}"/>
              </a:ext>
            </a:extLst>
          </p:cNvPr>
          <p:cNvSpPr txBox="1"/>
          <p:nvPr/>
        </p:nvSpPr>
        <p:spPr>
          <a:xfrm>
            <a:off x="6273803" y="2475323"/>
            <a:ext cx="5740400" cy="397031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b="0" i="0" dirty="0">
                <a:solidFill>
                  <a:srgbClr val="16182C"/>
                </a:solidFill>
                <a:effectLst/>
                <a:latin typeface="Century Gothic" panose="020B0502020202020204" pitchFamily="34" charset="0"/>
              </a:rPr>
              <a:t>Fear of Failure</a:t>
            </a:r>
          </a:p>
          <a:p>
            <a:pPr marL="457200" indent="-457200">
              <a:lnSpc>
                <a:spcPct val="150000"/>
              </a:lnSpc>
              <a:buFont typeface="Arial" panose="020B0604020202020204" pitchFamily="34" charset="0"/>
              <a:buChar char="•"/>
            </a:pPr>
            <a:r>
              <a:rPr lang="en-US" sz="2400" b="0" i="0" dirty="0">
                <a:solidFill>
                  <a:srgbClr val="16182C"/>
                </a:solidFill>
                <a:effectLst/>
                <a:latin typeface="Century Gothic" panose="020B0502020202020204" pitchFamily="34" charset="0"/>
              </a:rPr>
              <a:t>No Motivation</a:t>
            </a:r>
          </a:p>
          <a:p>
            <a:pPr marL="457200" indent="-457200">
              <a:lnSpc>
                <a:spcPct val="150000"/>
              </a:lnSpc>
              <a:buFont typeface="Arial" panose="020B0604020202020204" pitchFamily="34" charset="0"/>
              <a:buChar char="•"/>
            </a:pPr>
            <a:r>
              <a:rPr lang="en-US" sz="2400" dirty="0">
                <a:solidFill>
                  <a:srgbClr val="16182C"/>
                </a:solidFill>
                <a:latin typeface="Century Gothic" panose="020B0502020202020204" pitchFamily="34" charset="0"/>
              </a:rPr>
              <a:t>Distractions</a:t>
            </a:r>
          </a:p>
          <a:p>
            <a:pPr marL="457200" indent="-457200">
              <a:lnSpc>
                <a:spcPct val="150000"/>
              </a:lnSpc>
              <a:buFont typeface="Arial" panose="020B0604020202020204" pitchFamily="34" charset="0"/>
              <a:buChar char="•"/>
            </a:pPr>
            <a:r>
              <a:rPr lang="en-US" sz="2400" b="0" i="0" dirty="0">
                <a:solidFill>
                  <a:srgbClr val="16182C"/>
                </a:solidFill>
                <a:effectLst/>
                <a:latin typeface="Century Gothic" panose="020B0502020202020204" pitchFamily="34" charset="0"/>
              </a:rPr>
              <a:t>Challenges in Social Relationships </a:t>
            </a:r>
          </a:p>
          <a:p>
            <a:pPr marL="457200" indent="-457200">
              <a:lnSpc>
                <a:spcPct val="150000"/>
              </a:lnSpc>
              <a:buFont typeface="Arial" panose="020B0604020202020204" pitchFamily="34" charset="0"/>
              <a:buChar char="•"/>
            </a:pPr>
            <a:r>
              <a:rPr lang="en-US" sz="2400" b="0" i="0" dirty="0">
                <a:solidFill>
                  <a:srgbClr val="16182C"/>
                </a:solidFill>
                <a:effectLst/>
                <a:latin typeface="Century Gothic" panose="020B0502020202020204" pitchFamily="34" charset="0"/>
              </a:rPr>
              <a:t>Environment</a:t>
            </a:r>
          </a:p>
          <a:p>
            <a:pPr marL="457200" indent="-457200">
              <a:buFont typeface="Arial" panose="020B0604020202020204" pitchFamily="34" charset="0"/>
              <a:buChar char="•"/>
            </a:pPr>
            <a:endParaRPr lang="en-US" sz="2400" dirty="0">
              <a:solidFill>
                <a:srgbClr val="16182C"/>
              </a:solidFill>
              <a:latin typeface="Century Gothic" panose="020B0502020202020204" pitchFamily="34" charset="0"/>
            </a:endParaRPr>
          </a:p>
          <a:p>
            <a:r>
              <a:rPr lang="en-US" sz="2400" b="0" i="0" dirty="0">
                <a:solidFill>
                  <a:srgbClr val="16182C"/>
                </a:solidFill>
                <a:effectLst/>
                <a:latin typeface="Century Gothic" panose="020B0502020202020204" pitchFamily="34" charset="0"/>
              </a:rPr>
              <a:t>What are some other obstacles a person may be dealing with?</a:t>
            </a:r>
          </a:p>
        </p:txBody>
      </p:sp>
      <p:pic>
        <p:nvPicPr>
          <p:cNvPr id="7" name="Picture 6" descr="A cartoon of a person with her hand to her mouth&#10;&#10;Description automatically generated">
            <a:extLst>
              <a:ext uri="{FF2B5EF4-FFF2-40B4-BE49-F238E27FC236}">
                <a16:creationId xmlns:a16="http://schemas.microsoft.com/office/drawing/2014/main" id="{3E9A1100-049B-395E-2345-29C6D8476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877" y="1147010"/>
            <a:ext cx="4233721" cy="4406135"/>
          </a:xfrm>
          <a:prstGeom prst="rect">
            <a:avLst/>
          </a:prstGeom>
        </p:spPr>
      </p:pic>
    </p:spTree>
    <p:extLst>
      <p:ext uri="{BB962C8B-B14F-4D97-AF65-F5344CB8AC3E}">
        <p14:creationId xmlns:p14="http://schemas.microsoft.com/office/powerpoint/2010/main" val="361192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7530CB-E21B-FEE6-01A4-439C34240862}"/>
              </a:ext>
            </a:extLst>
          </p:cNvPr>
          <p:cNvSpPr/>
          <p:nvPr/>
        </p:nvSpPr>
        <p:spPr>
          <a:xfrm rot="5400000">
            <a:off x="1894751" y="-1894751"/>
            <a:ext cx="882869" cy="4672371"/>
          </a:xfrm>
          <a:custGeom>
            <a:avLst/>
            <a:gdLst>
              <a:gd name="connsiteX0" fmla="*/ 0 w 882869"/>
              <a:gd name="connsiteY0" fmla="*/ 0 h 4672371"/>
              <a:gd name="connsiteX1" fmla="*/ 423777 w 882869"/>
              <a:gd name="connsiteY1" fmla="*/ 0 h 4672371"/>
              <a:gd name="connsiteX2" fmla="*/ 882869 w 882869"/>
              <a:gd name="connsiteY2" fmla="*/ 0 h 4672371"/>
              <a:gd name="connsiteX3" fmla="*/ 882869 w 882869"/>
              <a:gd name="connsiteY3" fmla="*/ 620758 h 4672371"/>
              <a:gd name="connsiteX4" fmla="*/ 882869 w 882869"/>
              <a:gd name="connsiteY4" fmla="*/ 1288239 h 4672371"/>
              <a:gd name="connsiteX5" fmla="*/ 882869 w 882869"/>
              <a:gd name="connsiteY5" fmla="*/ 1815550 h 4672371"/>
              <a:gd name="connsiteX6" fmla="*/ 882869 w 882869"/>
              <a:gd name="connsiteY6" fmla="*/ 2342860 h 4672371"/>
              <a:gd name="connsiteX7" fmla="*/ 882869 w 882869"/>
              <a:gd name="connsiteY7" fmla="*/ 3010342 h 4672371"/>
              <a:gd name="connsiteX8" fmla="*/ 882869 w 882869"/>
              <a:gd name="connsiteY8" fmla="*/ 3584376 h 4672371"/>
              <a:gd name="connsiteX9" fmla="*/ 882869 w 882869"/>
              <a:gd name="connsiteY9" fmla="*/ 4672371 h 4672371"/>
              <a:gd name="connsiteX10" fmla="*/ 459092 w 882869"/>
              <a:gd name="connsiteY10" fmla="*/ 4672371 h 4672371"/>
              <a:gd name="connsiteX11" fmla="*/ 0 w 882869"/>
              <a:gd name="connsiteY11" fmla="*/ 4672371 h 4672371"/>
              <a:gd name="connsiteX12" fmla="*/ 0 w 882869"/>
              <a:gd name="connsiteY12" fmla="*/ 3958166 h 4672371"/>
              <a:gd name="connsiteX13" fmla="*/ 0 w 882869"/>
              <a:gd name="connsiteY13" fmla="*/ 3337408 h 4672371"/>
              <a:gd name="connsiteX14" fmla="*/ 0 w 882869"/>
              <a:gd name="connsiteY14" fmla="*/ 2669926 h 4672371"/>
              <a:gd name="connsiteX15" fmla="*/ 0 w 882869"/>
              <a:gd name="connsiteY15" fmla="*/ 1908997 h 4672371"/>
              <a:gd name="connsiteX16" fmla="*/ 0 w 882869"/>
              <a:gd name="connsiteY16" fmla="*/ 1334963 h 4672371"/>
              <a:gd name="connsiteX17" fmla="*/ 0 w 882869"/>
              <a:gd name="connsiteY17" fmla="*/ 620758 h 4672371"/>
              <a:gd name="connsiteX18" fmla="*/ 0 w 882869"/>
              <a:gd name="connsiteY18" fmla="*/ 0 h 467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2869" h="4672371" fill="none" extrusionOk="0">
                <a:moveTo>
                  <a:pt x="0" y="0"/>
                </a:moveTo>
                <a:cubicBezTo>
                  <a:pt x="141124" y="-17712"/>
                  <a:pt x="289378" y="3406"/>
                  <a:pt x="423777" y="0"/>
                </a:cubicBezTo>
                <a:cubicBezTo>
                  <a:pt x="558176" y="-3406"/>
                  <a:pt x="746007" y="10119"/>
                  <a:pt x="882869" y="0"/>
                </a:cubicBezTo>
                <a:cubicBezTo>
                  <a:pt x="870216" y="158000"/>
                  <a:pt x="861445" y="471793"/>
                  <a:pt x="882869" y="620758"/>
                </a:cubicBezTo>
                <a:cubicBezTo>
                  <a:pt x="904293" y="769723"/>
                  <a:pt x="857382" y="1091241"/>
                  <a:pt x="882869" y="1288239"/>
                </a:cubicBezTo>
                <a:cubicBezTo>
                  <a:pt x="908356" y="1485237"/>
                  <a:pt x="858180" y="1616433"/>
                  <a:pt x="882869" y="1815550"/>
                </a:cubicBezTo>
                <a:cubicBezTo>
                  <a:pt x="907558" y="2014667"/>
                  <a:pt x="879295" y="2123694"/>
                  <a:pt x="882869" y="2342860"/>
                </a:cubicBezTo>
                <a:cubicBezTo>
                  <a:pt x="886444" y="2562026"/>
                  <a:pt x="861129" y="2693772"/>
                  <a:pt x="882869" y="3010342"/>
                </a:cubicBezTo>
                <a:cubicBezTo>
                  <a:pt x="904609" y="3326912"/>
                  <a:pt x="897949" y="3299819"/>
                  <a:pt x="882869" y="3584376"/>
                </a:cubicBezTo>
                <a:cubicBezTo>
                  <a:pt x="867789" y="3868933"/>
                  <a:pt x="839158" y="4355412"/>
                  <a:pt x="882869" y="4672371"/>
                </a:cubicBezTo>
                <a:cubicBezTo>
                  <a:pt x="691742" y="4659316"/>
                  <a:pt x="624004" y="4674097"/>
                  <a:pt x="459092" y="4672371"/>
                </a:cubicBezTo>
                <a:cubicBezTo>
                  <a:pt x="294180" y="4670645"/>
                  <a:pt x="199029" y="4668471"/>
                  <a:pt x="0" y="4672371"/>
                </a:cubicBezTo>
                <a:cubicBezTo>
                  <a:pt x="16176" y="4347595"/>
                  <a:pt x="-34682" y="4163445"/>
                  <a:pt x="0" y="3958166"/>
                </a:cubicBezTo>
                <a:cubicBezTo>
                  <a:pt x="34682" y="3752888"/>
                  <a:pt x="-16273" y="3466655"/>
                  <a:pt x="0" y="3337408"/>
                </a:cubicBezTo>
                <a:cubicBezTo>
                  <a:pt x="16273" y="3208161"/>
                  <a:pt x="26560" y="2805530"/>
                  <a:pt x="0" y="2669926"/>
                </a:cubicBezTo>
                <a:cubicBezTo>
                  <a:pt x="-26560" y="2534322"/>
                  <a:pt x="24183" y="2111710"/>
                  <a:pt x="0" y="1908997"/>
                </a:cubicBezTo>
                <a:cubicBezTo>
                  <a:pt x="-24183" y="1706284"/>
                  <a:pt x="20968" y="1471229"/>
                  <a:pt x="0" y="1334963"/>
                </a:cubicBezTo>
                <a:cubicBezTo>
                  <a:pt x="-20968" y="1198697"/>
                  <a:pt x="-10579" y="815702"/>
                  <a:pt x="0" y="620758"/>
                </a:cubicBezTo>
                <a:cubicBezTo>
                  <a:pt x="10579" y="425815"/>
                  <a:pt x="27284" y="186313"/>
                  <a:pt x="0" y="0"/>
                </a:cubicBezTo>
                <a:close/>
              </a:path>
              <a:path w="882869" h="4672371" stroke="0" extrusionOk="0">
                <a:moveTo>
                  <a:pt x="0" y="0"/>
                </a:moveTo>
                <a:cubicBezTo>
                  <a:pt x="103327" y="-16054"/>
                  <a:pt x="300582" y="8929"/>
                  <a:pt x="432606" y="0"/>
                </a:cubicBezTo>
                <a:cubicBezTo>
                  <a:pt x="564630" y="-8929"/>
                  <a:pt x="667970" y="108"/>
                  <a:pt x="882869" y="0"/>
                </a:cubicBezTo>
                <a:cubicBezTo>
                  <a:pt x="845228" y="252197"/>
                  <a:pt x="882659" y="505483"/>
                  <a:pt x="882869" y="760929"/>
                </a:cubicBezTo>
                <a:cubicBezTo>
                  <a:pt x="883079" y="1016375"/>
                  <a:pt x="852931" y="1197767"/>
                  <a:pt x="882869" y="1428411"/>
                </a:cubicBezTo>
                <a:cubicBezTo>
                  <a:pt x="912807" y="1659055"/>
                  <a:pt x="869981" y="1867185"/>
                  <a:pt x="882869" y="2002445"/>
                </a:cubicBezTo>
                <a:cubicBezTo>
                  <a:pt x="895757" y="2137705"/>
                  <a:pt x="882339" y="2429859"/>
                  <a:pt x="882869" y="2576479"/>
                </a:cubicBezTo>
                <a:cubicBezTo>
                  <a:pt x="883399" y="2723099"/>
                  <a:pt x="865244" y="2914478"/>
                  <a:pt x="882869" y="3243960"/>
                </a:cubicBezTo>
                <a:cubicBezTo>
                  <a:pt x="900494" y="3573442"/>
                  <a:pt x="910972" y="3768916"/>
                  <a:pt x="882869" y="3911442"/>
                </a:cubicBezTo>
                <a:cubicBezTo>
                  <a:pt x="854766" y="4053968"/>
                  <a:pt x="904927" y="4322140"/>
                  <a:pt x="882869" y="4672371"/>
                </a:cubicBezTo>
                <a:cubicBezTo>
                  <a:pt x="761927" y="4668643"/>
                  <a:pt x="574719" y="4683380"/>
                  <a:pt x="459092" y="4672371"/>
                </a:cubicBezTo>
                <a:cubicBezTo>
                  <a:pt x="343465" y="4661362"/>
                  <a:pt x="134023" y="4668626"/>
                  <a:pt x="0" y="4672371"/>
                </a:cubicBezTo>
                <a:cubicBezTo>
                  <a:pt x="21859" y="4428201"/>
                  <a:pt x="-19371" y="4206040"/>
                  <a:pt x="0" y="4051613"/>
                </a:cubicBezTo>
                <a:cubicBezTo>
                  <a:pt x="19371" y="3897186"/>
                  <a:pt x="-26857" y="3691595"/>
                  <a:pt x="0" y="3430855"/>
                </a:cubicBezTo>
                <a:cubicBezTo>
                  <a:pt x="26857" y="3170115"/>
                  <a:pt x="-19539" y="2946614"/>
                  <a:pt x="0" y="2669926"/>
                </a:cubicBezTo>
                <a:cubicBezTo>
                  <a:pt x="19539" y="2393238"/>
                  <a:pt x="-1187" y="2077706"/>
                  <a:pt x="0" y="1908997"/>
                </a:cubicBezTo>
                <a:cubicBezTo>
                  <a:pt x="1187" y="1740288"/>
                  <a:pt x="30130" y="1407385"/>
                  <a:pt x="0" y="1241516"/>
                </a:cubicBezTo>
                <a:cubicBezTo>
                  <a:pt x="-30130" y="1075647"/>
                  <a:pt x="-25408" y="821960"/>
                  <a:pt x="0" y="620758"/>
                </a:cubicBezTo>
                <a:cubicBezTo>
                  <a:pt x="25408" y="419556"/>
                  <a:pt x="3988" y="153101"/>
                  <a:pt x="0" y="0"/>
                </a:cubicBezTo>
                <a:close/>
              </a:path>
            </a:pathLst>
          </a:custGeom>
          <a:solidFill>
            <a:srgbClr val="0A323E"/>
          </a:solidFill>
          <a:ln>
            <a:solidFill>
              <a:srgbClr val="E4E6E8"/>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DF48482-7D22-F009-B9F5-B877646D5DEE}"/>
              </a:ext>
            </a:extLst>
          </p:cNvPr>
          <p:cNvSpPr/>
          <p:nvPr/>
        </p:nvSpPr>
        <p:spPr>
          <a:xfrm rot="5400000">
            <a:off x="2446472" y="-2093997"/>
            <a:ext cx="656518" cy="5549462"/>
          </a:xfrm>
          <a:prstGeom prst="rect">
            <a:avLst/>
          </a:prstGeom>
          <a:solidFill>
            <a:srgbClr val="E4E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FDC292-B0D7-9946-08D4-DAF903EC5DB9}"/>
              </a:ext>
            </a:extLst>
          </p:cNvPr>
          <p:cNvSpPr txBox="1"/>
          <p:nvPr/>
        </p:nvSpPr>
        <p:spPr>
          <a:xfrm>
            <a:off x="0" y="561723"/>
            <a:ext cx="5672488" cy="954107"/>
          </a:xfrm>
          <a:prstGeom prst="rect">
            <a:avLst/>
          </a:prstGeom>
          <a:noFill/>
        </p:spPr>
        <p:txBody>
          <a:bodyPr wrap="square" rtlCol="0">
            <a:spAutoFit/>
          </a:bodyPr>
          <a:lstStyle/>
          <a:p>
            <a:pPr algn="ctr"/>
            <a:r>
              <a:rPr lang="en-US" sz="3600" b="1" dirty="0">
                <a:solidFill>
                  <a:srgbClr val="2B6684"/>
                </a:solidFill>
                <a:latin typeface="Baskerville" panose="02020502070401020303" pitchFamily="18" charset="0"/>
                <a:ea typeface="Baskerville" panose="02020502070401020303" pitchFamily="18" charset="0"/>
              </a:rPr>
              <a:t>The Marathon Runner</a:t>
            </a:r>
          </a:p>
          <a:p>
            <a:pPr algn="ctr"/>
            <a:r>
              <a:rPr lang="en-US" sz="2000" b="1" dirty="0">
                <a:solidFill>
                  <a:srgbClr val="2B6684"/>
                </a:solidFill>
                <a:latin typeface="Baskerville" panose="02020502070401020303" pitchFamily="18" charset="0"/>
                <a:ea typeface="Baskerville" panose="02020502070401020303" pitchFamily="18" charset="0"/>
              </a:rPr>
              <a:t>A Perseverance Case Study</a:t>
            </a:r>
          </a:p>
        </p:txBody>
      </p:sp>
      <p:sp>
        <p:nvSpPr>
          <p:cNvPr id="8" name="TextBox 7">
            <a:extLst>
              <a:ext uri="{FF2B5EF4-FFF2-40B4-BE49-F238E27FC236}">
                <a16:creationId xmlns:a16="http://schemas.microsoft.com/office/drawing/2014/main" id="{06957FD2-B95D-5CCC-4C0C-52639D70F256}"/>
              </a:ext>
            </a:extLst>
          </p:cNvPr>
          <p:cNvSpPr txBox="1"/>
          <p:nvPr/>
        </p:nvSpPr>
        <p:spPr>
          <a:xfrm>
            <a:off x="308252" y="1515830"/>
            <a:ext cx="5241210" cy="5143972"/>
          </a:xfrm>
          <a:prstGeom prst="rect">
            <a:avLst/>
          </a:prstGeom>
          <a:noFill/>
        </p:spPr>
        <p:txBody>
          <a:bodyPr wrap="square" rtlCol="0">
            <a:spAutoFit/>
          </a:bodyPr>
          <a:lstStyle/>
          <a:p>
            <a:pPr>
              <a:lnSpc>
                <a:spcPct val="150000"/>
              </a:lnSpc>
            </a:pPr>
            <a:r>
              <a:rPr lang="en-US" sz="1700" dirty="0">
                <a:latin typeface="Century Gothic" panose="020B0502020202020204" pitchFamily="34" charset="0"/>
              </a:rPr>
              <a:t>Emily is a high school student with a passion for running. She has been training for months to participate in her first marathon, which is a significant personal goal for her. However, as the marathon date approaches, Emily faces several challenges that test her perseverance.</a:t>
            </a:r>
          </a:p>
          <a:p>
            <a:pPr>
              <a:lnSpc>
                <a:spcPct val="150000"/>
              </a:lnSpc>
            </a:pPr>
            <a:endParaRPr lang="en-US" sz="1700" dirty="0">
              <a:latin typeface="Century Gothic" panose="020B0502020202020204" pitchFamily="34" charset="0"/>
            </a:endParaRPr>
          </a:p>
          <a:p>
            <a:pPr>
              <a:lnSpc>
                <a:spcPct val="150000"/>
              </a:lnSpc>
            </a:pPr>
            <a:r>
              <a:rPr lang="en-US" sz="1700" b="1" dirty="0">
                <a:latin typeface="Century Gothic" panose="020B0502020202020204" pitchFamily="34" charset="0"/>
              </a:rPr>
              <a:t>Challenge 1: Injury </a:t>
            </a:r>
          </a:p>
          <a:p>
            <a:pPr>
              <a:lnSpc>
                <a:spcPct val="150000"/>
              </a:lnSpc>
            </a:pPr>
            <a:r>
              <a:rPr lang="en-US" sz="1700" dirty="0">
                <a:latin typeface="Century Gothic" panose="020B0502020202020204" pitchFamily="34" charset="0"/>
              </a:rPr>
              <a:t>During one of her training sessions, Emily injures her ankle. The doctor advises her to rest and recover for at least two weeks, which means she'll miss valuable training time leading up to the marathon.</a:t>
            </a:r>
          </a:p>
        </p:txBody>
      </p:sp>
      <p:sp>
        <p:nvSpPr>
          <p:cNvPr id="5" name="TextBox 4">
            <a:extLst>
              <a:ext uri="{FF2B5EF4-FFF2-40B4-BE49-F238E27FC236}">
                <a16:creationId xmlns:a16="http://schemas.microsoft.com/office/drawing/2014/main" id="{9727CF10-66AC-125E-D1A2-F30F985576D4}"/>
              </a:ext>
            </a:extLst>
          </p:cNvPr>
          <p:cNvSpPr txBox="1"/>
          <p:nvPr/>
        </p:nvSpPr>
        <p:spPr>
          <a:xfrm>
            <a:off x="6642540" y="464598"/>
            <a:ext cx="5353982" cy="5928803"/>
          </a:xfrm>
          <a:prstGeom prst="rect">
            <a:avLst/>
          </a:prstGeom>
          <a:noFill/>
        </p:spPr>
        <p:txBody>
          <a:bodyPr wrap="square" rtlCol="0">
            <a:spAutoFit/>
          </a:bodyPr>
          <a:lstStyle/>
          <a:p>
            <a:pPr>
              <a:lnSpc>
                <a:spcPct val="150000"/>
              </a:lnSpc>
            </a:pPr>
            <a:r>
              <a:rPr lang="en-US" sz="1700" b="1" dirty="0">
                <a:latin typeface="Century Gothic" panose="020B0502020202020204" pitchFamily="34" charset="0"/>
              </a:rPr>
              <a:t>Challenge 2: Time Management </a:t>
            </a:r>
          </a:p>
          <a:p>
            <a:pPr>
              <a:lnSpc>
                <a:spcPct val="150000"/>
              </a:lnSpc>
            </a:pPr>
            <a:r>
              <a:rPr lang="en-US" sz="1700" dirty="0">
                <a:latin typeface="Century Gothic" panose="020B0502020202020204" pitchFamily="34" charset="0"/>
              </a:rPr>
              <a:t>Emily is also struggling to balance her academic responsibilities with her training schedule. She has upcoming exams and assignments that require a lot of time and effort, leaving her feeling overwhelmed and unsure if she can dedicate enough time to training.</a:t>
            </a:r>
          </a:p>
          <a:p>
            <a:pPr>
              <a:lnSpc>
                <a:spcPct val="150000"/>
              </a:lnSpc>
            </a:pPr>
            <a:endParaRPr lang="en-US" sz="1700" dirty="0">
              <a:latin typeface="Century Gothic" panose="020B0502020202020204" pitchFamily="34" charset="0"/>
            </a:endParaRPr>
          </a:p>
          <a:p>
            <a:pPr>
              <a:lnSpc>
                <a:spcPct val="150000"/>
              </a:lnSpc>
            </a:pPr>
            <a:r>
              <a:rPr lang="en-US" sz="1700" b="1" dirty="0">
                <a:latin typeface="Century Gothic" panose="020B0502020202020204" pitchFamily="34" charset="0"/>
              </a:rPr>
              <a:t>Challenge 3: Doubt and Pressure </a:t>
            </a:r>
          </a:p>
          <a:p>
            <a:pPr>
              <a:lnSpc>
                <a:spcPct val="150000"/>
              </a:lnSpc>
            </a:pPr>
            <a:r>
              <a:rPr lang="en-US" sz="1700" dirty="0">
                <a:latin typeface="Century Gothic" panose="020B0502020202020204" pitchFamily="34" charset="0"/>
              </a:rPr>
              <a:t>As the marathon date draws closer, Emily starts doubting her abilities. She worries about not being able to complete the marathon or disappointing her family and friends, who have been supporting her throughout her training journey.</a:t>
            </a:r>
          </a:p>
        </p:txBody>
      </p:sp>
    </p:spTree>
    <p:extLst>
      <p:ext uri="{BB962C8B-B14F-4D97-AF65-F5344CB8AC3E}">
        <p14:creationId xmlns:p14="http://schemas.microsoft.com/office/powerpoint/2010/main" val="246731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7530CB-E21B-FEE6-01A4-439C34240862}"/>
              </a:ext>
            </a:extLst>
          </p:cNvPr>
          <p:cNvSpPr/>
          <p:nvPr/>
        </p:nvSpPr>
        <p:spPr>
          <a:xfrm rot="5400000">
            <a:off x="1894751" y="-1894751"/>
            <a:ext cx="882869" cy="4672371"/>
          </a:xfrm>
          <a:custGeom>
            <a:avLst/>
            <a:gdLst>
              <a:gd name="connsiteX0" fmla="*/ 0 w 882869"/>
              <a:gd name="connsiteY0" fmla="*/ 0 h 4672371"/>
              <a:gd name="connsiteX1" fmla="*/ 423777 w 882869"/>
              <a:gd name="connsiteY1" fmla="*/ 0 h 4672371"/>
              <a:gd name="connsiteX2" fmla="*/ 882869 w 882869"/>
              <a:gd name="connsiteY2" fmla="*/ 0 h 4672371"/>
              <a:gd name="connsiteX3" fmla="*/ 882869 w 882869"/>
              <a:gd name="connsiteY3" fmla="*/ 620758 h 4672371"/>
              <a:gd name="connsiteX4" fmla="*/ 882869 w 882869"/>
              <a:gd name="connsiteY4" fmla="*/ 1288239 h 4672371"/>
              <a:gd name="connsiteX5" fmla="*/ 882869 w 882869"/>
              <a:gd name="connsiteY5" fmla="*/ 1815550 h 4672371"/>
              <a:gd name="connsiteX6" fmla="*/ 882869 w 882869"/>
              <a:gd name="connsiteY6" fmla="*/ 2342860 h 4672371"/>
              <a:gd name="connsiteX7" fmla="*/ 882869 w 882869"/>
              <a:gd name="connsiteY7" fmla="*/ 3010342 h 4672371"/>
              <a:gd name="connsiteX8" fmla="*/ 882869 w 882869"/>
              <a:gd name="connsiteY8" fmla="*/ 3584376 h 4672371"/>
              <a:gd name="connsiteX9" fmla="*/ 882869 w 882869"/>
              <a:gd name="connsiteY9" fmla="*/ 4672371 h 4672371"/>
              <a:gd name="connsiteX10" fmla="*/ 459092 w 882869"/>
              <a:gd name="connsiteY10" fmla="*/ 4672371 h 4672371"/>
              <a:gd name="connsiteX11" fmla="*/ 0 w 882869"/>
              <a:gd name="connsiteY11" fmla="*/ 4672371 h 4672371"/>
              <a:gd name="connsiteX12" fmla="*/ 0 w 882869"/>
              <a:gd name="connsiteY12" fmla="*/ 3958166 h 4672371"/>
              <a:gd name="connsiteX13" fmla="*/ 0 w 882869"/>
              <a:gd name="connsiteY13" fmla="*/ 3337408 h 4672371"/>
              <a:gd name="connsiteX14" fmla="*/ 0 w 882869"/>
              <a:gd name="connsiteY14" fmla="*/ 2669926 h 4672371"/>
              <a:gd name="connsiteX15" fmla="*/ 0 w 882869"/>
              <a:gd name="connsiteY15" fmla="*/ 1908997 h 4672371"/>
              <a:gd name="connsiteX16" fmla="*/ 0 w 882869"/>
              <a:gd name="connsiteY16" fmla="*/ 1334963 h 4672371"/>
              <a:gd name="connsiteX17" fmla="*/ 0 w 882869"/>
              <a:gd name="connsiteY17" fmla="*/ 620758 h 4672371"/>
              <a:gd name="connsiteX18" fmla="*/ 0 w 882869"/>
              <a:gd name="connsiteY18" fmla="*/ 0 h 467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2869" h="4672371" fill="none" extrusionOk="0">
                <a:moveTo>
                  <a:pt x="0" y="0"/>
                </a:moveTo>
                <a:cubicBezTo>
                  <a:pt x="141124" y="-17712"/>
                  <a:pt x="289378" y="3406"/>
                  <a:pt x="423777" y="0"/>
                </a:cubicBezTo>
                <a:cubicBezTo>
                  <a:pt x="558176" y="-3406"/>
                  <a:pt x="746007" y="10119"/>
                  <a:pt x="882869" y="0"/>
                </a:cubicBezTo>
                <a:cubicBezTo>
                  <a:pt x="870216" y="158000"/>
                  <a:pt x="861445" y="471793"/>
                  <a:pt x="882869" y="620758"/>
                </a:cubicBezTo>
                <a:cubicBezTo>
                  <a:pt x="904293" y="769723"/>
                  <a:pt x="857382" y="1091241"/>
                  <a:pt x="882869" y="1288239"/>
                </a:cubicBezTo>
                <a:cubicBezTo>
                  <a:pt x="908356" y="1485237"/>
                  <a:pt x="858180" y="1616433"/>
                  <a:pt x="882869" y="1815550"/>
                </a:cubicBezTo>
                <a:cubicBezTo>
                  <a:pt x="907558" y="2014667"/>
                  <a:pt x="879295" y="2123694"/>
                  <a:pt x="882869" y="2342860"/>
                </a:cubicBezTo>
                <a:cubicBezTo>
                  <a:pt x="886444" y="2562026"/>
                  <a:pt x="861129" y="2693772"/>
                  <a:pt x="882869" y="3010342"/>
                </a:cubicBezTo>
                <a:cubicBezTo>
                  <a:pt x="904609" y="3326912"/>
                  <a:pt x="897949" y="3299819"/>
                  <a:pt x="882869" y="3584376"/>
                </a:cubicBezTo>
                <a:cubicBezTo>
                  <a:pt x="867789" y="3868933"/>
                  <a:pt x="839158" y="4355412"/>
                  <a:pt x="882869" y="4672371"/>
                </a:cubicBezTo>
                <a:cubicBezTo>
                  <a:pt x="691742" y="4659316"/>
                  <a:pt x="624004" y="4674097"/>
                  <a:pt x="459092" y="4672371"/>
                </a:cubicBezTo>
                <a:cubicBezTo>
                  <a:pt x="294180" y="4670645"/>
                  <a:pt x="199029" y="4668471"/>
                  <a:pt x="0" y="4672371"/>
                </a:cubicBezTo>
                <a:cubicBezTo>
                  <a:pt x="16176" y="4347595"/>
                  <a:pt x="-34682" y="4163445"/>
                  <a:pt x="0" y="3958166"/>
                </a:cubicBezTo>
                <a:cubicBezTo>
                  <a:pt x="34682" y="3752888"/>
                  <a:pt x="-16273" y="3466655"/>
                  <a:pt x="0" y="3337408"/>
                </a:cubicBezTo>
                <a:cubicBezTo>
                  <a:pt x="16273" y="3208161"/>
                  <a:pt x="26560" y="2805530"/>
                  <a:pt x="0" y="2669926"/>
                </a:cubicBezTo>
                <a:cubicBezTo>
                  <a:pt x="-26560" y="2534322"/>
                  <a:pt x="24183" y="2111710"/>
                  <a:pt x="0" y="1908997"/>
                </a:cubicBezTo>
                <a:cubicBezTo>
                  <a:pt x="-24183" y="1706284"/>
                  <a:pt x="20968" y="1471229"/>
                  <a:pt x="0" y="1334963"/>
                </a:cubicBezTo>
                <a:cubicBezTo>
                  <a:pt x="-20968" y="1198697"/>
                  <a:pt x="-10579" y="815702"/>
                  <a:pt x="0" y="620758"/>
                </a:cubicBezTo>
                <a:cubicBezTo>
                  <a:pt x="10579" y="425815"/>
                  <a:pt x="27284" y="186313"/>
                  <a:pt x="0" y="0"/>
                </a:cubicBezTo>
                <a:close/>
              </a:path>
              <a:path w="882869" h="4672371" stroke="0" extrusionOk="0">
                <a:moveTo>
                  <a:pt x="0" y="0"/>
                </a:moveTo>
                <a:cubicBezTo>
                  <a:pt x="103327" y="-16054"/>
                  <a:pt x="300582" y="8929"/>
                  <a:pt x="432606" y="0"/>
                </a:cubicBezTo>
                <a:cubicBezTo>
                  <a:pt x="564630" y="-8929"/>
                  <a:pt x="667970" y="108"/>
                  <a:pt x="882869" y="0"/>
                </a:cubicBezTo>
                <a:cubicBezTo>
                  <a:pt x="845228" y="252197"/>
                  <a:pt x="882659" y="505483"/>
                  <a:pt x="882869" y="760929"/>
                </a:cubicBezTo>
                <a:cubicBezTo>
                  <a:pt x="883079" y="1016375"/>
                  <a:pt x="852931" y="1197767"/>
                  <a:pt x="882869" y="1428411"/>
                </a:cubicBezTo>
                <a:cubicBezTo>
                  <a:pt x="912807" y="1659055"/>
                  <a:pt x="869981" y="1867185"/>
                  <a:pt x="882869" y="2002445"/>
                </a:cubicBezTo>
                <a:cubicBezTo>
                  <a:pt x="895757" y="2137705"/>
                  <a:pt x="882339" y="2429859"/>
                  <a:pt x="882869" y="2576479"/>
                </a:cubicBezTo>
                <a:cubicBezTo>
                  <a:pt x="883399" y="2723099"/>
                  <a:pt x="865244" y="2914478"/>
                  <a:pt x="882869" y="3243960"/>
                </a:cubicBezTo>
                <a:cubicBezTo>
                  <a:pt x="900494" y="3573442"/>
                  <a:pt x="910972" y="3768916"/>
                  <a:pt x="882869" y="3911442"/>
                </a:cubicBezTo>
                <a:cubicBezTo>
                  <a:pt x="854766" y="4053968"/>
                  <a:pt x="904927" y="4322140"/>
                  <a:pt x="882869" y="4672371"/>
                </a:cubicBezTo>
                <a:cubicBezTo>
                  <a:pt x="761927" y="4668643"/>
                  <a:pt x="574719" y="4683380"/>
                  <a:pt x="459092" y="4672371"/>
                </a:cubicBezTo>
                <a:cubicBezTo>
                  <a:pt x="343465" y="4661362"/>
                  <a:pt x="134023" y="4668626"/>
                  <a:pt x="0" y="4672371"/>
                </a:cubicBezTo>
                <a:cubicBezTo>
                  <a:pt x="21859" y="4428201"/>
                  <a:pt x="-19371" y="4206040"/>
                  <a:pt x="0" y="4051613"/>
                </a:cubicBezTo>
                <a:cubicBezTo>
                  <a:pt x="19371" y="3897186"/>
                  <a:pt x="-26857" y="3691595"/>
                  <a:pt x="0" y="3430855"/>
                </a:cubicBezTo>
                <a:cubicBezTo>
                  <a:pt x="26857" y="3170115"/>
                  <a:pt x="-19539" y="2946614"/>
                  <a:pt x="0" y="2669926"/>
                </a:cubicBezTo>
                <a:cubicBezTo>
                  <a:pt x="19539" y="2393238"/>
                  <a:pt x="-1187" y="2077706"/>
                  <a:pt x="0" y="1908997"/>
                </a:cubicBezTo>
                <a:cubicBezTo>
                  <a:pt x="1187" y="1740288"/>
                  <a:pt x="30130" y="1407385"/>
                  <a:pt x="0" y="1241516"/>
                </a:cubicBezTo>
                <a:cubicBezTo>
                  <a:pt x="-30130" y="1075647"/>
                  <a:pt x="-25408" y="821960"/>
                  <a:pt x="0" y="620758"/>
                </a:cubicBezTo>
                <a:cubicBezTo>
                  <a:pt x="25408" y="419556"/>
                  <a:pt x="3988" y="153101"/>
                  <a:pt x="0" y="0"/>
                </a:cubicBezTo>
                <a:close/>
              </a:path>
            </a:pathLst>
          </a:custGeom>
          <a:solidFill>
            <a:srgbClr val="0A323E"/>
          </a:solidFill>
          <a:ln>
            <a:solidFill>
              <a:srgbClr val="E4E6E8"/>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DF48482-7D22-F009-B9F5-B877646D5DEE}"/>
              </a:ext>
            </a:extLst>
          </p:cNvPr>
          <p:cNvSpPr/>
          <p:nvPr/>
        </p:nvSpPr>
        <p:spPr>
          <a:xfrm rot="5400000">
            <a:off x="2446472" y="-2093997"/>
            <a:ext cx="656518" cy="5549462"/>
          </a:xfrm>
          <a:prstGeom prst="rect">
            <a:avLst/>
          </a:prstGeom>
          <a:solidFill>
            <a:srgbClr val="E4E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FDC292-B0D7-9946-08D4-DAF903EC5DB9}"/>
              </a:ext>
            </a:extLst>
          </p:cNvPr>
          <p:cNvSpPr txBox="1"/>
          <p:nvPr/>
        </p:nvSpPr>
        <p:spPr>
          <a:xfrm>
            <a:off x="0" y="561723"/>
            <a:ext cx="5672488" cy="954107"/>
          </a:xfrm>
          <a:prstGeom prst="rect">
            <a:avLst/>
          </a:prstGeom>
          <a:noFill/>
        </p:spPr>
        <p:txBody>
          <a:bodyPr wrap="square" rtlCol="0">
            <a:spAutoFit/>
          </a:bodyPr>
          <a:lstStyle/>
          <a:p>
            <a:pPr algn="ctr"/>
            <a:r>
              <a:rPr lang="en-US" sz="3600" b="1" dirty="0">
                <a:solidFill>
                  <a:srgbClr val="2B6684"/>
                </a:solidFill>
                <a:latin typeface="Baskerville" panose="02020502070401020303" pitchFamily="18" charset="0"/>
                <a:ea typeface="Baskerville" panose="02020502070401020303" pitchFamily="18" charset="0"/>
              </a:rPr>
              <a:t>The Marathon Runner</a:t>
            </a:r>
          </a:p>
          <a:p>
            <a:pPr algn="ctr"/>
            <a:r>
              <a:rPr lang="en-US" sz="2000" b="1" dirty="0">
                <a:solidFill>
                  <a:srgbClr val="2B6684"/>
                </a:solidFill>
                <a:latin typeface="Baskerville" panose="02020502070401020303" pitchFamily="18" charset="0"/>
                <a:ea typeface="Baskerville" panose="02020502070401020303" pitchFamily="18" charset="0"/>
              </a:rPr>
              <a:t>A Perseverance Case Study</a:t>
            </a:r>
          </a:p>
        </p:txBody>
      </p:sp>
      <p:sp>
        <p:nvSpPr>
          <p:cNvPr id="8" name="TextBox 7">
            <a:extLst>
              <a:ext uri="{FF2B5EF4-FFF2-40B4-BE49-F238E27FC236}">
                <a16:creationId xmlns:a16="http://schemas.microsoft.com/office/drawing/2014/main" id="{06957FD2-B95D-5CCC-4C0C-52639D70F256}"/>
              </a:ext>
            </a:extLst>
          </p:cNvPr>
          <p:cNvSpPr txBox="1"/>
          <p:nvPr/>
        </p:nvSpPr>
        <p:spPr>
          <a:xfrm>
            <a:off x="215639" y="1725078"/>
            <a:ext cx="5241210" cy="4359142"/>
          </a:xfrm>
          <a:prstGeom prst="rect">
            <a:avLst/>
          </a:prstGeom>
          <a:noFill/>
        </p:spPr>
        <p:txBody>
          <a:bodyPr wrap="square" rtlCol="0">
            <a:spAutoFit/>
          </a:bodyPr>
          <a:lstStyle/>
          <a:p>
            <a:pPr>
              <a:lnSpc>
                <a:spcPct val="150000"/>
              </a:lnSpc>
            </a:pPr>
            <a:r>
              <a:rPr lang="en-US" sz="1700" dirty="0">
                <a:latin typeface="Century Gothic" panose="020B0502020202020204" pitchFamily="34" charset="0"/>
              </a:rPr>
              <a:t>Despite these challenges, Emily is determined to persevere and achieve her goal of completing the marathon. She seeks advice from her coach, researches effective strategies for injury recovery and time management, and reflects on her motivation and commitment to the marathon.</a:t>
            </a:r>
          </a:p>
          <a:p>
            <a:pPr>
              <a:lnSpc>
                <a:spcPct val="150000"/>
              </a:lnSpc>
            </a:pPr>
            <a:endParaRPr lang="en-US" sz="1700" dirty="0">
              <a:latin typeface="Century Gothic" panose="020B0502020202020204" pitchFamily="34" charset="0"/>
            </a:endParaRPr>
          </a:p>
          <a:p>
            <a:pPr marL="342900" indent="-342900">
              <a:lnSpc>
                <a:spcPct val="150000"/>
              </a:lnSpc>
              <a:buFont typeface="+mj-lt"/>
              <a:buAutoNum type="arabicPeriod"/>
            </a:pPr>
            <a:r>
              <a:rPr lang="en-US" sz="1700" dirty="0">
                <a:latin typeface="Century Gothic" panose="020B0502020202020204" pitchFamily="34" charset="0"/>
              </a:rPr>
              <a:t>What are the specific challenges Emily is facing in her goal of completing the marathon?</a:t>
            </a:r>
          </a:p>
        </p:txBody>
      </p:sp>
      <p:sp>
        <p:nvSpPr>
          <p:cNvPr id="5" name="TextBox 4">
            <a:extLst>
              <a:ext uri="{FF2B5EF4-FFF2-40B4-BE49-F238E27FC236}">
                <a16:creationId xmlns:a16="http://schemas.microsoft.com/office/drawing/2014/main" id="{9727CF10-66AC-125E-D1A2-F30F985576D4}"/>
              </a:ext>
            </a:extLst>
          </p:cNvPr>
          <p:cNvSpPr txBox="1"/>
          <p:nvPr/>
        </p:nvSpPr>
        <p:spPr>
          <a:xfrm>
            <a:off x="6519514" y="1515830"/>
            <a:ext cx="5353982" cy="4539704"/>
          </a:xfrm>
          <a:prstGeom prst="rect">
            <a:avLst/>
          </a:prstGeom>
          <a:noFill/>
        </p:spPr>
        <p:txBody>
          <a:bodyPr wrap="square" rtlCol="0">
            <a:spAutoFit/>
          </a:bodyPr>
          <a:lstStyle/>
          <a:p>
            <a:pPr marL="342900" indent="-342900">
              <a:buFont typeface="+mj-lt"/>
              <a:buAutoNum type="arabicPeriod" startAt="2"/>
            </a:pPr>
            <a:r>
              <a:rPr lang="en-US" sz="1700" dirty="0">
                <a:latin typeface="Century Gothic" panose="020B0502020202020204" pitchFamily="34" charset="0"/>
              </a:rPr>
              <a:t>How do you think Emily's injury will impact her training and preparation for the marathon? What strategies can she use to recover effectively and resume training?</a:t>
            </a:r>
          </a:p>
          <a:p>
            <a:endParaRPr lang="en-US" sz="1700" dirty="0">
              <a:latin typeface="Century Gothic" panose="020B0502020202020204" pitchFamily="34" charset="0"/>
            </a:endParaRPr>
          </a:p>
          <a:p>
            <a:pPr marL="342900" indent="-342900">
              <a:buFont typeface="+mj-lt"/>
              <a:buAutoNum type="arabicPeriod" startAt="3"/>
            </a:pPr>
            <a:r>
              <a:rPr lang="en-US" sz="1700" dirty="0">
                <a:latin typeface="Century Gothic" panose="020B0502020202020204" pitchFamily="34" charset="0"/>
              </a:rPr>
              <a:t>How can Emily manage her time effectively to balance her academic responsibilities and training schedule?</a:t>
            </a:r>
            <a:br>
              <a:rPr lang="en-US" sz="1700" dirty="0">
                <a:latin typeface="Century Gothic" panose="020B0502020202020204" pitchFamily="34" charset="0"/>
              </a:rPr>
            </a:br>
            <a:endParaRPr lang="en-US" sz="1700" dirty="0">
              <a:latin typeface="Century Gothic" panose="020B0502020202020204" pitchFamily="34" charset="0"/>
            </a:endParaRPr>
          </a:p>
          <a:p>
            <a:pPr marL="342900" indent="-342900">
              <a:buFont typeface="+mj-lt"/>
              <a:buAutoNum type="arabicPeriod" startAt="3"/>
            </a:pPr>
            <a:r>
              <a:rPr lang="en-US" sz="1700" dirty="0">
                <a:latin typeface="Century Gothic" panose="020B0502020202020204" pitchFamily="34" charset="0"/>
              </a:rPr>
              <a:t>What strategies can Emily use to overcome doubt and pressure as the marathon date approaches? How can she stay motivated and focused on her goal?</a:t>
            </a:r>
            <a:br>
              <a:rPr lang="en-US" sz="1700" dirty="0">
                <a:latin typeface="Century Gothic" panose="020B0502020202020204" pitchFamily="34" charset="0"/>
              </a:rPr>
            </a:br>
            <a:endParaRPr lang="en-US" sz="1700" dirty="0">
              <a:latin typeface="Century Gothic" panose="020B0502020202020204" pitchFamily="34" charset="0"/>
            </a:endParaRPr>
          </a:p>
          <a:p>
            <a:pPr marL="342900" indent="-342900">
              <a:buFont typeface="+mj-lt"/>
              <a:buAutoNum type="arabicPeriod" startAt="3"/>
            </a:pPr>
            <a:r>
              <a:rPr lang="en-US" sz="1700" dirty="0">
                <a:latin typeface="Century Gothic" panose="020B0502020202020204" pitchFamily="34" charset="0"/>
              </a:rPr>
              <a:t>What advice would you give her to help her persevere and achieve her goal of completing the marathon?</a:t>
            </a:r>
          </a:p>
        </p:txBody>
      </p:sp>
    </p:spTree>
    <p:extLst>
      <p:ext uri="{BB962C8B-B14F-4D97-AF65-F5344CB8AC3E}">
        <p14:creationId xmlns:p14="http://schemas.microsoft.com/office/powerpoint/2010/main" val="1876235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517</TotalTime>
  <Words>2149</Words>
  <Application>Microsoft Macintosh PowerPoint</Application>
  <PresentationFormat>Widescreen</PresentationFormat>
  <Paragraphs>182</Paragraphs>
  <Slides>34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Aptos</vt:lpstr>
      <vt:lpstr>Aptos Display</vt:lpstr>
      <vt:lpstr>Arial</vt:lpstr>
      <vt:lpstr>Baskerville</vt:lpstr>
      <vt:lpstr>Baskerville SemiBold</vt:lpstr>
      <vt:lpstr>Calibri</vt:lpstr>
      <vt:lpstr>Century Gothic</vt:lpstr>
      <vt:lpstr>Optima</vt:lpstr>
      <vt:lpstr>Office Theme</vt:lpstr>
      <vt:lpstr>Module Four: Perseverance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Four Perseverance</dc:title>
  <dc:creator>Jamie Jensen</dc:creator>
  <cp:lastModifiedBy>Jamie Jensen</cp:lastModifiedBy>
  <cp:revision>13</cp:revision>
  <dcterms:created xsi:type="dcterms:W3CDTF">2024-04-22T04:49:59Z</dcterms:created>
  <dcterms:modified xsi:type="dcterms:W3CDTF">2024-05-02T18:08:15Z</dcterms:modified>
</cp:coreProperties>
</file>